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32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5020" autoAdjust="0"/>
  </p:normalViewPr>
  <p:slideViewPr>
    <p:cSldViewPr>
      <p:cViewPr varScale="1">
        <p:scale>
          <a:sx n="48" d="100"/>
          <a:sy n="48" d="100"/>
        </p:scale>
        <p:origin x="62" y="715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ustomXml" Target="../customXml/item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ustomXml" Target="../customXml/item2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01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9102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0E384F-8FC6-4817-A829-779B5E5AF612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1049103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49104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105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9106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0283A5-9C10-4DDA-9393-91B94FC57A4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3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4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2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22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1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3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3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9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40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4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24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5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5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0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8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8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26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8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8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9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27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4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85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85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35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8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87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88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37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Holder 2"/>
          <p:cNvSpPr>
            <a:spLocks noGrp="1"/>
          </p:cNvSpPr>
          <p:nvPr>
            <p:ph type="ctrTitle"/>
          </p:nvPr>
        </p:nvSpPr>
        <p:spPr>
          <a:xfrm>
            <a:off x="1896745" y="198374"/>
            <a:ext cx="8599805" cy="7252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1048582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1048583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10" dirty="0"/>
              <a:t>12/3/2024</a:t>
            </a:r>
          </a:p>
        </p:txBody>
      </p:sp>
      <p:sp>
        <p:nvSpPr>
          <p:cNvPr id="1048584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12/8/2024</a:t>
            </a:fld>
            <a:endParaRPr lang="en-US"/>
          </a:p>
        </p:txBody>
      </p:sp>
      <p:sp>
        <p:nvSpPr>
          <p:cNvPr id="1048585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1048590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1048591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10" dirty="0"/>
              <a:t>12/3/2024</a:t>
            </a:r>
          </a:p>
        </p:txBody>
      </p:sp>
      <p:sp>
        <p:nvSpPr>
          <p:cNvPr id="1048592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12/8/2024</a:t>
            </a:fld>
            <a:endParaRPr lang="en-US"/>
          </a:p>
        </p:txBody>
      </p:sp>
      <p:sp>
        <p:nvSpPr>
          <p:cNvPr id="1048593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1048610" name="Holder 3"/>
          <p:cNvSpPr>
            <a:spLocks noGrp="1"/>
          </p:cNvSpPr>
          <p:nvPr>
            <p:ph sz="half" idx="2"/>
          </p:nvPr>
        </p:nvSpPr>
        <p:spPr>
          <a:xfrm>
            <a:off x="732472" y="1734756"/>
            <a:ext cx="4097020" cy="3491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 u="sng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1048611" name="Holder 4"/>
          <p:cNvSpPr>
            <a:spLocks noGrp="1"/>
          </p:cNvSpPr>
          <p:nvPr>
            <p:ph sz="half" idx="3"/>
          </p:nvPr>
        </p:nvSpPr>
        <p:spPr>
          <a:xfrm>
            <a:off x="7647940" y="2036762"/>
            <a:ext cx="3195954" cy="3726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1048612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10" dirty="0"/>
              <a:t>12/3/2024</a:t>
            </a:r>
          </a:p>
        </p:txBody>
      </p:sp>
      <p:sp>
        <p:nvSpPr>
          <p:cNvPr id="1048613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12/8/2024</a:t>
            </a:fld>
            <a:endParaRPr lang="en-US"/>
          </a:p>
        </p:txBody>
      </p:sp>
      <p:sp>
        <p:nvSpPr>
          <p:cNvPr id="1048614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1048599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10" dirty="0"/>
              <a:t>12/3/2024</a:t>
            </a:r>
          </a:p>
        </p:txBody>
      </p:sp>
      <p:sp>
        <p:nvSpPr>
          <p:cNvPr id="1048600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12/8/2024</a:t>
            </a:fld>
            <a:endParaRPr lang="en-US"/>
          </a:p>
        </p:txBody>
      </p:sp>
      <p:sp>
        <p:nvSpPr>
          <p:cNvPr id="1048601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98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10" dirty="0"/>
              <a:t>12/3/2024</a:t>
            </a:r>
          </a:p>
        </p:txBody>
      </p:sp>
      <p:sp>
        <p:nvSpPr>
          <p:cNvPr id="1049099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12/8/2024</a:t>
            </a:fld>
            <a:endParaRPr lang="en-US"/>
          </a:p>
        </p:txBody>
      </p:sp>
      <p:sp>
        <p:nvSpPr>
          <p:cNvPr id="1049100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bg object 16"/>
          <p:cNvPicPr>
            <a:picLocks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0" y="6372224"/>
            <a:ext cx="2514599" cy="485774"/>
          </a:xfrm>
          <a:prstGeom prst="rect">
            <a:avLst/>
          </a:prstGeom>
        </p:spPr>
      </p:pic>
      <p:sp>
        <p:nvSpPr>
          <p:cNvPr id="1048576" name="Holder 2"/>
          <p:cNvSpPr>
            <a:spLocks noGrp="1"/>
          </p:cNvSpPr>
          <p:nvPr>
            <p:ph type="title"/>
          </p:nvPr>
        </p:nvSpPr>
        <p:spPr>
          <a:xfrm>
            <a:off x="1663954" y="132651"/>
            <a:ext cx="8864091" cy="15233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1048577" name="Holder 3"/>
          <p:cNvSpPr>
            <a:spLocks noGrp="1"/>
          </p:cNvSpPr>
          <p:nvPr>
            <p:ph type="body" idx="1"/>
          </p:nvPr>
        </p:nvSpPr>
        <p:spPr>
          <a:xfrm>
            <a:off x="5424170" y="2150681"/>
            <a:ext cx="5610225" cy="34455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1048578" name="Holder 4"/>
          <p:cNvSpPr>
            <a:spLocks noGrp="1"/>
          </p:cNvSpPr>
          <p:nvPr>
            <p:ph type="ftr" sz="quarter" idx="5"/>
          </p:nvPr>
        </p:nvSpPr>
        <p:spPr>
          <a:xfrm>
            <a:off x="10373741" y="6586523"/>
            <a:ext cx="810895" cy="204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10" dirty="0"/>
              <a:t>12/3/2024</a:t>
            </a:r>
          </a:p>
        </p:txBody>
      </p:sp>
      <p:sp>
        <p:nvSpPr>
          <p:cNvPr id="1048579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12/8/2024</a:t>
            </a:fld>
            <a:endParaRPr lang="en-US"/>
          </a:p>
        </p:txBody>
      </p:sp>
      <p:sp>
        <p:nvSpPr>
          <p:cNvPr id="1048580" name="Holder 6"/>
          <p:cNvSpPr>
            <a:spLocks noGrp="1"/>
          </p:cNvSpPr>
          <p:nvPr>
            <p:ph type="sldNum" sz="quarter" idx="7"/>
          </p:nvPr>
        </p:nvSpPr>
        <p:spPr>
          <a:xfrm>
            <a:off x="11497309" y="6564452"/>
            <a:ext cx="298450" cy="238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405.15335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4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abstract/document/10303370" TargetMode="External"/><Relationship Id="rId2" Type="http://schemas.openxmlformats.org/officeDocument/2006/relationships/hyperlink" Target="https://ieeexplore.ieee.org/document/10098596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object 2"/>
          <p:cNvSpPr txBox="1"/>
          <p:nvPr/>
        </p:nvSpPr>
        <p:spPr>
          <a:xfrm>
            <a:off x="10386441" y="6577152"/>
            <a:ext cx="1256665" cy="212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35"/>
              </a:lnSpc>
              <a:tabLst>
                <a:tab pos="1148715" algn="l"/>
              </a:tabLst>
            </a:pPr>
            <a:r>
              <a:rPr sz="1800" b="1" spc="-15" baseline="2314" dirty="0">
                <a:latin typeface="Cambria"/>
                <a:cs typeface="Cambria"/>
              </a:rPr>
              <a:t>12/3/2024</a:t>
            </a:r>
            <a:r>
              <a:rPr sz="1800" b="1" baseline="2314" dirty="0">
                <a:latin typeface="Cambria"/>
                <a:cs typeface="Cambria"/>
              </a:rPr>
              <a:t>	</a:t>
            </a:r>
            <a:r>
              <a:rPr sz="1400" b="1" spc="-50" dirty="0">
                <a:latin typeface="Cambria"/>
                <a:cs typeface="Cambria"/>
              </a:rPr>
              <a:t>1</a:t>
            </a:r>
            <a:endParaRPr sz="1400">
              <a:latin typeface="Cambria"/>
              <a:cs typeface="Cambria"/>
            </a:endParaRPr>
          </a:p>
        </p:txBody>
      </p:sp>
      <p:pic>
        <p:nvPicPr>
          <p:cNvPr id="2097153" name="object 3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372224"/>
            <a:ext cx="2514599" cy="485774"/>
          </a:xfrm>
          <a:prstGeom prst="rect">
            <a:avLst/>
          </a:prstGeom>
        </p:spPr>
      </p:pic>
      <p:pic>
        <p:nvPicPr>
          <p:cNvPr id="2097154" name="object 4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971199" y="1643141"/>
            <a:ext cx="8077200" cy="422233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48587" name="object 5"/>
          <p:cNvSpPr txBox="1"/>
          <p:nvPr/>
        </p:nvSpPr>
        <p:spPr>
          <a:xfrm>
            <a:off x="695801" y="304800"/>
            <a:ext cx="10800398" cy="1075294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065" marR="5080" indent="1905" algn="ctr">
              <a:lnSpc>
                <a:spcPts val="3900"/>
              </a:lnSpc>
              <a:spcBef>
                <a:spcPts val="585"/>
              </a:spcBef>
            </a:pPr>
            <a:r>
              <a:rPr lang="en-US" sz="3600" dirty="0">
                <a:latin typeface="Calibri"/>
                <a:cs typeface="Calibri"/>
              </a:rPr>
              <a:t>Mobile application to scan and Extract historically and architecturally accurate data of an archaeological object </a:t>
            </a:r>
          </a:p>
        </p:txBody>
      </p:sp>
      <p:sp>
        <p:nvSpPr>
          <p:cNvPr id="1048588" name="object 6"/>
          <p:cNvSpPr txBox="1"/>
          <p:nvPr/>
        </p:nvSpPr>
        <p:spPr>
          <a:xfrm>
            <a:off x="5010309" y="6058993"/>
            <a:ext cx="1998980" cy="9817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spc="-20" dirty="0">
                <a:solidFill>
                  <a:srgbClr val="888888"/>
                </a:solidFill>
                <a:latin typeface="Cambria"/>
                <a:cs typeface="Cambria"/>
              </a:rPr>
              <a:t>24-25J-</a:t>
            </a:r>
            <a:r>
              <a:rPr lang="en-US" sz="3200" spc="-25" dirty="0">
                <a:solidFill>
                  <a:srgbClr val="888888"/>
                </a:solidFill>
                <a:latin typeface="Cambria"/>
                <a:cs typeface="Cambria"/>
              </a:rPr>
              <a:t>092</a:t>
            </a:r>
            <a:endParaRPr sz="3200" dirty="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8" name="object 2"/>
          <p:cNvSpPr txBox="1">
            <a:spLocks noGrp="1"/>
          </p:cNvSpPr>
          <p:nvPr>
            <p:ph type="title"/>
          </p:nvPr>
        </p:nvSpPr>
        <p:spPr>
          <a:xfrm>
            <a:off x="2522220" y="0"/>
            <a:ext cx="7147559" cy="60071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lang="en-US" sz="3950" dirty="0"/>
              <a:t>Figma Design</a:t>
            </a:r>
            <a:endParaRPr sz="3950" dirty="0"/>
          </a:p>
        </p:txBody>
      </p:sp>
      <p:grpSp>
        <p:nvGrpSpPr>
          <p:cNvPr id="105" name="Group 9"/>
          <p:cNvGrpSpPr/>
          <p:nvPr/>
        </p:nvGrpSpPr>
        <p:grpSpPr>
          <a:xfrm>
            <a:off x="3035500" y="6472190"/>
            <a:ext cx="9128426" cy="385810"/>
            <a:chOff x="4461235" y="7673908"/>
            <a:chExt cx="9128426" cy="385810"/>
          </a:xfrm>
        </p:grpSpPr>
        <p:sp>
          <p:nvSpPr>
            <p:cNvPr id="1048669" name="Rectangle 10"/>
            <p:cNvSpPr/>
            <p:nvPr/>
          </p:nvSpPr>
          <p:spPr>
            <a:xfrm>
              <a:off x="4461235" y="7694593"/>
              <a:ext cx="6816365" cy="36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IT21344824</a:t>
              </a:r>
              <a:r>
                <a:rPr lang="en-US" sz="1800" dirty="0">
                  <a:solidFill>
                    <a:schemeClr val="tx1"/>
                  </a:solidFill>
                </a:rPr>
                <a:t>   |   </a:t>
              </a:r>
              <a:r>
                <a:rPr lang="en-US" dirty="0">
                  <a:solidFill>
                    <a:schemeClr val="tx1"/>
                  </a:solidFill>
                </a:rPr>
                <a:t>T.E.M.A.P. Ekanayake </a:t>
              </a:r>
              <a:r>
                <a:rPr lang="en-US" sz="1800" b="1" dirty="0">
                  <a:solidFill>
                    <a:schemeClr val="tx1"/>
                  </a:solidFill>
                </a:rPr>
                <a:t>   </a:t>
              </a:r>
              <a:r>
                <a:rPr lang="en-US" sz="1800" dirty="0">
                  <a:solidFill>
                    <a:schemeClr val="tx1"/>
                  </a:solidFill>
                </a:rPr>
                <a:t>| 24-25J-092</a:t>
              </a:r>
              <a:endParaRPr lang="en-US" sz="1800" b="0" dirty="0">
                <a:solidFill>
                  <a:schemeClr val="tx1"/>
                </a:solidFill>
              </a:endParaRPr>
            </a:p>
          </p:txBody>
        </p:sp>
        <p:sp>
          <p:nvSpPr>
            <p:cNvPr id="1048670" name="Google Shape;214;p7"/>
            <p:cNvSpPr txBox="1"/>
            <p:nvPr/>
          </p:nvSpPr>
          <p:spPr>
            <a:xfrm>
              <a:off x="12318339" y="7673908"/>
              <a:ext cx="1271322" cy="326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30014"/>
                </a:lnSpc>
              </a:pPr>
              <a:r>
                <a:rPr lang="en-US" sz="1631" dirty="0">
                  <a:solidFill>
                    <a:srgbClr val="242424"/>
                  </a:solidFill>
                  <a:latin typeface="Arial"/>
                  <a:ea typeface="Arial"/>
                  <a:cs typeface="Arial"/>
                  <a:sym typeface="Arial"/>
                </a:rPr>
                <a:t>13/8/2024</a:t>
              </a:r>
              <a:endParaRPr sz="1440" dirty="0"/>
            </a:p>
          </p:txBody>
        </p:sp>
      </p:grpSp>
      <p:pic>
        <p:nvPicPr>
          <p:cNvPr id="2097173" name="Picture 17" descr="A close up of a clay pot  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656" y="766858"/>
            <a:ext cx="2288686" cy="5410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97174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766858"/>
            <a:ext cx="2434590" cy="5410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97175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436" y="766858"/>
            <a:ext cx="2288686" cy="5410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1" name="object 2"/>
          <p:cNvSpPr txBox="1">
            <a:spLocks noGrp="1"/>
          </p:cNvSpPr>
          <p:nvPr>
            <p:ph type="title"/>
          </p:nvPr>
        </p:nvSpPr>
        <p:spPr>
          <a:xfrm>
            <a:off x="1663954" y="132651"/>
            <a:ext cx="8864091" cy="766826"/>
          </a:xfrm>
          <a:prstGeom prst="rect">
            <a:avLst/>
          </a:prstGeom>
        </p:spPr>
        <p:txBody>
          <a:bodyPr vert="horz" wrap="square" lIns="0" tIns="106426" rIns="0" bIns="0" rtlCol="0">
            <a:spAutoFit/>
          </a:bodyPr>
          <a:lstStyle/>
          <a:p>
            <a:pPr marL="245110">
              <a:lnSpc>
                <a:spcPct val="100000"/>
              </a:lnSpc>
              <a:spcBef>
                <a:spcPts val="130"/>
              </a:spcBef>
            </a:pPr>
            <a:r>
              <a:rPr sz="4400" dirty="0"/>
              <a:t>Methodology</a:t>
            </a:r>
            <a:r>
              <a:rPr sz="4400" spc="-210" dirty="0"/>
              <a:t> </a:t>
            </a:r>
            <a:r>
              <a:rPr sz="4400" dirty="0"/>
              <a:t>Evidence</a:t>
            </a:r>
            <a:r>
              <a:rPr sz="4400" spc="-114" dirty="0"/>
              <a:t> </a:t>
            </a:r>
            <a:r>
              <a:rPr sz="4400" dirty="0"/>
              <a:t>of</a:t>
            </a:r>
            <a:r>
              <a:rPr sz="4400" spc="-155" dirty="0"/>
              <a:t> </a:t>
            </a:r>
            <a:r>
              <a:rPr sz="4400" spc="-10" dirty="0"/>
              <a:t>Completion</a:t>
            </a:r>
            <a:endParaRPr sz="4400" dirty="0"/>
          </a:p>
        </p:txBody>
      </p:sp>
      <p:sp>
        <p:nvSpPr>
          <p:cNvPr id="1048672" name="object 7"/>
          <p:cNvSpPr txBox="1"/>
          <p:nvPr/>
        </p:nvSpPr>
        <p:spPr>
          <a:xfrm>
            <a:off x="381000" y="1460117"/>
            <a:ext cx="38862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algn="ctr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sz="2400" b="1" dirty="0">
                <a:latin typeface="Cambria"/>
                <a:cs typeface="Cambria"/>
              </a:rPr>
              <a:t>Data</a:t>
            </a:r>
            <a:r>
              <a:rPr sz="2400" b="1" spc="-10" dirty="0">
                <a:latin typeface="Cambria"/>
                <a:cs typeface="Cambria"/>
              </a:rPr>
              <a:t> preprocessing</a:t>
            </a:r>
            <a:endParaRPr sz="2400" dirty="0">
              <a:latin typeface="Cambria"/>
              <a:cs typeface="Cambria"/>
            </a:endParaRPr>
          </a:p>
        </p:txBody>
      </p:sp>
      <p:grpSp>
        <p:nvGrpSpPr>
          <p:cNvPr id="107" name="Group 12"/>
          <p:cNvGrpSpPr/>
          <p:nvPr/>
        </p:nvGrpSpPr>
        <p:grpSpPr>
          <a:xfrm>
            <a:off x="3043521" y="6324600"/>
            <a:ext cx="9128426" cy="385810"/>
            <a:chOff x="4461235" y="7673908"/>
            <a:chExt cx="9128426" cy="385810"/>
          </a:xfrm>
        </p:grpSpPr>
        <p:sp>
          <p:nvSpPr>
            <p:cNvPr id="1048673" name="Rectangle 13"/>
            <p:cNvSpPr/>
            <p:nvPr/>
          </p:nvSpPr>
          <p:spPr>
            <a:xfrm>
              <a:off x="4461235" y="7694593"/>
              <a:ext cx="6816365" cy="36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IT21344824</a:t>
              </a:r>
              <a:r>
                <a:rPr lang="en-US" sz="1800" dirty="0">
                  <a:solidFill>
                    <a:schemeClr val="tx1"/>
                  </a:solidFill>
                </a:rPr>
                <a:t>   |   </a:t>
              </a:r>
              <a:r>
                <a:rPr lang="en-US" dirty="0">
                  <a:solidFill>
                    <a:schemeClr val="tx1"/>
                  </a:solidFill>
                </a:rPr>
                <a:t>T.E.M.A.P. Ekanayake </a:t>
              </a:r>
              <a:r>
                <a:rPr lang="en-US" sz="1800" b="1" dirty="0">
                  <a:solidFill>
                    <a:schemeClr val="tx1"/>
                  </a:solidFill>
                </a:rPr>
                <a:t>   </a:t>
              </a:r>
              <a:r>
                <a:rPr lang="en-US" sz="1800" dirty="0">
                  <a:solidFill>
                    <a:schemeClr val="tx1"/>
                  </a:solidFill>
                </a:rPr>
                <a:t>| 24-25J-092</a:t>
              </a:r>
              <a:endParaRPr lang="en-US" sz="1800" b="0" dirty="0">
                <a:solidFill>
                  <a:schemeClr val="tx1"/>
                </a:solidFill>
              </a:endParaRPr>
            </a:p>
          </p:txBody>
        </p:sp>
        <p:sp>
          <p:nvSpPr>
            <p:cNvPr id="1048674" name="Google Shape;214;p7"/>
            <p:cNvSpPr txBox="1"/>
            <p:nvPr/>
          </p:nvSpPr>
          <p:spPr>
            <a:xfrm>
              <a:off x="12318339" y="7673908"/>
              <a:ext cx="1271322" cy="326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30014"/>
                </a:lnSpc>
              </a:pPr>
              <a:r>
                <a:rPr lang="en-US" sz="1631" dirty="0">
                  <a:solidFill>
                    <a:srgbClr val="242424"/>
                  </a:solidFill>
                  <a:latin typeface="Arial"/>
                  <a:ea typeface="Arial"/>
                  <a:cs typeface="Arial"/>
                  <a:sym typeface="Arial"/>
                </a:rPr>
                <a:t>13/8/2024</a:t>
              </a:r>
              <a:endParaRPr sz="1440" dirty="0"/>
            </a:p>
          </p:txBody>
        </p:sp>
      </p:grpSp>
      <p:pic>
        <p:nvPicPr>
          <p:cNvPr id="2097176" name="Picture 16" descr="A screenshot of a computer  Description automatically generated"/>
          <p:cNvPicPr>
            <a:picLocks noChangeAspect="1"/>
          </p:cNvPicPr>
          <p:nvPr/>
        </p:nvPicPr>
        <p:blipFill>
          <a:blip r:embed="rId2"/>
          <a:srcRect r="20230"/>
          <a:stretch>
            <a:fillRect/>
          </a:stretch>
        </p:blipFill>
        <p:spPr>
          <a:xfrm>
            <a:off x="266209" y="2229567"/>
            <a:ext cx="5829792" cy="2362405"/>
          </a:xfrm>
          <a:prstGeom prst="rect">
            <a:avLst/>
          </a:prstGeom>
        </p:spPr>
      </p:pic>
      <p:pic>
        <p:nvPicPr>
          <p:cNvPr id="2097177" name="Picture 18" descr="A screen shot of a computer  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905000"/>
            <a:ext cx="5677392" cy="2659610"/>
          </a:xfrm>
          <a:prstGeom prst="rect">
            <a:avLst/>
          </a:prstGeom>
        </p:spPr>
      </p:pic>
      <p:pic>
        <p:nvPicPr>
          <p:cNvPr id="2097178" name="Picture 19" descr="A screenshot of a computer program  Description automatically generated"/>
          <p:cNvPicPr>
            <a:picLocks noChangeAspect="1"/>
          </p:cNvPicPr>
          <p:nvPr/>
        </p:nvPicPr>
        <p:blipFill>
          <a:blip r:embed="rId4"/>
          <a:srcRect l="568" t="73667" r="23708" b="2367"/>
          <a:stretch>
            <a:fillRect/>
          </a:stretch>
        </p:blipFill>
        <p:spPr>
          <a:xfrm>
            <a:off x="2064250" y="4696963"/>
            <a:ext cx="7022846" cy="15433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5" name="object 2"/>
          <p:cNvSpPr txBox="1">
            <a:spLocks noGrp="1"/>
          </p:cNvSpPr>
          <p:nvPr>
            <p:ph type="ctrTitle"/>
          </p:nvPr>
        </p:nvSpPr>
        <p:spPr>
          <a:xfrm>
            <a:off x="1896745" y="198374"/>
            <a:ext cx="8599805" cy="67691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dirty="0"/>
              <a:t>Methodology</a:t>
            </a:r>
            <a:r>
              <a:rPr sz="4400" spc="-210" dirty="0"/>
              <a:t> </a:t>
            </a:r>
            <a:r>
              <a:rPr sz="4400" dirty="0"/>
              <a:t>Evidence</a:t>
            </a:r>
            <a:r>
              <a:rPr sz="4400" spc="-114" dirty="0"/>
              <a:t> </a:t>
            </a:r>
            <a:r>
              <a:rPr sz="4400" dirty="0"/>
              <a:t>of</a:t>
            </a:r>
            <a:r>
              <a:rPr sz="4400" spc="-155" dirty="0"/>
              <a:t> </a:t>
            </a:r>
            <a:r>
              <a:rPr sz="4400" spc="-10" dirty="0"/>
              <a:t>Completion</a:t>
            </a:r>
            <a:endParaRPr sz="4400"/>
          </a:p>
        </p:txBody>
      </p:sp>
      <p:sp>
        <p:nvSpPr>
          <p:cNvPr id="1048676" name="object 3"/>
          <p:cNvSpPr txBox="1"/>
          <p:nvPr/>
        </p:nvSpPr>
        <p:spPr>
          <a:xfrm>
            <a:off x="426719" y="1237361"/>
            <a:ext cx="5806440" cy="32131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0"/>
              </a:spcBef>
              <a:buFont typeface="Wingdings" panose="05000000000000000000" pitchFamily="2" charset="2"/>
              <a:buChar char="v"/>
            </a:pPr>
            <a:r>
              <a:rPr lang="en-US" sz="2150" b="1" dirty="0">
                <a:latin typeface="Cambria"/>
                <a:cs typeface="Cambria"/>
              </a:rPr>
              <a:t>Model Development and Training</a:t>
            </a:r>
            <a:endParaRPr sz="2150" dirty="0">
              <a:latin typeface="Cambria"/>
              <a:cs typeface="Cambria"/>
            </a:endParaRPr>
          </a:p>
        </p:txBody>
      </p:sp>
      <p:grpSp>
        <p:nvGrpSpPr>
          <p:cNvPr id="109" name="Group 8"/>
          <p:cNvGrpSpPr/>
          <p:nvPr/>
        </p:nvGrpSpPr>
        <p:grpSpPr>
          <a:xfrm>
            <a:off x="2895600" y="6395973"/>
            <a:ext cx="9128426" cy="385810"/>
            <a:chOff x="4461235" y="7673908"/>
            <a:chExt cx="9128426" cy="385810"/>
          </a:xfrm>
        </p:grpSpPr>
        <p:sp>
          <p:nvSpPr>
            <p:cNvPr id="1048677" name="Rectangle 9"/>
            <p:cNvSpPr/>
            <p:nvPr/>
          </p:nvSpPr>
          <p:spPr>
            <a:xfrm>
              <a:off x="4461235" y="7694593"/>
              <a:ext cx="6816365" cy="36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IT21344824</a:t>
              </a:r>
              <a:r>
                <a:rPr lang="en-US" sz="1800" dirty="0">
                  <a:solidFill>
                    <a:schemeClr val="tx1"/>
                  </a:solidFill>
                </a:rPr>
                <a:t>   |   </a:t>
              </a:r>
              <a:r>
                <a:rPr lang="en-US" dirty="0">
                  <a:solidFill>
                    <a:schemeClr val="tx1"/>
                  </a:solidFill>
                </a:rPr>
                <a:t>T.E.M.A.P. Ekanayake </a:t>
              </a:r>
              <a:r>
                <a:rPr lang="en-US" sz="1800" b="1" dirty="0">
                  <a:solidFill>
                    <a:schemeClr val="tx1"/>
                  </a:solidFill>
                </a:rPr>
                <a:t>   </a:t>
              </a:r>
              <a:r>
                <a:rPr lang="en-US" sz="1800" dirty="0">
                  <a:solidFill>
                    <a:schemeClr val="tx1"/>
                  </a:solidFill>
                </a:rPr>
                <a:t>| 24-25J-092</a:t>
              </a:r>
              <a:endParaRPr lang="en-US" sz="1800" b="0" dirty="0">
                <a:solidFill>
                  <a:schemeClr val="tx1"/>
                </a:solidFill>
              </a:endParaRPr>
            </a:p>
          </p:txBody>
        </p:sp>
        <p:sp>
          <p:nvSpPr>
            <p:cNvPr id="1048678" name="Google Shape;214;p7"/>
            <p:cNvSpPr txBox="1"/>
            <p:nvPr/>
          </p:nvSpPr>
          <p:spPr>
            <a:xfrm>
              <a:off x="12318339" y="7673908"/>
              <a:ext cx="1271322" cy="326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30014"/>
                </a:lnSpc>
              </a:pPr>
              <a:r>
                <a:rPr lang="en-US" sz="1631" dirty="0">
                  <a:solidFill>
                    <a:srgbClr val="242424"/>
                  </a:solidFill>
                  <a:latin typeface="Arial"/>
                  <a:ea typeface="Arial"/>
                  <a:cs typeface="Arial"/>
                  <a:sym typeface="Arial"/>
                </a:rPr>
                <a:t>13/8/2024</a:t>
              </a:r>
              <a:endParaRPr sz="1440" dirty="0"/>
            </a:p>
          </p:txBody>
        </p:sp>
      </p:grpSp>
      <p:pic>
        <p:nvPicPr>
          <p:cNvPr id="2097179" name="Picture 7" descr="A screen shot of a computer program  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967" y="1771506"/>
            <a:ext cx="10266533" cy="348629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8"/>
          <p:cNvGrpSpPr/>
          <p:nvPr/>
        </p:nvGrpSpPr>
        <p:grpSpPr>
          <a:xfrm>
            <a:off x="2895600" y="6395973"/>
            <a:ext cx="9128426" cy="385810"/>
            <a:chOff x="4461235" y="7673908"/>
            <a:chExt cx="9128426" cy="385810"/>
          </a:xfrm>
        </p:grpSpPr>
        <p:sp>
          <p:nvSpPr>
            <p:cNvPr id="1048679" name="Rectangle 9"/>
            <p:cNvSpPr/>
            <p:nvPr/>
          </p:nvSpPr>
          <p:spPr>
            <a:xfrm>
              <a:off x="4461235" y="7694593"/>
              <a:ext cx="6816365" cy="36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IT21344824</a:t>
              </a:r>
              <a:r>
                <a:rPr lang="en-US" sz="1800" dirty="0">
                  <a:solidFill>
                    <a:schemeClr val="tx1"/>
                  </a:solidFill>
                </a:rPr>
                <a:t>   |   </a:t>
              </a:r>
              <a:r>
                <a:rPr lang="en-US" dirty="0">
                  <a:solidFill>
                    <a:schemeClr val="tx1"/>
                  </a:solidFill>
                </a:rPr>
                <a:t>T.E.M.A.P. Ekanayake </a:t>
              </a:r>
              <a:r>
                <a:rPr lang="en-US" sz="1800" b="1" dirty="0">
                  <a:solidFill>
                    <a:schemeClr val="tx1"/>
                  </a:solidFill>
                </a:rPr>
                <a:t>   </a:t>
              </a:r>
              <a:r>
                <a:rPr lang="en-US" sz="1800" dirty="0">
                  <a:solidFill>
                    <a:schemeClr val="tx1"/>
                  </a:solidFill>
                </a:rPr>
                <a:t>| 24-25J-092</a:t>
              </a:r>
              <a:endParaRPr lang="en-US" sz="1800" b="0" dirty="0">
                <a:solidFill>
                  <a:schemeClr val="tx1"/>
                </a:solidFill>
              </a:endParaRPr>
            </a:p>
          </p:txBody>
        </p:sp>
        <p:sp>
          <p:nvSpPr>
            <p:cNvPr id="1048680" name="Google Shape;214;p7"/>
            <p:cNvSpPr txBox="1"/>
            <p:nvPr/>
          </p:nvSpPr>
          <p:spPr>
            <a:xfrm>
              <a:off x="12318339" y="7673908"/>
              <a:ext cx="1271322" cy="326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30014"/>
                </a:lnSpc>
              </a:pPr>
              <a:r>
                <a:rPr lang="en-US" sz="1631" dirty="0">
                  <a:solidFill>
                    <a:srgbClr val="242424"/>
                  </a:solidFill>
                  <a:latin typeface="Arial"/>
                  <a:ea typeface="Arial"/>
                  <a:cs typeface="Arial"/>
                  <a:sym typeface="Arial"/>
                </a:rPr>
                <a:t>13/8/2024</a:t>
              </a:r>
              <a:endParaRPr sz="1440" dirty="0"/>
            </a:p>
          </p:txBody>
        </p:sp>
      </p:grpSp>
      <p:pic>
        <p:nvPicPr>
          <p:cNvPr id="2097180" name="Picture 12" descr="A screenshot of a computer program  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927" y="228600"/>
            <a:ext cx="8932145" cy="593243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object 2"/>
          <p:cNvSpPr txBox="1">
            <a:spLocks noGrp="1"/>
          </p:cNvSpPr>
          <p:nvPr>
            <p:ph type="ctrTitle"/>
          </p:nvPr>
        </p:nvSpPr>
        <p:spPr>
          <a:xfrm>
            <a:off x="1896745" y="198374"/>
            <a:ext cx="8599805" cy="67691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dirty="0"/>
              <a:t>Methodology</a:t>
            </a:r>
            <a:r>
              <a:rPr sz="4400" spc="-210" dirty="0"/>
              <a:t> </a:t>
            </a:r>
            <a:r>
              <a:rPr sz="4400" dirty="0"/>
              <a:t>Evidence</a:t>
            </a:r>
            <a:r>
              <a:rPr sz="4400" spc="-114" dirty="0"/>
              <a:t> </a:t>
            </a:r>
            <a:r>
              <a:rPr sz="4400" dirty="0"/>
              <a:t>of</a:t>
            </a:r>
            <a:r>
              <a:rPr sz="4400" spc="-155" dirty="0"/>
              <a:t> </a:t>
            </a:r>
            <a:r>
              <a:rPr sz="4400" spc="-10" dirty="0"/>
              <a:t>Completion</a:t>
            </a:r>
            <a:endParaRPr sz="4400" dirty="0"/>
          </a:p>
        </p:txBody>
      </p:sp>
      <p:sp>
        <p:nvSpPr>
          <p:cNvPr id="1048682" name="object 3"/>
          <p:cNvSpPr txBox="1"/>
          <p:nvPr/>
        </p:nvSpPr>
        <p:spPr>
          <a:xfrm>
            <a:off x="426719" y="1042352"/>
            <a:ext cx="51695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en-US" sz="2400" b="1" dirty="0">
                <a:latin typeface="Cambria"/>
                <a:cs typeface="Cambria"/>
              </a:rPr>
              <a:t>Export 3D model</a:t>
            </a:r>
            <a:endParaRPr sz="2400" dirty="0">
              <a:latin typeface="Cambria"/>
              <a:cs typeface="Cambria"/>
            </a:endParaRPr>
          </a:p>
        </p:txBody>
      </p:sp>
      <p:grpSp>
        <p:nvGrpSpPr>
          <p:cNvPr id="113" name="Group 6"/>
          <p:cNvGrpSpPr/>
          <p:nvPr/>
        </p:nvGrpSpPr>
        <p:grpSpPr>
          <a:xfrm>
            <a:off x="3011486" y="6360602"/>
            <a:ext cx="9128426" cy="385810"/>
            <a:chOff x="4461235" y="7673908"/>
            <a:chExt cx="9128426" cy="385810"/>
          </a:xfrm>
        </p:grpSpPr>
        <p:sp>
          <p:nvSpPr>
            <p:cNvPr id="1048683" name="Rectangle 7"/>
            <p:cNvSpPr/>
            <p:nvPr/>
          </p:nvSpPr>
          <p:spPr>
            <a:xfrm>
              <a:off x="4461235" y="7694593"/>
              <a:ext cx="6816365" cy="36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IT21344824</a:t>
              </a:r>
              <a:r>
                <a:rPr lang="en-US" sz="1800" dirty="0">
                  <a:solidFill>
                    <a:schemeClr val="tx1"/>
                  </a:solidFill>
                </a:rPr>
                <a:t>   |   </a:t>
              </a:r>
              <a:r>
                <a:rPr lang="en-US" dirty="0">
                  <a:solidFill>
                    <a:schemeClr val="tx1"/>
                  </a:solidFill>
                </a:rPr>
                <a:t>T.E.M.A.P. Ekanayake </a:t>
              </a:r>
              <a:r>
                <a:rPr lang="en-US" sz="1800" b="1" dirty="0">
                  <a:solidFill>
                    <a:schemeClr val="tx1"/>
                  </a:solidFill>
                </a:rPr>
                <a:t>   </a:t>
              </a:r>
              <a:r>
                <a:rPr lang="en-US" sz="1800" dirty="0">
                  <a:solidFill>
                    <a:schemeClr val="tx1"/>
                  </a:solidFill>
                </a:rPr>
                <a:t>| 24-25J-092</a:t>
              </a:r>
              <a:endParaRPr lang="en-US" sz="1800" b="0" dirty="0">
                <a:solidFill>
                  <a:schemeClr val="tx1"/>
                </a:solidFill>
              </a:endParaRPr>
            </a:p>
          </p:txBody>
        </p:sp>
        <p:sp>
          <p:nvSpPr>
            <p:cNvPr id="1048684" name="Google Shape;214;p7"/>
            <p:cNvSpPr txBox="1"/>
            <p:nvPr/>
          </p:nvSpPr>
          <p:spPr>
            <a:xfrm>
              <a:off x="12318339" y="7673908"/>
              <a:ext cx="1271322" cy="326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30014"/>
                </a:lnSpc>
              </a:pPr>
              <a:r>
                <a:rPr lang="en-US" sz="1631" dirty="0">
                  <a:solidFill>
                    <a:srgbClr val="242424"/>
                  </a:solidFill>
                  <a:latin typeface="Arial"/>
                  <a:ea typeface="Arial"/>
                  <a:cs typeface="Arial"/>
                  <a:sym typeface="Arial"/>
                </a:rPr>
                <a:t>13/8/2024</a:t>
              </a:r>
              <a:endParaRPr sz="1440" dirty="0"/>
            </a:p>
          </p:txBody>
        </p:sp>
      </p:grpSp>
      <p:pic>
        <p:nvPicPr>
          <p:cNvPr id="2097181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913" y="1533227"/>
            <a:ext cx="6862173" cy="471813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5" name="object 2"/>
          <p:cNvSpPr txBox="1">
            <a:spLocks noGrp="1"/>
          </p:cNvSpPr>
          <p:nvPr>
            <p:ph type="ctrTitle"/>
          </p:nvPr>
        </p:nvSpPr>
        <p:spPr>
          <a:xfrm>
            <a:off x="1896745" y="198374"/>
            <a:ext cx="8599805" cy="67691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dirty="0"/>
              <a:t>Methodology</a:t>
            </a:r>
            <a:r>
              <a:rPr sz="4400" spc="-210" dirty="0"/>
              <a:t> </a:t>
            </a:r>
            <a:r>
              <a:rPr sz="4400" dirty="0"/>
              <a:t>Evidence</a:t>
            </a:r>
            <a:r>
              <a:rPr sz="4400" spc="-114" dirty="0"/>
              <a:t> </a:t>
            </a:r>
            <a:r>
              <a:rPr sz="4400" dirty="0"/>
              <a:t>of</a:t>
            </a:r>
            <a:r>
              <a:rPr sz="4400" spc="-155" dirty="0"/>
              <a:t> </a:t>
            </a:r>
            <a:r>
              <a:rPr sz="4400" spc="-10" dirty="0"/>
              <a:t>Completion</a:t>
            </a:r>
            <a:endParaRPr sz="4400" dirty="0"/>
          </a:p>
        </p:txBody>
      </p:sp>
      <p:sp>
        <p:nvSpPr>
          <p:cNvPr id="1048686" name="object 3"/>
          <p:cNvSpPr txBox="1"/>
          <p:nvPr/>
        </p:nvSpPr>
        <p:spPr>
          <a:xfrm>
            <a:off x="293187" y="1280299"/>
            <a:ext cx="612648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en-US" sz="2400" b="1" dirty="0"/>
              <a:t>Integration with Mobile Application</a:t>
            </a:r>
            <a:endParaRPr sz="2400" dirty="0">
              <a:latin typeface="Cambria"/>
              <a:cs typeface="Cambria"/>
            </a:endParaRPr>
          </a:p>
        </p:txBody>
      </p:sp>
      <p:grpSp>
        <p:nvGrpSpPr>
          <p:cNvPr id="115" name="Group 6"/>
          <p:cNvGrpSpPr/>
          <p:nvPr/>
        </p:nvGrpSpPr>
        <p:grpSpPr>
          <a:xfrm>
            <a:off x="3011486" y="6360602"/>
            <a:ext cx="9128426" cy="385810"/>
            <a:chOff x="4461235" y="7673908"/>
            <a:chExt cx="9128426" cy="385810"/>
          </a:xfrm>
        </p:grpSpPr>
        <p:sp>
          <p:nvSpPr>
            <p:cNvPr id="1048687" name="Rectangle 7"/>
            <p:cNvSpPr/>
            <p:nvPr/>
          </p:nvSpPr>
          <p:spPr>
            <a:xfrm>
              <a:off x="4461235" y="7694593"/>
              <a:ext cx="6816365" cy="36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IT21344824</a:t>
              </a:r>
              <a:r>
                <a:rPr lang="en-US" sz="1800" dirty="0">
                  <a:solidFill>
                    <a:schemeClr val="tx1"/>
                  </a:solidFill>
                </a:rPr>
                <a:t>   |   </a:t>
              </a:r>
              <a:r>
                <a:rPr lang="en-US" dirty="0">
                  <a:solidFill>
                    <a:schemeClr val="tx1"/>
                  </a:solidFill>
                </a:rPr>
                <a:t>T.E.M.A.P. Ekanayake </a:t>
              </a:r>
              <a:r>
                <a:rPr lang="en-US" sz="1800" b="1" dirty="0">
                  <a:solidFill>
                    <a:schemeClr val="tx1"/>
                  </a:solidFill>
                </a:rPr>
                <a:t>   </a:t>
              </a:r>
              <a:r>
                <a:rPr lang="en-US" sz="1800" dirty="0">
                  <a:solidFill>
                    <a:schemeClr val="tx1"/>
                  </a:solidFill>
                </a:rPr>
                <a:t>| 24-25J-092</a:t>
              </a:r>
              <a:endParaRPr lang="en-US" sz="1800" b="0" dirty="0">
                <a:solidFill>
                  <a:schemeClr val="tx1"/>
                </a:solidFill>
              </a:endParaRPr>
            </a:p>
          </p:txBody>
        </p:sp>
        <p:sp>
          <p:nvSpPr>
            <p:cNvPr id="1048688" name="Google Shape;214;p7"/>
            <p:cNvSpPr txBox="1"/>
            <p:nvPr/>
          </p:nvSpPr>
          <p:spPr>
            <a:xfrm>
              <a:off x="12318339" y="7673908"/>
              <a:ext cx="1271322" cy="326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30014"/>
                </a:lnSpc>
              </a:pPr>
              <a:r>
                <a:rPr lang="en-US" sz="1631" dirty="0">
                  <a:solidFill>
                    <a:srgbClr val="242424"/>
                  </a:solidFill>
                  <a:latin typeface="Arial"/>
                  <a:ea typeface="Arial"/>
                  <a:cs typeface="Arial"/>
                  <a:sym typeface="Arial"/>
                </a:rPr>
                <a:t>13/8/2024</a:t>
              </a:r>
              <a:endParaRPr sz="1440" dirty="0"/>
            </a:p>
          </p:txBody>
        </p:sp>
      </p:grpSp>
      <p:pic>
        <p:nvPicPr>
          <p:cNvPr id="2097182" name="Picture 4"/>
          <p:cNvPicPr>
            <a:picLocks noChangeAspect="1"/>
          </p:cNvPicPr>
          <p:nvPr/>
        </p:nvPicPr>
        <p:blipFill>
          <a:blip r:embed="rId2"/>
          <a:srcRect t="5429" r="24216" b="4613"/>
          <a:stretch>
            <a:fillRect/>
          </a:stretch>
        </p:blipFill>
        <p:spPr>
          <a:xfrm>
            <a:off x="6076335" y="897760"/>
            <a:ext cx="5881388" cy="5418842"/>
          </a:xfrm>
          <a:prstGeom prst="rect">
            <a:avLst/>
          </a:prstGeom>
        </p:spPr>
      </p:pic>
      <p:pic>
        <p:nvPicPr>
          <p:cNvPr id="2097183" name="Picture 11"/>
          <p:cNvPicPr>
            <a:picLocks noChangeAspect="1"/>
          </p:cNvPicPr>
          <p:nvPr/>
        </p:nvPicPr>
        <p:blipFill>
          <a:blip r:embed="rId3"/>
          <a:srcRect r="14076"/>
          <a:stretch>
            <a:fillRect/>
          </a:stretch>
        </p:blipFill>
        <p:spPr>
          <a:xfrm>
            <a:off x="160593" y="2277419"/>
            <a:ext cx="5783007" cy="353822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9" name="object 2"/>
          <p:cNvSpPr txBox="1">
            <a:spLocks noGrp="1"/>
          </p:cNvSpPr>
          <p:nvPr>
            <p:ph type="title"/>
          </p:nvPr>
        </p:nvSpPr>
        <p:spPr>
          <a:xfrm>
            <a:off x="838200" y="680797"/>
            <a:ext cx="7924800" cy="38600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130"/>
              </a:spcBef>
              <a:buFont typeface="Wingdings" panose="05000000000000000000" pitchFamily="2" charset="2"/>
              <a:buChar char="v"/>
            </a:pPr>
            <a:r>
              <a:rPr lang="en-US" sz="2400" b="1" dirty="0"/>
              <a:t>Integration with Mobile Application</a:t>
            </a:r>
            <a:endParaRPr sz="2400" b="1" dirty="0"/>
          </a:p>
        </p:txBody>
      </p:sp>
      <p:grpSp>
        <p:nvGrpSpPr>
          <p:cNvPr id="117" name="Group 9"/>
          <p:cNvGrpSpPr/>
          <p:nvPr/>
        </p:nvGrpSpPr>
        <p:grpSpPr>
          <a:xfrm>
            <a:off x="3035500" y="6472190"/>
            <a:ext cx="9128426" cy="385810"/>
            <a:chOff x="4461235" y="7673908"/>
            <a:chExt cx="9128426" cy="385810"/>
          </a:xfrm>
        </p:grpSpPr>
        <p:sp>
          <p:nvSpPr>
            <p:cNvPr id="1048690" name="Rectangle 10"/>
            <p:cNvSpPr/>
            <p:nvPr/>
          </p:nvSpPr>
          <p:spPr>
            <a:xfrm>
              <a:off x="4461235" y="7694593"/>
              <a:ext cx="6816365" cy="36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IT21344824</a:t>
              </a:r>
              <a:r>
                <a:rPr lang="en-US" sz="1800" dirty="0">
                  <a:solidFill>
                    <a:schemeClr val="tx1"/>
                  </a:solidFill>
                </a:rPr>
                <a:t>   |   </a:t>
              </a:r>
              <a:r>
                <a:rPr lang="en-US" dirty="0">
                  <a:solidFill>
                    <a:schemeClr val="tx1"/>
                  </a:solidFill>
                </a:rPr>
                <a:t>T.E.M.A.P. Ekanayake </a:t>
              </a:r>
              <a:r>
                <a:rPr lang="en-US" sz="1800" b="1" dirty="0">
                  <a:solidFill>
                    <a:schemeClr val="tx1"/>
                  </a:solidFill>
                </a:rPr>
                <a:t>   </a:t>
              </a:r>
              <a:r>
                <a:rPr lang="en-US" sz="1800" dirty="0">
                  <a:solidFill>
                    <a:schemeClr val="tx1"/>
                  </a:solidFill>
                </a:rPr>
                <a:t>| 24-25J-092</a:t>
              </a:r>
              <a:endParaRPr lang="en-US" sz="1800" b="0" dirty="0">
                <a:solidFill>
                  <a:schemeClr val="tx1"/>
                </a:solidFill>
              </a:endParaRPr>
            </a:p>
          </p:txBody>
        </p:sp>
        <p:sp>
          <p:nvSpPr>
            <p:cNvPr id="1048691" name="Google Shape;214;p7"/>
            <p:cNvSpPr txBox="1"/>
            <p:nvPr/>
          </p:nvSpPr>
          <p:spPr>
            <a:xfrm>
              <a:off x="12318339" y="7673908"/>
              <a:ext cx="1271322" cy="326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30014"/>
                </a:lnSpc>
              </a:pPr>
              <a:r>
                <a:rPr lang="en-US" sz="1631" dirty="0">
                  <a:solidFill>
                    <a:srgbClr val="242424"/>
                  </a:solidFill>
                  <a:latin typeface="Arial"/>
                  <a:ea typeface="Arial"/>
                  <a:cs typeface="Arial"/>
                  <a:sym typeface="Arial"/>
                </a:rPr>
                <a:t>13/8/2024</a:t>
              </a:r>
              <a:endParaRPr sz="1440" dirty="0"/>
            </a:p>
          </p:txBody>
        </p:sp>
      </p:grpSp>
      <p:pic>
        <p:nvPicPr>
          <p:cNvPr id="2097184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39993"/>
            <a:ext cx="2530138" cy="5331587"/>
          </a:xfrm>
          <a:prstGeom prst="rect">
            <a:avLst/>
          </a:prstGeom>
        </p:spPr>
      </p:pic>
      <p:pic>
        <p:nvPicPr>
          <p:cNvPr id="2097185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806" y="1139754"/>
            <a:ext cx="2544909" cy="5318861"/>
          </a:xfrm>
          <a:prstGeom prst="rect">
            <a:avLst/>
          </a:prstGeom>
        </p:spPr>
      </p:pic>
      <p:pic>
        <p:nvPicPr>
          <p:cNvPr id="2097186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278" y="1139993"/>
            <a:ext cx="2563997" cy="5331588"/>
          </a:xfrm>
          <a:prstGeom prst="rect">
            <a:avLst/>
          </a:prstGeom>
        </p:spPr>
      </p:pic>
      <p:sp>
        <p:nvSpPr>
          <p:cNvPr id="1048692" name="object 2"/>
          <p:cNvSpPr txBox="1"/>
          <p:nvPr/>
        </p:nvSpPr>
        <p:spPr>
          <a:xfrm>
            <a:off x="1796097" y="52122"/>
            <a:ext cx="8599805" cy="57066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algn="ctr">
              <a:spcBef>
                <a:spcPts val="130"/>
              </a:spcBef>
            </a:pPr>
            <a:r>
              <a:rPr lang="en-US" sz="3600" dirty="0"/>
              <a:t>Methodology</a:t>
            </a:r>
            <a:r>
              <a:rPr lang="en-US" sz="3600" spc="-210" dirty="0"/>
              <a:t> </a:t>
            </a:r>
            <a:r>
              <a:rPr lang="en-US" sz="3600" dirty="0"/>
              <a:t>Evidence</a:t>
            </a:r>
            <a:r>
              <a:rPr lang="en-US" sz="3600" spc="-114" dirty="0"/>
              <a:t> </a:t>
            </a:r>
            <a:r>
              <a:rPr lang="en-US" sz="3600" dirty="0"/>
              <a:t>of</a:t>
            </a:r>
            <a:r>
              <a:rPr lang="en-US" sz="3600" spc="-155" dirty="0"/>
              <a:t> </a:t>
            </a:r>
            <a:r>
              <a:rPr lang="en-US" sz="3600" spc="-10" dirty="0"/>
              <a:t>Completion</a:t>
            </a:r>
            <a:endParaRPr lang="en-US" sz="3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3" name="object 2"/>
          <p:cNvSpPr txBox="1">
            <a:spLocks noGrp="1"/>
          </p:cNvSpPr>
          <p:nvPr>
            <p:ph type="title"/>
          </p:nvPr>
        </p:nvSpPr>
        <p:spPr>
          <a:xfrm>
            <a:off x="1485646" y="950277"/>
            <a:ext cx="7147559" cy="60071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950" dirty="0"/>
              <a:t>Used</a:t>
            </a:r>
            <a:r>
              <a:rPr sz="3950" spc="-25" dirty="0"/>
              <a:t> Techniques</a:t>
            </a:r>
            <a:r>
              <a:rPr sz="3950" dirty="0"/>
              <a:t> and</a:t>
            </a:r>
            <a:r>
              <a:rPr sz="3950" spc="10" dirty="0"/>
              <a:t> </a:t>
            </a:r>
            <a:r>
              <a:rPr sz="3950" spc="-10" dirty="0"/>
              <a:t>Technologies</a:t>
            </a:r>
            <a:endParaRPr sz="3950"/>
          </a:p>
        </p:txBody>
      </p:sp>
      <p:sp>
        <p:nvSpPr>
          <p:cNvPr id="1048694" name="object 3"/>
          <p:cNvSpPr txBox="1"/>
          <p:nvPr/>
        </p:nvSpPr>
        <p:spPr>
          <a:xfrm>
            <a:off x="1395475" y="1966912"/>
            <a:ext cx="4191000" cy="3744615"/>
          </a:xfrm>
          <a:prstGeom prst="rect">
            <a:avLst/>
          </a:prstGeom>
          <a:ln w="25400">
            <a:solidFill>
              <a:srgbClr val="0E6EC5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33070" indent="-342265">
              <a:lnSpc>
                <a:spcPts val="2815"/>
              </a:lnSpc>
              <a:buFont typeface="Wingdings"/>
              <a:buChar char=""/>
              <a:tabLst>
                <a:tab pos="433070" algn="l"/>
              </a:tabLst>
            </a:pPr>
            <a:r>
              <a:rPr sz="2400" spc="-10" dirty="0">
                <a:latin typeface="Calibri"/>
                <a:cs typeface="Calibri"/>
              </a:rPr>
              <a:t>Technologies</a:t>
            </a:r>
            <a:endParaRPr sz="2400" dirty="0">
              <a:latin typeface="Calibri"/>
              <a:cs typeface="Calibri"/>
            </a:endParaRPr>
          </a:p>
          <a:p>
            <a:pPr marL="834390" lvl="1" indent="-285750">
              <a:lnSpc>
                <a:spcPct val="100000"/>
              </a:lnSpc>
              <a:spcBef>
                <a:spcPts val="300"/>
              </a:spcBef>
              <a:buFont typeface="Wingdings"/>
              <a:buChar char=""/>
              <a:tabLst>
                <a:tab pos="834390" algn="l"/>
              </a:tabLst>
            </a:pPr>
            <a:r>
              <a:rPr sz="2000" dirty="0">
                <a:latin typeface="Calibri"/>
                <a:cs typeface="Calibri"/>
              </a:rPr>
              <a:t>React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Native</a:t>
            </a:r>
            <a:endParaRPr sz="2000" dirty="0">
              <a:latin typeface="Calibri"/>
              <a:cs typeface="Calibri"/>
            </a:endParaRPr>
          </a:p>
          <a:p>
            <a:pPr marL="834390" lvl="1" indent="-285750">
              <a:lnSpc>
                <a:spcPct val="100000"/>
              </a:lnSpc>
              <a:spcBef>
                <a:spcPts val="225"/>
              </a:spcBef>
              <a:buFont typeface="Wingdings"/>
              <a:buChar char=""/>
              <a:tabLst>
                <a:tab pos="834390" algn="l"/>
              </a:tabLst>
            </a:pPr>
            <a:r>
              <a:rPr lang="en-US" sz="2000" spc="-10" dirty="0">
                <a:latin typeface="Calibri"/>
                <a:cs typeface="Calibri"/>
              </a:rPr>
              <a:t>TensorFlow</a:t>
            </a:r>
            <a:endParaRPr lang="en-US" sz="2000" dirty="0">
              <a:latin typeface="Calibri"/>
              <a:cs typeface="Calibri"/>
            </a:endParaRPr>
          </a:p>
          <a:p>
            <a:pPr marL="834390" lvl="1" indent="-285750">
              <a:lnSpc>
                <a:spcPct val="100000"/>
              </a:lnSpc>
              <a:spcBef>
                <a:spcPts val="229"/>
              </a:spcBef>
              <a:buFont typeface="Wingdings"/>
              <a:buChar char=""/>
              <a:tabLst>
                <a:tab pos="834390" algn="l"/>
              </a:tabLst>
            </a:pPr>
            <a:r>
              <a:rPr lang="en-US" sz="2000" spc="-10" dirty="0" err="1">
                <a:latin typeface="Calibri"/>
                <a:cs typeface="Calibri"/>
              </a:rPr>
              <a:t>Trimesh</a:t>
            </a:r>
            <a:endParaRPr sz="2000" dirty="0">
              <a:latin typeface="Calibri"/>
              <a:cs typeface="Calibri"/>
            </a:endParaRPr>
          </a:p>
          <a:p>
            <a:pPr marL="834390" lvl="1" indent="-285750">
              <a:lnSpc>
                <a:spcPct val="100000"/>
              </a:lnSpc>
              <a:spcBef>
                <a:spcPts val="305"/>
              </a:spcBef>
              <a:buFont typeface="Wingdings"/>
              <a:buChar char=""/>
              <a:tabLst>
                <a:tab pos="834390" algn="l"/>
              </a:tabLst>
            </a:pPr>
            <a:r>
              <a:rPr lang="en-US" sz="2000" spc="-10" dirty="0">
                <a:latin typeface="Cambria"/>
                <a:cs typeface="Cambria"/>
              </a:rPr>
              <a:t>Three.js</a:t>
            </a:r>
          </a:p>
          <a:p>
            <a:pPr marL="834390" lvl="1" indent="-285750">
              <a:lnSpc>
                <a:spcPct val="100000"/>
              </a:lnSpc>
              <a:spcBef>
                <a:spcPts val="305"/>
              </a:spcBef>
              <a:buFont typeface="Wingdings"/>
              <a:buChar char=""/>
              <a:tabLst>
                <a:tab pos="834390" algn="l"/>
              </a:tabLst>
            </a:pPr>
            <a:r>
              <a:rPr lang="en-US" sz="2000" spc="-10" dirty="0">
                <a:latin typeface="Cambria"/>
                <a:cs typeface="Cambria"/>
              </a:rPr>
              <a:t>React Three Fiber</a:t>
            </a:r>
            <a:endParaRPr sz="2000" dirty="0">
              <a:latin typeface="Cambria"/>
              <a:cs typeface="Cambria"/>
            </a:endParaRPr>
          </a:p>
          <a:p>
            <a:pPr marL="833755" lvl="1" indent="-285115">
              <a:lnSpc>
                <a:spcPct val="100000"/>
              </a:lnSpc>
              <a:spcBef>
                <a:spcPts val="305"/>
              </a:spcBef>
              <a:buFont typeface="Wingdings"/>
              <a:buChar char=""/>
              <a:tabLst>
                <a:tab pos="833755" algn="l"/>
              </a:tabLst>
            </a:pPr>
            <a:r>
              <a:rPr lang="en-US" sz="2000" spc="-10" dirty="0" err="1">
                <a:latin typeface="Cambria"/>
                <a:cs typeface="Cambria"/>
              </a:rPr>
              <a:t>PyGLTFLib</a:t>
            </a:r>
            <a:endParaRPr sz="2000" dirty="0">
              <a:latin typeface="Cambria"/>
              <a:cs typeface="Cambria"/>
            </a:endParaRPr>
          </a:p>
          <a:p>
            <a:pPr marL="834390" lvl="1" indent="-285750">
              <a:lnSpc>
                <a:spcPct val="100000"/>
              </a:lnSpc>
              <a:spcBef>
                <a:spcPts val="155"/>
              </a:spcBef>
              <a:buFont typeface="Wingdings"/>
              <a:buChar char=""/>
              <a:tabLst>
                <a:tab pos="834390" algn="l"/>
              </a:tabLst>
            </a:pPr>
            <a:r>
              <a:rPr sz="2000" dirty="0">
                <a:latin typeface="Calibri"/>
                <a:cs typeface="Calibri"/>
              </a:rPr>
              <a:t>Jupyter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Notebook</a:t>
            </a:r>
            <a:endParaRPr sz="2000" dirty="0">
              <a:latin typeface="Calibri"/>
              <a:cs typeface="Calibri"/>
            </a:endParaRPr>
          </a:p>
          <a:p>
            <a:pPr marL="834390" lvl="1" indent="-285750">
              <a:lnSpc>
                <a:spcPct val="100000"/>
              </a:lnSpc>
              <a:spcBef>
                <a:spcPts val="225"/>
              </a:spcBef>
              <a:buFont typeface="Wingdings"/>
              <a:buChar char=""/>
              <a:tabLst>
                <a:tab pos="834390" algn="l"/>
              </a:tabLst>
            </a:pPr>
            <a:r>
              <a:rPr lang="en-US" sz="2000" dirty="0">
                <a:latin typeface="Calibri"/>
                <a:cs typeface="Calibri"/>
              </a:rPr>
              <a:t>Google</a:t>
            </a:r>
            <a:r>
              <a:rPr lang="en-US" sz="2000" spc="-55" dirty="0">
                <a:latin typeface="Calibri"/>
                <a:cs typeface="Calibri"/>
              </a:rPr>
              <a:t> </a:t>
            </a:r>
            <a:r>
              <a:rPr lang="en-US" sz="2000" spc="-20" dirty="0" err="1">
                <a:latin typeface="Calibri"/>
                <a:cs typeface="Calibri"/>
              </a:rPr>
              <a:t>Colab</a:t>
            </a:r>
            <a:endParaRPr lang="en-US" sz="2000" spc="-20" dirty="0">
              <a:latin typeface="Calibri"/>
              <a:cs typeface="Calibri"/>
            </a:endParaRPr>
          </a:p>
          <a:p>
            <a:pPr marL="834390" lvl="1" indent="-285750">
              <a:lnSpc>
                <a:spcPct val="100000"/>
              </a:lnSpc>
              <a:spcBef>
                <a:spcPts val="225"/>
              </a:spcBef>
              <a:buFont typeface="Wingdings"/>
              <a:buChar char=""/>
              <a:tabLst>
                <a:tab pos="834390" algn="l"/>
              </a:tabLst>
            </a:pPr>
            <a:r>
              <a:rPr lang="en-US" sz="2000" spc="-20" dirty="0">
                <a:latin typeface="Calibri"/>
                <a:cs typeface="Calibri"/>
              </a:rPr>
              <a:t>PIL(Pillow)</a:t>
            </a:r>
          </a:p>
          <a:p>
            <a:pPr marL="834390" lvl="1" indent="-285750">
              <a:lnSpc>
                <a:spcPct val="100000"/>
              </a:lnSpc>
              <a:spcBef>
                <a:spcPts val="225"/>
              </a:spcBef>
              <a:buFont typeface="Wingdings"/>
              <a:buChar char=""/>
              <a:tabLst>
                <a:tab pos="834390" algn="l"/>
              </a:tabLst>
            </a:pPr>
            <a:r>
              <a:rPr lang="en-US" sz="2000" dirty="0">
                <a:latin typeface="Calibri"/>
                <a:cs typeface="Calibri"/>
              </a:rPr>
              <a:t>NumPy</a:t>
            </a:r>
          </a:p>
        </p:txBody>
      </p:sp>
      <p:sp>
        <p:nvSpPr>
          <p:cNvPr id="1048695" name="object 4"/>
          <p:cNvSpPr txBox="1"/>
          <p:nvPr/>
        </p:nvSpPr>
        <p:spPr>
          <a:xfrm>
            <a:off x="6710426" y="1957387"/>
            <a:ext cx="4181475" cy="2556510"/>
          </a:xfrm>
          <a:prstGeom prst="rect">
            <a:avLst/>
          </a:prstGeom>
          <a:ln w="25400">
            <a:solidFill>
              <a:srgbClr val="0E6EC5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434340" indent="-342900">
              <a:lnSpc>
                <a:spcPct val="100000"/>
              </a:lnSpc>
              <a:spcBef>
                <a:spcPts val="220"/>
              </a:spcBef>
              <a:buClr>
                <a:srgbClr val="0E6EC5"/>
              </a:buClr>
              <a:buSzPct val="81250"/>
              <a:buFont typeface="Wingdings"/>
              <a:buChar char=""/>
              <a:tabLst>
                <a:tab pos="434340" algn="l"/>
              </a:tabLst>
            </a:pPr>
            <a:r>
              <a:rPr sz="2400" spc="-10" dirty="0">
                <a:latin typeface="Calibri"/>
                <a:cs typeface="Calibri"/>
              </a:rPr>
              <a:t>Techniques</a:t>
            </a:r>
            <a:endParaRPr sz="2400" dirty="0">
              <a:latin typeface="Calibri"/>
              <a:cs typeface="Calibri"/>
            </a:endParaRPr>
          </a:p>
          <a:p>
            <a:pPr marL="834390" lvl="1" indent="-285115">
              <a:lnSpc>
                <a:spcPct val="100000"/>
              </a:lnSpc>
              <a:spcBef>
                <a:spcPts val="1050"/>
              </a:spcBef>
              <a:buClr>
                <a:srgbClr val="0E6EC5"/>
              </a:buClr>
              <a:buSzPct val="77500"/>
              <a:buFont typeface="Wingdings"/>
              <a:buChar char=""/>
              <a:tabLst>
                <a:tab pos="834390" algn="l"/>
              </a:tabLst>
            </a:pPr>
            <a:r>
              <a:rPr sz="2000" dirty="0">
                <a:latin typeface="Cambria"/>
                <a:cs typeface="Cambria"/>
              </a:rPr>
              <a:t>Data </a:t>
            </a:r>
            <a:r>
              <a:rPr sz="2000" spc="-10" dirty="0">
                <a:latin typeface="Cambria"/>
                <a:cs typeface="Cambria"/>
              </a:rPr>
              <a:t>preprocessing</a:t>
            </a:r>
            <a:endParaRPr lang="en-US" sz="2000" spc="-10" dirty="0">
              <a:latin typeface="Cambria"/>
              <a:cs typeface="Cambria"/>
            </a:endParaRPr>
          </a:p>
          <a:p>
            <a:pPr marL="834390" lvl="1" indent="-285115">
              <a:lnSpc>
                <a:spcPct val="100000"/>
              </a:lnSpc>
              <a:spcBef>
                <a:spcPts val="1050"/>
              </a:spcBef>
              <a:buClr>
                <a:srgbClr val="0E6EC5"/>
              </a:buClr>
              <a:buSzPct val="77500"/>
              <a:buFont typeface="Wingdings"/>
              <a:buChar char=""/>
              <a:tabLst>
                <a:tab pos="834390" algn="l"/>
              </a:tabLst>
            </a:pPr>
            <a:r>
              <a:rPr lang="en-US" sz="2000" dirty="0">
                <a:latin typeface="Cambria"/>
                <a:cs typeface="Cambria"/>
              </a:rPr>
              <a:t>UV Mapping</a:t>
            </a:r>
          </a:p>
          <a:p>
            <a:pPr marL="834390" lvl="1" indent="-285115">
              <a:lnSpc>
                <a:spcPct val="100000"/>
              </a:lnSpc>
              <a:spcBef>
                <a:spcPts val="1050"/>
              </a:spcBef>
              <a:buClr>
                <a:srgbClr val="0E6EC5"/>
              </a:buClr>
              <a:buSzPct val="77500"/>
              <a:buFont typeface="Wingdings"/>
              <a:buChar char=""/>
              <a:tabLst>
                <a:tab pos="834390" algn="l"/>
              </a:tabLst>
            </a:pPr>
            <a:r>
              <a:rPr lang="en-US" sz="2000" dirty="0">
                <a:latin typeface="Cambria"/>
                <a:cs typeface="Cambria"/>
              </a:rPr>
              <a:t>3D Model Generation</a:t>
            </a:r>
            <a:endParaRPr sz="2000" dirty="0">
              <a:latin typeface="Cambria"/>
              <a:cs typeface="Cambria"/>
            </a:endParaRPr>
          </a:p>
          <a:p>
            <a:pPr marL="892175" lvl="1" indent="-342900">
              <a:lnSpc>
                <a:spcPct val="100000"/>
              </a:lnSpc>
              <a:spcBef>
                <a:spcPts val="980"/>
              </a:spcBef>
              <a:buClr>
                <a:srgbClr val="0E6EC5"/>
              </a:buClr>
              <a:buSzPct val="77500"/>
              <a:buFont typeface="Wingdings"/>
              <a:buChar char=""/>
              <a:tabLst>
                <a:tab pos="892175" algn="l"/>
              </a:tabLst>
            </a:pPr>
            <a:r>
              <a:rPr lang="en-US" sz="2000" dirty="0">
                <a:latin typeface="Cambria"/>
                <a:cs typeface="Cambria"/>
              </a:rPr>
              <a:t>3D Rendering</a:t>
            </a:r>
          </a:p>
          <a:p>
            <a:pPr marL="892175" lvl="1" indent="-342900">
              <a:lnSpc>
                <a:spcPct val="100000"/>
              </a:lnSpc>
              <a:spcBef>
                <a:spcPts val="980"/>
              </a:spcBef>
              <a:buClr>
                <a:srgbClr val="0E6EC5"/>
              </a:buClr>
              <a:buSzPct val="77500"/>
              <a:buFont typeface="Wingdings"/>
              <a:buChar char=""/>
              <a:tabLst>
                <a:tab pos="892175" algn="l"/>
              </a:tabLst>
            </a:pPr>
            <a:endParaRPr lang="en-US" sz="2000" dirty="0">
              <a:latin typeface="Cambria"/>
              <a:cs typeface="Cambria"/>
            </a:endParaRPr>
          </a:p>
        </p:txBody>
      </p:sp>
      <p:grpSp>
        <p:nvGrpSpPr>
          <p:cNvPr id="119" name="Group 9"/>
          <p:cNvGrpSpPr/>
          <p:nvPr/>
        </p:nvGrpSpPr>
        <p:grpSpPr>
          <a:xfrm>
            <a:off x="3035500" y="6472190"/>
            <a:ext cx="9128426" cy="385810"/>
            <a:chOff x="4461235" y="7673908"/>
            <a:chExt cx="9128426" cy="385810"/>
          </a:xfrm>
        </p:grpSpPr>
        <p:sp>
          <p:nvSpPr>
            <p:cNvPr id="1048696" name="Rectangle 10"/>
            <p:cNvSpPr/>
            <p:nvPr/>
          </p:nvSpPr>
          <p:spPr>
            <a:xfrm>
              <a:off x="4461235" y="7694593"/>
              <a:ext cx="6816365" cy="36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IT21344824</a:t>
              </a:r>
              <a:r>
                <a:rPr lang="en-US" sz="1800" dirty="0">
                  <a:solidFill>
                    <a:schemeClr val="tx1"/>
                  </a:solidFill>
                </a:rPr>
                <a:t>   |   </a:t>
              </a:r>
              <a:r>
                <a:rPr lang="en-US" dirty="0">
                  <a:solidFill>
                    <a:schemeClr val="tx1"/>
                  </a:solidFill>
                </a:rPr>
                <a:t>T.E.M.A.P. Ekanayake </a:t>
              </a:r>
              <a:r>
                <a:rPr lang="en-US" sz="1800" b="1" dirty="0">
                  <a:solidFill>
                    <a:schemeClr val="tx1"/>
                  </a:solidFill>
                </a:rPr>
                <a:t>   </a:t>
              </a:r>
              <a:r>
                <a:rPr lang="en-US" sz="1800" dirty="0">
                  <a:solidFill>
                    <a:schemeClr val="tx1"/>
                  </a:solidFill>
                </a:rPr>
                <a:t>| 24-25J-092</a:t>
              </a:r>
              <a:endParaRPr lang="en-US" sz="1800" b="0" dirty="0">
                <a:solidFill>
                  <a:schemeClr val="tx1"/>
                </a:solidFill>
              </a:endParaRPr>
            </a:p>
          </p:txBody>
        </p:sp>
        <p:sp>
          <p:nvSpPr>
            <p:cNvPr id="1048697" name="Google Shape;214;p7"/>
            <p:cNvSpPr txBox="1"/>
            <p:nvPr/>
          </p:nvSpPr>
          <p:spPr>
            <a:xfrm>
              <a:off x="12318339" y="7673908"/>
              <a:ext cx="1271322" cy="326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30014"/>
                </a:lnSpc>
              </a:pPr>
              <a:r>
                <a:rPr lang="en-US" sz="1631" dirty="0">
                  <a:solidFill>
                    <a:srgbClr val="242424"/>
                  </a:solidFill>
                  <a:latin typeface="Arial"/>
                  <a:ea typeface="Arial"/>
                  <a:cs typeface="Arial"/>
                  <a:sym typeface="Arial"/>
                </a:rPr>
                <a:t>13/8/2024</a:t>
              </a:r>
              <a:endParaRPr sz="1440" dirty="0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8" name="object 2"/>
          <p:cNvSpPr txBox="1">
            <a:spLocks noGrp="1"/>
          </p:cNvSpPr>
          <p:nvPr>
            <p:ph type="title"/>
          </p:nvPr>
        </p:nvSpPr>
        <p:spPr>
          <a:xfrm>
            <a:off x="1442974" y="430911"/>
            <a:ext cx="8550275" cy="5467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dirty="0"/>
              <a:t>Functional,</a:t>
            </a:r>
            <a:r>
              <a:rPr sz="3600" spc="-55" dirty="0"/>
              <a:t> </a:t>
            </a:r>
            <a:r>
              <a:rPr sz="3600" spc="-10" dirty="0"/>
              <a:t>Non-</a:t>
            </a:r>
            <a:r>
              <a:rPr sz="3600" dirty="0"/>
              <a:t>Functional</a:t>
            </a:r>
            <a:r>
              <a:rPr sz="3600" spc="-50" dirty="0"/>
              <a:t> </a:t>
            </a:r>
            <a:r>
              <a:rPr sz="3600" dirty="0"/>
              <a:t>and</a:t>
            </a:r>
            <a:r>
              <a:rPr sz="3600" spc="-40" dirty="0"/>
              <a:t> </a:t>
            </a:r>
            <a:r>
              <a:rPr sz="3600" spc="-10" dirty="0"/>
              <a:t>Requirements</a:t>
            </a:r>
            <a:endParaRPr sz="3600"/>
          </a:p>
        </p:txBody>
      </p:sp>
      <p:grpSp>
        <p:nvGrpSpPr>
          <p:cNvPr id="121" name="Group 9"/>
          <p:cNvGrpSpPr/>
          <p:nvPr/>
        </p:nvGrpSpPr>
        <p:grpSpPr>
          <a:xfrm>
            <a:off x="3043521" y="6324600"/>
            <a:ext cx="9128426" cy="385810"/>
            <a:chOff x="4461235" y="7673908"/>
            <a:chExt cx="9128426" cy="385810"/>
          </a:xfrm>
        </p:grpSpPr>
        <p:sp>
          <p:nvSpPr>
            <p:cNvPr id="1048701" name="Rectangle 10"/>
            <p:cNvSpPr/>
            <p:nvPr/>
          </p:nvSpPr>
          <p:spPr>
            <a:xfrm>
              <a:off x="4461235" y="7694593"/>
              <a:ext cx="6816365" cy="36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IT21344824</a:t>
              </a:r>
              <a:r>
                <a:rPr lang="en-US" sz="1800" dirty="0">
                  <a:solidFill>
                    <a:schemeClr val="tx1"/>
                  </a:solidFill>
                </a:rPr>
                <a:t>   |   </a:t>
              </a:r>
              <a:r>
                <a:rPr lang="en-US" dirty="0">
                  <a:solidFill>
                    <a:schemeClr val="tx1"/>
                  </a:solidFill>
                </a:rPr>
                <a:t>T.E.M.A.P. Ekanayake </a:t>
              </a:r>
              <a:r>
                <a:rPr lang="en-US" sz="1800" b="1" dirty="0">
                  <a:solidFill>
                    <a:schemeClr val="tx1"/>
                  </a:solidFill>
                </a:rPr>
                <a:t>   </a:t>
              </a:r>
              <a:r>
                <a:rPr lang="en-US" sz="1800" dirty="0">
                  <a:solidFill>
                    <a:schemeClr val="tx1"/>
                  </a:solidFill>
                </a:rPr>
                <a:t>| 24-25J-092</a:t>
              </a:r>
              <a:endParaRPr lang="en-US" sz="1800" b="0" dirty="0">
                <a:solidFill>
                  <a:schemeClr val="tx1"/>
                </a:solidFill>
              </a:endParaRPr>
            </a:p>
          </p:txBody>
        </p:sp>
        <p:sp>
          <p:nvSpPr>
            <p:cNvPr id="1048702" name="Google Shape;214;p7"/>
            <p:cNvSpPr txBox="1"/>
            <p:nvPr/>
          </p:nvSpPr>
          <p:spPr>
            <a:xfrm>
              <a:off x="12318339" y="7673908"/>
              <a:ext cx="1271322" cy="326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30014"/>
                </a:lnSpc>
              </a:pPr>
              <a:r>
                <a:rPr lang="en-US" sz="1631" dirty="0">
                  <a:solidFill>
                    <a:srgbClr val="242424"/>
                  </a:solidFill>
                  <a:latin typeface="Arial"/>
                  <a:ea typeface="Arial"/>
                  <a:cs typeface="Arial"/>
                  <a:sym typeface="Arial"/>
                </a:rPr>
                <a:t>13/8/2024</a:t>
              </a:r>
              <a:endParaRPr sz="1440" dirty="0"/>
            </a:p>
          </p:txBody>
        </p:sp>
      </p:grpSp>
      <p:sp>
        <p:nvSpPr>
          <p:cNvPr id="2" name="object 4">
            <a:extLst>
              <a:ext uri="{FF2B5EF4-FFF2-40B4-BE49-F238E27FC236}">
                <a16:creationId xmlns:a16="http://schemas.microsoft.com/office/drawing/2014/main" id="{53213971-C165-52CE-E54D-10DBB45FE280}"/>
              </a:ext>
            </a:extLst>
          </p:cNvPr>
          <p:cNvSpPr txBox="1"/>
          <p:nvPr/>
        </p:nvSpPr>
        <p:spPr>
          <a:xfrm>
            <a:off x="728662" y="1604962"/>
            <a:ext cx="5095875" cy="3115596"/>
          </a:xfrm>
          <a:prstGeom prst="rect">
            <a:avLst/>
          </a:prstGeom>
          <a:ln w="25400">
            <a:solidFill>
              <a:srgbClr val="0E6EC5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26720" indent="-342265">
              <a:lnSpc>
                <a:spcPct val="100000"/>
              </a:lnSpc>
              <a:spcBef>
                <a:spcPts val="295"/>
              </a:spcBef>
              <a:buFont typeface="Wingdings"/>
              <a:buChar char=""/>
              <a:tabLst>
                <a:tab pos="426720" algn="l"/>
              </a:tabLst>
            </a:pPr>
            <a:r>
              <a:rPr sz="2750" dirty="0">
                <a:latin typeface="Cambria"/>
                <a:cs typeface="Cambria"/>
              </a:rPr>
              <a:t>Functional</a:t>
            </a:r>
            <a:r>
              <a:rPr sz="2750" spc="125" dirty="0">
                <a:latin typeface="Cambria"/>
                <a:cs typeface="Cambria"/>
              </a:rPr>
              <a:t> </a:t>
            </a:r>
            <a:r>
              <a:rPr sz="2750" spc="-10" dirty="0">
                <a:latin typeface="Cambria"/>
                <a:cs typeface="Cambria"/>
              </a:rPr>
              <a:t>Requirements</a:t>
            </a:r>
            <a:endParaRPr sz="2750" dirty="0">
              <a:latin typeface="Cambria"/>
              <a:cs typeface="Cambria"/>
            </a:endParaRPr>
          </a:p>
          <a:p>
            <a:pPr marL="827405" lvl="1" indent="-285115">
              <a:lnSpc>
                <a:spcPct val="100000"/>
              </a:lnSpc>
              <a:spcBef>
                <a:spcPts val="525"/>
              </a:spcBef>
              <a:buFont typeface="Wingdings"/>
              <a:buChar char=""/>
              <a:tabLst>
                <a:tab pos="827405" algn="l"/>
              </a:tabLst>
            </a:pPr>
            <a:r>
              <a:rPr lang="en-US" sz="2000" dirty="0">
                <a:latin typeface="Cambria"/>
                <a:cs typeface="Cambria"/>
              </a:rPr>
              <a:t>Algorithm Development : Develop algorithms to accurately convert 2D images into 3D models</a:t>
            </a:r>
          </a:p>
          <a:p>
            <a:pPr marL="827405" lvl="1" indent="-285115">
              <a:lnSpc>
                <a:spcPct val="100000"/>
              </a:lnSpc>
              <a:spcBef>
                <a:spcPts val="525"/>
              </a:spcBef>
              <a:buFont typeface="Wingdings"/>
              <a:buChar char=""/>
              <a:tabLst>
                <a:tab pos="827405" algn="l"/>
              </a:tabLst>
            </a:pPr>
            <a:r>
              <a:rPr lang="en-US" sz="2000" dirty="0">
                <a:latin typeface="Cambria"/>
                <a:cs typeface="Cambria"/>
              </a:rPr>
              <a:t>Mobile Optimization : Optimize the 3D object generation process for mobile devices</a:t>
            </a:r>
          </a:p>
          <a:p>
            <a:pPr marL="827405" lvl="1" indent="-285115">
              <a:lnSpc>
                <a:spcPct val="100000"/>
              </a:lnSpc>
              <a:spcBef>
                <a:spcPts val="525"/>
              </a:spcBef>
              <a:buFont typeface="Wingdings"/>
              <a:buChar char=""/>
              <a:tabLst>
                <a:tab pos="827405" algn="l"/>
              </a:tabLst>
            </a:pPr>
            <a:r>
              <a:rPr lang="en-US" sz="2000" dirty="0">
                <a:latin typeface="Cambria"/>
                <a:cs typeface="Cambria"/>
              </a:rPr>
              <a:t>Integration with image Scanning systems.</a:t>
            </a: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61BDF17D-1FAD-13AC-DEE1-0EE4A272EAD7}"/>
              </a:ext>
            </a:extLst>
          </p:cNvPr>
          <p:cNvSpPr txBox="1"/>
          <p:nvPr/>
        </p:nvSpPr>
        <p:spPr>
          <a:xfrm>
            <a:off x="6338951" y="1604962"/>
            <a:ext cx="5219700" cy="3487493"/>
          </a:xfrm>
          <a:prstGeom prst="rect">
            <a:avLst/>
          </a:prstGeom>
          <a:ln w="25400">
            <a:solidFill>
              <a:srgbClr val="0E6EC5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5609" indent="-342265">
              <a:lnSpc>
                <a:spcPct val="100000"/>
              </a:lnSpc>
              <a:spcBef>
                <a:spcPts val="295"/>
              </a:spcBef>
              <a:buFont typeface="Wingdings"/>
              <a:buChar char=""/>
              <a:tabLst>
                <a:tab pos="435609" algn="l"/>
              </a:tabLst>
            </a:pPr>
            <a:r>
              <a:rPr sz="2750" dirty="0">
                <a:latin typeface="Cambria"/>
                <a:cs typeface="Cambria"/>
              </a:rPr>
              <a:t>Non-Functional</a:t>
            </a:r>
            <a:r>
              <a:rPr sz="2750" spc="170" dirty="0">
                <a:latin typeface="Cambria"/>
                <a:cs typeface="Cambria"/>
              </a:rPr>
              <a:t> </a:t>
            </a:r>
            <a:r>
              <a:rPr sz="2750" spc="-10" dirty="0">
                <a:latin typeface="Cambria"/>
                <a:cs typeface="Cambria"/>
              </a:rPr>
              <a:t>Requirements</a:t>
            </a:r>
            <a:endParaRPr sz="2750" dirty="0">
              <a:latin typeface="Cambria"/>
              <a:cs typeface="Cambria"/>
            </a:endParaRPr>
          </a:p>
          <a:p>
            <a:pPr marL="835660" lvl="1" indent="-285115">
              <a:lnSpc>
                <a:spcPct val="100000"/>
              </a:lnSpc>
              <a:spcBef>
                <a:spcPts val="525"/>
              </a:spcBef>
              <a:buFont typeface="Wingdings"/>
              <a:buChar char=""/>
              <a:tabLst>
                <a:tab pos="835660" algn="l"/>
              </a:tabLst>
            </a:pPr>
            <a:r>
              <a:rPr lang="en-US" sz="2000" dirty="0">
                <a:latin typeface="Cambria"/>
                <a:cs typeface="Cambria"/>
              </a:rPr>
              <a:t>Deliver high-Accuracy 3D models and textures</a:t>
            </a:r>
          </a:p>
          <a:p>
            <a:pPr marL="836930" marR="1123950" lvl="1" indent="-286385">
              <a:lnSpc>
                <a:spcPct val="100000"/>
              </a:lnSpc>
              <a:spcBef>
                <a:spcPts val="530"/>
              </a:spcBef>
              <a:buFont typeface="Wingdings"/>
              <a:buChar char=""/>
              <a:tabLst>
                <a:tab pos="836930" algn="l"/>
              </a:tabLst>
            </a:pPr>
            <a:r>
              <a:rPr lang="en-US" sz="2000" dirty="0">
                <a:latin typeface="Cambria"/>
                <a:cs typeface="Cambria"/>
              </a:rPr>
              <a:t>High</a:t>
            </a:r>
            <a:r>
              <a:rPr lang="en-US" sz="2000" spc="-70" dirty="0">
                <a:latin typeface="Cambria"/>
                <a:cs typeface="Cambria"/>
              </a:rPr>
              <a:t> </a:t>
            </a:r>
            <a:r>
              <a:rPr lang="en-US" sz="2000" spc="-10" dirty="0">
                <a:latin typeface="Cambria"/>
                <a:cs typeface="Cambria"/>
              </a:rPr>
              <a:t>availability</a:t>
            </a:r>
            <a:r>
              <a:rPr lang="en-US" sz="2000" spc="-45" dirty="0">
                <a:latin typeface="Cambria"/>
                <a:cs typeface="Cambria"/>
              </a:rPr>
              <a:t> </a:t>
            </a:r>
            <a:r>
              <a:rPr lang="en-US" sz="2000" dirty="0">
                <a:latin typeface="Cambria"/>
                <a:cs typeface="Cambria"/>
              </a:rPr>
              <a:t>with</a:t>
            </a:r>
            <a:r>
              <a:rPr lang="en-US" sz="2000" spc="-60" dirty="0">
                <a:latin typeface="Cambria"/>
                <a:cs typeface="Cambria"/>
              </a:rPr>
              <a:t> </a:t>
            </a:r>
            <a:r>
              <a:rPr lang="en-US" sz="2000" spc="-10" dirty="0">
                <a:latin typeface="Cambria"/>
                <a:cs typeface="Cambria"/>
              </a:rPr>
              <a:t>minimal </a:t>
            </a:r>
            <a:r>
              <a:rPr lang="en-US" sz="2000" dirty="0">
                <a:latin typeface="Cambria"/>
                <a:cs typeface="Cambria"/>
              </a:rPr>
              <a:t>downtime</a:t>
            </a:r>
            <a:endParaRPr lang="en-US" sz="2000" spc="-60" dirty="0">
              <a:latin typeface="Cambria"/>
              <a:cs typeface="Cambria"/>
            </a:endParaRPr>
          </a:p>
          <a:p>
            <a:pPr marL="836930" marR="1123950" lvl="1" indent="-286385">
              <a:lnSpc>
                <a:spcPct val="100000"/>
              </a:lnSpc>
              <a:spcBef>
                <a:spcPts val="530"/>
              </a:spcBef>
              <a:buFont typeface="Wingdings"/>
              <a:buChar char=""/>
              <a:tabLst>
                <a:tab pos="836930" algn="l"/>
              </a:tabLst>
            </a:pPr>
            <a:r>
              <a:rPr lang="en-US" sz="2000" spc="-10" dirty="0">
                <a:latin typeface="Cambria"/>
                <a:cs typeface="Cambria"/>
              </a:rPr>
              <a:t>User-</a:t>
            </a:r>
            <a:r>
              <a:rPr lang="en-US" sz="2000" dirty="0">
                <a:latin typeface="Cambria"/>
                <a:cs typeface="Cambria"/>
              </a:rPr>
              <a:t>friendly</a:t>
            </a:r>
            <a:r>
              <a:rPr lang="en-US" sz="2000" spc="-55" dirty="0">
                <a:latin typeface="Cambria"/>
                <a:cs typeface="Cambria"/>
              </a:rPr>
              <a:t> </a:t>
            </a:r>
            <a:r>
              <a:rPr lang="en-US" sz="2000" spc="-10" dirty="0">
                <a:latin typeface="Cambria"/>
                <a:cs typeface="Cambria"/>
              </a:rPr>
              <a:t>interface</a:t>
            </a:r>
            <a:r>
              <a:rPr lang="en-US" sz="2000" spc="-30" dirty="0">
                <a:latin typeface="Cambria"/>
                <a:cs typeface="Cambria"/>
              </a:rPr>
              <a:t> </a:t>
            </a:r>
            <a:r>
              <a:rPr lang="en-US" sz="2000" dirty="0">
                <a:latin typeface="Cambria"/>
                <a:cs typeface="Cambria"/>
              </a:rPr>
              <a:t>with</a:t>
            </a:r>
            <a:r>
              <a:rPr lang="en-US" sz="2000" spc="-5" dirty="0">
                <a:latin typeface="Cambria"/>
                <a:cs typeface="Cambria"/>
              </a:rPr>
              <a:t> </a:t>
            </a:r>
            <a:r>
              <a:rPr lang="en-US" sz="2000" spc="-10" dirty="0">
                <a:latin typeface="Cambria"/>
                <a:cs typeface="Cambria"/>
              </a:rPr>
              <a:t>clear visualization</a:t>
            </a:r>
          </a:p>
          <a:p>
            <a:pPr marL="836930" marR="1123950" lvl="1" indent="-286385">
              <a:lnSpc>
                <a:spcPct val="100000"/>
              </a:lnSpc>
              <a:spcBef>
                <a:spcPts val="530"/>
              </a:spcBef>
              <a:buFont typeface="Wingdings"/>
              <a:buChar char=""/>
              <a:tabLst>
                <a:tab pos="836930" algn="l"/>
              </a:tabLst>
            </a:pPr>
            <a:r>
              <a:rPr lang="en-US" sz="2000" dirty="0">
                <a:latin typeface="Cambria"/>
                <a:cs typeface="Cambria"/>
              </a:rPr>
              <a:t>Generate and render 3D models within seconds for real-time interaction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3" name="object 2"/>
          <p:cNvSpPr txBox="1">
            <a:spLocks noGrp="1"/>
          </p:cNvSpPr>
          <p:nvPr>
            <p:ph type="title"/>
          </p:nvPr>
        </p:nvSpPr>
        <p:spPr>
          <a:xfrm>
            <a:off x="1663954" y="132651"/>
            <a:ext cx="8864091" cy="885888"/>
          </a:xfrm>
          <a:prstGeom prst="rect">
            <a:avLst/>
          </a:prstGeom>
        </p:spPr>
        <p:txBody>
          <a:bodyPr vert="horz" wrap="square" lIns="0" tIns="225488" rIns="0" bIns="0" rtlCol="0">
            <a:spAutoFit/>
          </a:bodyPr>
          <a:lstStyle/>
          <a:p>
            <a:pPr marL="534035">
              <a:lnSpc>
                <a:spcPct val="100000"/>
              </a:lnSpc>
              <a:spcBef>
                <a:spcPts val="130"/>
              </a:spcBef>
            </a:pPr>
            <a:r>
              <a:rPr sz="3950" dirty="0"/>
              <a:t>Completion</a:t>
            </a:r>
            <a:r>
              <a:rPr sz="3950" spc="145" dirty="0"/>
              <a:t> </a:t>
            </a:r>
            <a:r>
              <a:rPr sz="4400" dirty="0"/>
              <a:t>of</a:t>
            </a:r>
            <a:r>
              <a:rPr sz="4400" spc="-5" dirty="0"/>
              <a:t> </a:t>
            </a:r>
            <a:r>
              <a:rPr sz="4400" dirty="0"/>
              <a:t>the</a:t>
            </a:r>
            <a:r>
              <a:rPr sz="4400" spc="-20" dirty="0"/>
              <a:t> </a:t>
            </a:r>
            <a:r>
              <a:rPr sz="4400" spc="-10" dirty="0"/>
              <a:t>project</a:t>
            </a:r>
            <a:endParaRPr sz="4400" dirty="0"/>
          </a:p>
        </p:txBody>
      </p:sp>
      <p:grpSp>
        <p:nvGrpSpPr>
          <p:cNvPr id="123" name="object 3"/>
          <p:cNvGrpSpPr/>
          <p:nvPr/>
        </p:nvGrpSpPr>
        <p:grpSpPr>
          <a:xfrm>
            <a:off x="696912" y="1630426"/>
            <a:ext cx="10798175" cy="2035175"/>
            <a:chOff x="696912" y="1630426"/>
            <a:chExt cx="10798175" cy="2035175"/>
          </a:xfrm>
        </p:grpSpPr>
        <p:sp>
          <p:nvSpPr>
            <p:cNvPr id="1048704" name="object 4"/>
            <p:cNvSpPr/>
            <p:nvPr/>
          </p:nvSpPr>
          <p:spPr>
            <a:xfrm>
              <a:off x="709612" y="1947799"/>
              <a:ext cx="10772775" cy="1704975"/>
            </a:xfrm>
            <a:custGeom>
              <a:avLst/>
              <a:gdLst/>
              <a:ahLst/>
              <a:cxnLst/>
              <a:rect l="l" t="t" r="r" b="b"/>
              <a:pathLst>
                <a:path w="10772775" h="1704975">
                  <a:moveTo>
                    <a:pt x="0" y="1704975"/>
                  </a:moveTo>
                  <a:lnTo>
                    <a:pt x="10772775" y="1704975"/>
                  </a:lnTo>
                  <a:lnTo>
                    <a:pt x="10772775" y="0"/>
                  </a:lnTo>
                  <a:lnTo>
                    <a:pt x="0" y="0"/>
                  </a:lnTo>
                  <a:lnTo>
                    <a:pt x="0" y="1704975"/>
                  </a:lnTo>
                  <a:close/>
                </a:path>
              </a:pathLst>
            </a:custGeom>
            <a:ln w="25400">
              <a:solidFill>
                <a:srgbClr val="009D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8705" name="object 5"/>
            <p:cNvSpPr/>
            <p:nvPr/>
          </p:nvSpPr>
          <p:spPr>
            <a:xfrm>
              <a:off x="1243012" y="1643126"/>
              <a:ext cx="7544434" cy="561975"/>
            </a:xfrm>
            <a:custGeom>
              <a:avLst/>
              <a:gdLst/>
              <a:ahLst/>
              <a:cxnLst/>
              <a:rect l="l" t="t" r="r" b="b"/>
              <a:pathLst>
                <a:path w="7544434" h="561975">
                  <a:moveTo>
                    <a:pt x="7450137" y="0"/>
                  </a:moveTo>
                  <a:lnTo>
                    <a:pt x="93662" y="0"/>
                  </a:lnTo>
                  <a:lnTo>
                    <a:pt x="57221" y="7356"/>
                  </a:lnTo>
                  <a:lnTo>
                    <a:pt x="27447" y="27416"/>
                  </a:lnTo>
                  <a:lnTo>
                    <a:pt x="7365" y="57167"/>
                  </a:lnTo>
                  <a:lnTo>
                    <a:pt x="0" y="93599"/>
                  </a:lnTo>
                  <a:lnTo>
                    <a:pt x="0" y="468249"/>
                  </a:lnTo>
                  <a:lnTo>
                    <a:pt x="7366" y="504699"/>
                  </a:lnTo>
                  <a:lnTo>
                    <a:pt x="27447" y="534495"/>
                  </a:lnTo>
                  <a:lnTo>
                    <a:pt x="57221" y="554599"/>
                  </a:lnTo>
                  <a:lnTo>
                    <a:pt x="93662" y="561975"/>
                  </a:lnTo>
                  <a:lnTo>
                    <a:pt x="7450137" y="561975"/>
                  </a:lnTo>
                  <a:lnTo>
                    <a:pt x="7486588" y="554599"/>
                  </a:lnTo>
                  <a:lnTo>
                    <a:pt x="7516383" y="534495"/>
                  </a:lnTo>
                  <a:lnTo>
                    <a:pt x="7536487" y="504699"/>
                  </a:lnTo>
                  <a:lnTo>
                    <a:pt x="7543863" y="468249"/>
                  </a:lnTo>
                  <a:lnTo>
                    <a:pt x="7543863" y="93599"/>
                  </a:lnTo>
                  <a:lnTo>
                    <a:pt x="7536487" y="57167"/>
                  </a:lnTo>
                  <a:lnTo>
                    <a:pt x="7516383" y="27416"/>
                  </a:lnTo>
                  <a:lnTo>
                    <a:pt x="7486588" y="7356"/>
                  </a:lnTo>
                  <a:lnTo>
                    <a:pt x="7450137" y="0"/>
                  </a:lnTo>
                  <a:close/>
                </a:path>
              </a:pathLst>
            </a:custGeom>
            <a:solidFill>
              <a:srgbClr val="009D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8706" name="object 6"/>
            <p:cNvSpPr/>
            <p:nvPr/>
          </p:nvSpPr>
          <p:spPr>
            <a:xfrm>
              <a:off x="1243012" y="1643126"/>
              <a:ext cx="7544434" cy="561975"/>
            </a:xfrm>
            <a:custGeom>
              <a:avLst/>
              <a:gdLst/>
              <a:ahLst/>
              <a:cxnLst/>
              <a:rect l="l" t="t" r="r" b="b"/>
              <a:pathLst>
                <a:path w="7544434" h="561975">
                  <a:moveTo>
                    <a:pt x="0" y="93599"/>
                  </a:moveTo>
                  <a:lnTo>
                    <a:pt x="7365" y="57167"/>
                  </a:lnTo>
                  <a:lnTo>
                    <a:pt x="27447" y="27416"/>
                  </a:lnTo>
                  <a:lnTo>
                    <a:pt x="57221" y="7356"/>
                  </a:lnTo>
                  <a:lnTo>
                    <a:pt x="93662" y="0"/>
                  </a:lnTo>
                  <a:lnTo>
                    <a:pt x="7450137" y="0"/>
                  </a:lnTo>
                  <a:lnTo>
                    <a:pt x="7486588" y="7356"/>
                  </a:lnTo>
                  <a:lnTo>
                    <a:pt x="7516383" y="27416"/>
                  </a:lnTo>
                  <a:lnTo>
                    <a:pt x="7536487" y="57167"/>
                  </a:lnTo>
                  <a:lnTo>
                    <a:pt x="7543863" y="93599"/>
                  </a:lnTo>
                  <a:lnTo>
                    <a:pt x="7543863" y="468249"/>
                  </a:lnTo>
                  <a:lnTo>
                    <a:pt x="7536487" y="504699"/>
                  </a:lnTo>
                  <a:lnTo>
                    <a:pt x="7516383" y="534495"/>
                  </a:lnTo>
                  <a:lnTo>
                    <a:pt x="7486588" y="554599"/>
                  </a:lnTo>
                  <a:lnTo>
                    <a:pt x="7450137" y="561975"/>
                  </a:lnTo>
                  <a:lnTo>
                    <a:pt x="93662" y="561975"/>
                  </a:lnTo>
                  <a:lnTo>
                    <a:pt x="57221" y="554599"/>
                  </a:lnTo>
                  <a:lnTo>
                    <a:pt x="27447" y="534495"/>
                  </a:lnTo>
                  <a:lnTo>
                    <a:pt x="7366" y="504699"/>
                  </a:lnTo>
                  <a:lnTo>
                    <a:pt x="0" y="468249"/>
                  </a:lnTo>
                  <a:lnTo>
                    <a:pt x="0" y="9359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4" name="object 7"/>
          <p:cNvGrpSpPr/>
          <p:nvPr/>
        </p:nvGrpSpPr>
        <p:grpSpPr>
          <a:xfrm>
            <a:off x="696912" y="3716401"/>
            <a:ext cx="10798175" cy="2282825"/>
            <a:chOff x="696912" y="3716401"/>
            <a:chExt cx="10798175" cy="2282825"/>
          </a:xfrm>
        </p:grpSpPr>
        <p:sp>
          <p:nvSpPr>
            <p:cNvPr id="1048707" name="object 8"/>
            <p:cNvSpPr/>
            <p:nvPr/>
          </p:nvSpPr>
          <p:spPr>
            <a:xfrm>
              <a:off x="709612" y="4014787"/>
              <a:ext cx="10772775" cy="1971675"/>
            </a:xfrm>
            <a:custGeom>
              <a:avLst/>
              <a:gdLst/>
              <a:ahLst/>
              <a:cxnLst/>
              <a:rect l="l" t="t" r="r" b="b"/>
              <a:pathLst>
                <a:path w="10772775" h="1971675">
                  <a:moveTo>
                    <a:pt x="0" y="1971675"/>
                  </a:moveTo>
                  <a:lnTo>
                    <a:pt x="10772775" y="1971675"/>
                  </a:lnTo>
                  <a:lnTo>
                    <a:pt x="10772775" y="0"/>
                  </a:lnTo>
                  <a:lnTo>
                    <a:pt x="0" y="0"/>
                  </a:lnTo>
                  <a:lnTo>
                    <a:pt x="0" y="1971675"/>
                  </a:lnTo>
                  <a:close/>
                </a:path>
              </a:pathLst>
            </a:custGeom>
            <a:ln w="2540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8708" name="object 9"/>
            <p:cNvSpPr/>
            <p:nvPr/>
          </p:nvSpPr>
          <p:spPr>
            <a:xfrm>
              <a:off x="1243012" y="3729101"/>
              <a:ext cx="7544434" cy="561975"/>
            </a:xfrm>
            <a:custGeom>
              <a:avLst/>
              <a:gdLst/>
              <a:ahLst/>
              <a:cxnLst/>
              <a:rect l="l" t="t" r="r" b="b"/>
              <a:pathLst>
                <a:path w="7544434" h="561975">
                  <a:moveTo>
                    <a:pt x="7450137" y="0"/>
                  </a:moveTo>
                  <a:lnTo>
                    <a:pt x="93662" y="0"/>
                  </a:lnTo>
                  <a:lnTo>
                    <a:pt x="57221" y="7356"/>
                  </a:lnTo>
                  <a:lnTo>
                    <a:pt x="27447" y="27416"/>
                  </a:lnTo>
                  <a:lnTo>
                    <a:pt x="7365" y="57167"/>
                  </a:lnTo>
                  <a:lnTo>
                    <a:pt x="0" y="93599"/>
                  </a:lnTo>
                  <a:lnTo>
                    <a:pt x="0" y="468249"/>
                  </a:lnTo>
                  <a:lnTo>
                    <a:pt x="7366" y="504699"/>
                  </a:lnTo>
                  <a:lnTo>
                    <a:pt x="27447" y="534495"/>
                  </a:lnTo>
                  <a:lnTo>
                    <a:pt x="57221" y="554599"/>
                  </a:lnTo>
                  <a:lnTo>
                    <a:pt x="93662" y="561975"/>
                  </a:lnTo>
                  <a:lnTo>
                    <a:pt x="7450137" y="561975"/>
                  </a:lnTo>
                  <a:lnTo>
                    <a:pt x="7486588" y="554599"/>
                  </a:lnTo>
                  <a:lnTo>
                    <a:pt x="7516383" y="534495"/>
                  </a:lnTo>
                  <a:lnTo>
                    <a:pt x="7536487" y="504699"/>
                  </a:lnTo>
                  <a:lnTo>
                    <a:pt x="7543863" y="468249"/>
                  </a:lnTo>
                  <a:lnTo>
                    <a:pt x="7543863" y="93599"/>
                  </a:lnTo>
                  <a:lnTo>
                    <a:pt x="7536487" y="57167"/>
                  </a:lnTo>
                  <a:lnTo>
                    <a:pt x="7516383" y="27416"/>
                  </a:lnTo>
                  <a:lnTo>
                    <a:pt x="7486588" y="7356"/>
                  </a:lnTo>
                  <a:lnTo>
                    <a:pt x="7450137" y="0"/>
                  </a:lnTo>
                  <a:close/>
                </a:path>
              </a:pathLst>
            </a:custGeom>
            <a:solidFill>
              <a:srgbClr val="0AD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8709" name="object 10"/>
            <p:cNvSpPr/>
            <p:nvPr/>
          </p:nvSpPr>
          <p:spPr>
            <a:xfrm>
              <a:off x="1243012" y="3729101"/>
              <a:ext cx="7544434" cy="561975"/>
            </a:xfrm>
            <a:custGeom>
              <a:avLst/>
              <a:gdLst/>
              <a:ahLst/>
              <a:cxnLst/>
              <a:rect l="l" t="t" r="r" b="b"/>
              <a:pathLst>
                <a:path w="7544434" h="561975">
                  <a:moveTo>
                    <a:pt x="0" y="93599"/>
                  </a:moveTo>
                  <a:lnTo>
                    <a:pt x="7365" y="57167"/>
                  </a:lnTo>
                  <a:lnTo>
                    <a:pt x="27447" y="27416"/>
                  </a:lnTo>
                  <a:lnTo>
                    <a:pt x="57221" y="7356"/>
                  </a:lnTo>
                  <a:lnTo>
                    <a:pt x="93662" y="0"/>
                  </a:lnTo>
                  <a:lnTo>
                    <a:pt x="7450137" y="0"/>
                  </a:lnTo>
                  <a:lnTo>
                    <a:pt x="7486588" y="7356"/>
                  </a:lnTo>
                  <a:lnTo>
                    <a:pt x="7516383" y="27416"/>
                  </a:lnTo>
                  <a:lnTo>
                    <a:pt x="7536487" y="57167"/>
                  </a:lnTo>
                  <a:lnTo>
                    <a:pt x="7543863" y="93599"/>
                  </a:lnTo>
                  <a:lnTo>
                    <a:pt x="7543863" y="468249"/>
                  </a:lnTo>
                  <a:lnTo>
                    <a:pt x="7536487" y="504699"/>
                  </a:lnTo>
                  <a:lnTo>
                    <a:pt x="7516383" y="534495"/>
                  </a:lnTo>
                  <a:lnTo>
                    <a:pt x="7486588" y="554599"/>
                  </a:lnTo>
                  <a:lnTo>
                    <a:pt x="7450137" y="561975"/>
                  </a:lnTo>
                  <a:lnTo>
                    <a:pt x="93662" y="561975"/>
                  </a:lnTo>
                  <a:lnTo>
                    <a:pt x="57221" y="554599"/>
                  </a:lnTo>
                  <a:lnTo>
                    <a:pt x="27447" y="534495"/>
                  </a:lnTo>
                  <a:lnTo>
                    <a:pt x="7366" y="504699"/>
                  </a:lnTo>
                  <a:lnTo>
                    <a:pt x="0" y="468249"/>
                  </a:lnTo>
                  <a:lnTo>
                    <a:pt x="0" y="9359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8710" name="object 11"/>
          <p:cNvSpPr txBox="1"/>
          <p:nvPr/>
        </p:nvSpPr>
        <p:spPr>
          <a:xfrm>
            <a:off x="1498813" y="3796460"/>
            <a:ext cx="9013190" cy="3013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7305">
              <a:lnSpc>
                <a:spcPct val="100000"/>
              </a:lnSpc>
            </a:pPr>
            <a:r>
              <a:rPr lang="en-US" sz="1850" dirty="0">
                <a:solidFill>
                  <a:srgbClr val="FFFFFF"/>
                </a:solidFill>
                <a:latin typeface="Calibri"/>
                <a:cs typeface="Calibri"/>
              </a:rPr>
              <a:t>50</a:t>
            </a:r>
            <a:r>
              <a:rPr lang="en-US" sz="1850" dirty="0">
                <a:solidFill>
                  <a:srgbClr val="FFFFFF"/>
                </a:solidFill>
                <a:latin typeface="Cambria"/>
                <a:cs typeface="Cambria"/>
              </a:rPr>
              <a:t>%</a:t>
            </a:r>
            <a:r>
              <a:rPr lang="en-US" sz="1850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1850" dirty="0">
                <a:solidFill>
                  <a:srgbClr val="FFFFFF"/>
                </a:solidFill>
                <a:latin typeface="Cambria"/>
                <a:cs typeface="Cambria"/>
              </a:rPr>
              <a:t>Future</a:t>
            </a:r>
            <a:r>
              <a:rPr lang="en-US" sz="185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1850" spc="-10" dirty="0">
                <a:solidFill>
                  <a:srgbClr val="FFFFFF"/>
                </a:solidFill>
                <a:latin typeface="Cambria"/>
                <a:cs typeface="Cambria"/>
              </a:rPr>
              <a:t>Implementations</a:t>
            </a:r>
            <a:endParaRPr lang="en-US" sz="1850" dirty="0">
              <a:latin typeface="Cambria"/>
              <a:cs typeface="Cambria"/>
            </a:endParaRPr>
          </a:p>
        </p:txBody>
      </p:sp>
      <p:grpSp>
        <p:nvGrpSpPr>
          <p:cNvPr id="125" name="Group 16"/>
          <p:cNvGrpSpPr/>
          <p:nvPr/>
        </p:nvGrpSpPr>
        <p:grpSpPr>
          <a:xfrm>
            <a:off x="3043521" y="6324600"/>
            <a:ext cx="9128426" cy="385810"/>
            <a:chOff x="4461235" y="7673908"/>
            <a:chExt cx="9128426" cy="385810"/>
          </a:xfrm>
        </p:grpSpPr>
        <p:sp>
          <p:nvSpPr>
            <p:cNvPr id="1048711" name="Rectangle 17"/>
            <p:cNvSpPr/>
            <p:nvPr/>
          </p:nvSpPr>
          <p:spPr>
            <a:xfrm>
              <a:off x="4461235" y="7694593"/>
              <a:ext cx="6816365" cy="36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IT21344824</a:t>
              </a:r>
              <a:r>
                <a:rPr lang="en-US" sz="1800" dirty="0">
                  <a:solidFill>
                    <a:schemeClr val="tx1"/>
                  </a:solidFill>
                </a:rPr>
                <a:t>   |   </a:t>
              </a:r>
              <a:r>
                <a:rPr lang="en-US" dirty="0">
                  <a:solidFill>
                    <a:schemeClr val="tx1"/>
                  </a:solidFill>
                </a:rPr>
                <a:t>T.E.M.A.P. Ekanayake </a:t>
              </a:r>
              <a:r>
                <a:rPr lang="en-US" sz="1800" b="1" dirty="0">
                  <a:solidFill>
                    <a:schemeClr val="tx1"/>
                  </a:solidFill>
                </a:rPr>
                <a:t>   </a:t>
              </a:r>
              <a:r>
                <a:rPr lang="en-US" sz="1800" dirty="0">
                  <a:solidFill>
                    <a:schemeClr val="tx1"/>
                  </a:solidFill>
                </a:rPr>
                <a:t>| 24-25J-092</a:t>
              </a:r>
              <a:endParaRPr lang="en-US" sz="1800" b="0" dirty="0">
                <a:solidFill>
                  <a:schemeClr val="tx1"/>
                </a:solidFill>
              </a:endParaRPr>
            </a:p>
          </p:txBody>
        </p:sp>
        <p:sp>
          <p:nvSpPr>
            <p:cNvPr id="1048712" name="Google Shape;214;p7"/>
            <p:cNvSpPr txBox="1"/>
            <p:nvPr/>
          </p:nvSpPr>
          <p:spPr>
            <a:xfrm>
              <a:off x="12318339" y="7673908"/>
              <a:ext cx="1271322" cy="326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30014"/>
                </a:lnSpc>
              </a:pPr>
              <a:r>
                <a:rPr lang="en-US" sz="1631" dirty="0">
                  <a:solidFill>
                    <a:srgbClr val="242424"/>
                  </a:solidFill>
                  <a:latin typeface="Arial"/>
                  <a:ea typeface="Arial"/>
                  <a:cs typeface="Arial"/>
                  <a:sym typeface="Arial"/>
                </a:rPr>
                <a:t>13/8/2024</a:t>
              </a:r>
              <a:endParaRPr sz="1440" dirty="0"/>
            </a:p>
          </p:txBody>
        </p:sp>
      </p:grpSp>
      <p:sp>
        <p:nvSpPr>
          <p:cNvPr id="1048713" name="object 11"/>
          <p:cNvSpPr txBox="1"/>
          <p:nvPr/>
        </p:nvSpPr>
        <p:spPr>
          <a:xfrm>
            <a:off x="1498813" y="1769751"/>
            <a:ext cx="9013190" cy="3013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7305">
              <a:lnSpc>
                <a:spcPct val="100000"/>
              </a:lnSpc>
              <a:spcBef>
                <a:spcPts val="130"/>
              </a:spcBef>
            </a:pPr>
            <a:r>
              <a:rPr lang="en-US" sz="185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r>
              <a:rPr sz="18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850" dirty="0">
                <a:solidFill>
                  <a:srgbClr val="FFFFFF"/>
                </a:solidFill>
                <a:latin typeface="Cambria"/>
                <a:cs typeface="Cambria"/>
              </a:rPr>
              <a:t>%</a:t>
            </a:r>
            <a:r>
              <a:rPr sz="185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50" dirty="0">
                <a:solidFill>
                  <a:srgbClr val="FFFFFF"/>
                </a:solidFill>
                <a:latin typeface="Cambria"/>
                <a:cs typeface="Cambria"/>
              </a:rPr>
              <a:t>Completion</a:t>
            </a:r>
            <a:r>
              <a:rPr sz="185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5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85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5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5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ambria"/>
                <a:cs typeface="Cambria"/>
              </a:rPr>
              <a:t>Components</a:t>
            </a:r>
            <a:endParaRPr lang="en-US" sz="1850" spc="-10" dirty="0">
              <a:solidFill>
                <a:srgbClr val="FFFFFF"/>
              </a:solidFill>
              <a:latin typeface="Cambria"/>
              <a:cs typeface="Cambria"/>
            </a:endParaRPr>
          </a:p>
        </p:txBody>
      </p:sp>
      <p:sp>
        <p:nvSpPr>
          <p:cNvPr id="1048714" name="object 11"/>
          <p:cNvSpPr txBox="1"/>
          <p:nvPr/>
        </p:nvSpPr>
        <p:spPr>
          <a:xfrm>
            <a:off x="1371600" y="2228025"/>
            <a:ext cx="9906000" cy="138627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84150" lvl="1" indent="-171450">
              <a:spcBef>
                <a:spcPts val="2120"/>
              </a:spcBef>
              <a:buChar char="•"/>
              <a:tabLst>
                <a:tab pos="184150" algn="l"/>
              </a:tabLst>
            </a:pPr>
            <a:r>
              <a:rPr lang="en-US" sz="1850" dirty="0">
                <a:latin typeface="Cambria"/>
                <a:cs typeface="Cambria"/>
              </a:rPr>
              <a:t>developed and trained a CNN-based model for texture generation </a:t>
            </a:r>
          </a:p>
          <a:p>
            <a:pPr marL="184150" lvl="1" indent="-171450" algn="l">
              <a:spcBef>
                <a:spcPts val="600"/>
              </a:spcBef>
              <a:buChar char="•"/>
              <a:tabLst>
                <a:tab pos="184150" algn="l"/>
              </a:tabLst>
            </a:pPr>
            <a:r>
              <a:rPr lang="en-US" sz="1850" dirty="0">
                <a:latin typeface="Cambria"/>
                <a:cs typeface="Cambria"/>
              </a:rPr>
              <a:t>Applied the generated texture to a 3D sphere mesh using </a:t>
            </a:r>
            <a:r>
              <a:rPr lang="en-US" sz="1850" dirty="0" err="1">
                <a:latin typeface="Cambria"/>
                <a:cs typeface="Cambria"/>
              </a:rPr>
              <a:t>Trimesh</a:t>
            </a:r>
            <a:endParaRPr lang="en-US" sz="1850" dirty="0">
              <a:latin typeface="Cambria"/>
              <a:cs typeface="Cambria"/>
            </a:endParaRPr>
          </a:p>
          <a:p>
            <a:pPr marL="184150" lvl="1" indent="-171450" algn="l">
              <a:spcBef>
                <a:spcPts val="600"/>
              </a:spcBef>
              <a:buChar char="•"/>
              <a:tabLst>
                <a:tab pos="184150" algn="l"/>
              </a:tabLst>
            </a:pPr>
            <a:r>
              <a:rPr lang="en-US" sz="1850" dirty="0">
                <a:latin typeface="Cambria"/>
                <a:cs typeface="Cambria"/>
              </a:rPr>
              <a:t>Successfully generated 3D model for "</a:t>
            </a:r>
            <a:r>
              <a:rPr lang="en-US" sz="1850" dirty="0" err="1">
                <a:latin typeface="Cambria"/>
                <a:cs typeface="Cambria"/>
              </a:rPr>
              <a:t>Sandakada</a:t>
            </a:r>
            <a:r>
              <a:rPr lang="en-US" sz="1850" dirty="0">
                <a:latin typeface="Cambria"/>
                <a:cs typeface="Cambria"/>
              </a:rPr>
              <a:t> </a:t>
            </a:r>
            <a:r>
              <a:rPr lang="en-US" sz="1850" dirty="0" err="1">
                <a:latin typeface="Cambria"/>
                <a:cs typeface="Cambria"/>
              </a:rPr>
              <a:t>Pahana</a:t>
            </a:r>
            <a:r>
              <a:rPr lang="en-US" sz="1850" dirty="0">
                <a:latin typeface="Cambria"/>
                <a:cs typeface="Cambria"/>
              </a:rPr>
              <a:t>" using texture synthesis.</a:t>
            </a:r>
          </a:p>
          <a:p>
            <a:pPr marL="184150" lvl="1" indent="-171450" algn="l">
              <a:spcBef>
                <a:spcPts val="600"/>
              </a:spcBef>
              <a:buChar char="•"/>
              <a:tabLst>
                <a:tab pos="184150" algn="l"/>
              </a:tabLst>
            </a:pPr>
            <a:r>
              <a:rPr lang="en-US" sz="1850" dirty="0">
                <a:latin typeface="Cambria"/>
                <a:cs typeface="Cambria"/>
              </a:rPr>
              <a:t>Exported the model as a GLB file for integration into the mobile application</a:t>
            </a:r>
          </a:p>
        </p:txBody>
      </p:sp>
      <p:sp>
        <p:nvSpPr>
          <p:cNvPr id="1048715" name="object 11"/>
          <p:cNvSpPr txBox="1"/>
          <p:nvPr/>
        </p:nvSpPr>
        <p:spPr>
          <a:xfrm>
            <a:off x="1371600" y="4290757"/>
            <a:ext cx="9906000" cy="16709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84150" lvl="1" indent="-171450" algn="l">
              <a:spcBef>
                <a:spcPts val="600"/>
              </a:spcBef>
              <a:buChar char="•"/>
              <a:tabLst>
                <a:tab pos="184150" algn="l"/>
              </a:tabLst>
            </a:pPr>
            <a:r>
              <a:rPr lang="en-US" sz="1850" dirty="0">
                <a:latin typeface="Cambria"/>
                <a:cs typeface="Cambria"/>
              </a:rPr>
              <a:t>Integration of Multiple Artifacts</a:t>
            </a:r>
          </a:p>
          <a:p>
            <a:pPr marL="184150" lvl="1" indent="-171450" algn="l">
              <a:spcBef>
                <a:spcPts val="600"/>
              </a:spcBef>
              <a:buChar char="•"/>
              <a:tabLst>
                <a:tab pos="184150" algn="l"/>
              </a:tabLst>
            </a:pPr>
            <a:r>
              <a:rPr lang="en-US" sz="1850" dirty="0">
                <a:latin typeface="Cambria"/>
                <a:cs typeface="Cambria"/>
              </a:rPr>
              <a:t>Implement real-time texture generation and mapping during live artifact scanning with mobile device cameras.</a:t>
            </a:r>
          </a:p>
          <a:p>
            <a:pPr marL="184150" lvl="1" indent="-171450" algn="l">
              <a:spcBef>
                <a:spcPts val="600"/>
              </a:spcBef>
              <a:buChar char="•"/>
              <a:tabLst>
                <a:tab pos="184150" algn="l"/>
              </a:tabLst>
            </a:pPr>
            <a:r>
              <a:rPr lang="en-US" sz="1850" dirty="0">
                <a:latin typeface="Cambria"/>
                <a:cs typeface="Cambria"/>
              </a:rPr>
              <a:t>Develop user interaction functionalities to rotate, zoom, and view 3D models</a:t>
            </a:r>
          </a:p>
          <a:p>
            <a:pPr marL="184150" lvl="1" indent="-171450" algn="l">
              <a:spcBef>
                <a:spcPts val="600"/>
              </a:spcBef>
              <a:buChar char="•"/>
              <a:tabLst>
                <a:tab pos="184150" algn="l"/>
              </a:tabLst>
            </a:pPr>
            <a:r>
              <a:rPr lang="en-US" sz="1850" dirty="0">
                <a:latin typeface="Cambria"/>
                <a:cs typeface="Cambria"/>
              </a:rPr>
              <a:t>Improve model validation and accuracy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object 2"/>
          <p:cNvSpPr txBox="1">
            <a:spLocks noGrp="1"/>
          </p:cNvSpPr>
          <p:nvPr>
            <p:ph type="title"/>
          </p:nvPr>
        </p:nvSpPr>
        <p:spPr>
          <a:xfrm>
            <a:off x="4724019" y="314896"/>
            <a:ext cx="285813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-10" dirty="0"/>
              <a:t>Introduction</a:t>
            </a:r>
            <a:endParaRPr sz="4400"/>
          </a:p>
        </p:txBody>
      </p:sp>
      <p:sp>
        <p:nvSpPr>
          <p:cNvPr id="1048595" name="object 3"/>
          <p:cNvSpPr txBox="1"/>
          <p:nvPr/>
        </p:nvSpPr>
        <p:spPr>
          <a:xfrm>
            <a:off x="688975" y="1587499"/>
            <a:ext cx="6626225" cy="3723006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355600" marR="59690" indent="-343535">
              <a:lnSpc>
                <a:spcPts val="2780"/>
              </a:lnSpc>
              <a:spcBef>
                <a:spcPts val="505"/>
              </a:spcBef>
              <a:buFont typeface="Arial MT"/>
              <a:buChar char="•"/>
              <a:tabLst>
                <a:tab pos="355600" algn="l"/>
              </a:tabLst>
            </a:pPr>
            <a:r>
              <a:rPr lang="en-US" sz="2600" spc="-10" dirty="0">
                <a:latin typeface="Cambria"/>
                <a:cs typeface="Cambria"/>
              </a:rPr>
              <a:t>The study of archaeological objects is crucial for understanding human history and cultural heritage.</a:t>
            </a:r>
          </a:p>
          <a:p>
            <a:pPr marL="355600" marR="59690" indent="-343535">
              <a:lnSpc>
                <a:spcPts val="2780"/>
              </a:lnSpc>
              <a:spcBef>
                <a:spcPts val="505"/>
              </a:spcBef>
              <a:buFont typeface="Arial MT"/>
              <a:buChar char="•"/>
              <a:tabLst>
                <a:tab pos="355600" algn="l"/>
              </a:tabLst>
            </a:pPr>
            <a:r>
              <a:rPr lang="en-US" sz="2600" spc="-20" dirty="0">
                <a:latin typeface="Cambria"/>
                <a:cs typeface="Cambria"/>
              </a:rPr>
              <a:t>Traditional documentation and analysis methods are - </a:t>
            </a:r>
            <a:r>
              <a:rPr lang="en-US" sz="2600" spc="-20" dirty="0">
                <a:solidFill>
                  <a:srgbClr val="FF0000"/>
                </a:solidFill>
                <a:latin typeface="Cambria"/>
                <a:cs typeface="Cambria"/>
              </a:rPr>
              <a:t>Time-consuming</a:t>
            </a:r>
            <a:r>
              <a:rPr lang="en-US" sz="2600" spc="-20" dirty="0">
                <a:latin typeface="Cambria"/>
                <a:cs typeface="Cambria"/>
              </a:rPr>
              <a:t> , </a:t>
            </a:r>
            <a:r>
              <a:rPr lang="en-US" sz="2600" spc="-20" dirty="0">
                <a:solidFill>
                  <a:srgbClr val="FF0000"/>
                </a:solidFill>
                <a:latin typeface="Cambria"/>
                <a:cs typeface="Cambria"/>
              </a:rPr>
              <a:t>Require specialized equipment </a:t>
            </a:r>
            <a:r>
              <a:rPr lang="en-US" sz="2600" spc="-20" dirty="0">
                <a:latin typeface="Cambria"/>
                <a:cs typeface="Cambria"/>
              </a:rPr>
              <a:t>, </a:t>
            </a:r>
            <a:r>
              <a:rPr lang="en-US" sz="2600" spc="-20" dirty="0">
                <a:solidFill>
                  <a:srgbClr val="FF0000"/>
                </a:solidFill>
                <a:latin typeface="Cambria"/>
                <a:cs typeface="Cambria"/>
              </a:rPr>
              <a:t>Prone to human error.</a:t>
            </a:r>
          </a:p>
          <a:p>
            <a:pPr marL="355600" marR="59690" lvl="3" indent="-343535">
              <a:lnSpc>
                <a:spcPts val="2780"/>
              </a:lnSpc>
              <a:spcBef>
                <a:spcPts val="505"/>
              </a:spcBef>
              <a:buFont typeface="Arial MT"/>
              <a:buChar char="•"/>
              <a:tabLst>
                <a:tab pos="355600" algn="l"/>
              </a:tabLst>
            </a:pPr>
            <a:r>
              <a:rPr lang="en-US" sz="2600" dirty="0">
                <a:latin typeface="Cambria"/>
                <a:cs typeface="Cambria"/>
              </a:rPr>
              <a:t>The research focuses on developing a mobile application to - Scan archaeological objects , Extract historically and architecturally accurate data.</a:t>
            </a:r>
          </a:p>
        </p:txBody>
      </p:sp>
      <p:sp>
        <p:nvSpPr>
          <p:cNvPr id="1048596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1497309" y="6564452"/>
            <a:ext cx="298450" cy="21018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50" dirty="0"/>
              <a:t>2</a:t>
            </a:fld>
            <a:endParaRPr spc="-50" dirty="0"/>
          </a:p>
        </p:txBody>
      </p:sp>
      <p:sp>
        <p:nvSpPr>
          <p:cNvPr id="1048597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10" dirty="0"/>
              <a:t>12/3/2024</a:t>
            </a:r>
          </a:p>
        </p:txBody>
      </p:sp>
      <p:pic>
        <p:nvPicPr>
          <p:cNvPr id="2097155" name="Image 1"/>
          <p:cNvPicPr>
            <a:picLocks noChangeAspect="1"/>
          </p:cNvPicPr>
          <p:nvPr/>
        </p:nvPicPr>
        <p:blipFill>
          <a:blip r:embed="rId2"/>
          <a:srcRect l="7255" r="7255"/>
          <a:stretch>
            <a:fillRect/>
          </a:stretch>
        </p:blipFill>
        <p:spPr>
          <a:xfrm>
            <a:off x="8500583" y="538162"/>
            <a:ext cx="3295176" cy="57816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4.jpeg">
            <a:extLst>
              <a:ext uri="{FF2B5EF4-FFF2-40B4-BE49-F238E27FC236}">
                <a16:creationId xmlns:a16="http://schemas.microsoft.com/office/drawing/2014/main" id="{30E21412-D860-B06A-E56F-34A713FB437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" y="571933"/>
            <a:ext cx="11476114" cy="6286067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1D26161D-A851-9B06-FC34-AB31AF2E1B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63954" y="-238357"/>
            <a:ext cx="8864091" cy="835549"/>
          </a:xfrm>
          <a:prstGeom prst="rect">
            <a:avLst/>
          </a:prstGeom>
        </p:spPr>
        <p:txBody>
          <a:bodyPr vert="horz" wrap="square" lIns="0" tIns="225488" rIns="0" bIns="0" rtlCol="0">
            <a:spAutoFit/>
          </a:bodyPr>
          <a:lstStyle/>
          <a:p>
            <a:pPr marL="534035" algn="ctr">
              <a:lnSpc>
                <a:spcPct val="100000"/>
              </a:lnSpc>
              <a:spcBef>
                <a:spcPts val="130"/>
              </a:spcBef>
            </a:pPr>
            <a:r>
              <a:rPr lang="en-US" sz="3950" dirty="0"/>
              <a:t>Work Breakdown Structure</a:t>
            </a:r>
            <a:endParaRPr lang="en-US" sz="4400" dirty="0"/>
          </a:p>
        </p:txBody>
      </p:sp>
      <p:sp>
        <p:nvSpPr>
          <p:cNvPr id="6" name="Google Shape;214;p7">
            <a:extLst>
              <a:ext uri="{FF2B5EF4-FFF2-40B4-BE49-F238E27FC236}">
                <a16:creationId xmlns:a16="http://schemas.microsoft.com/office/drawing/2014/main" id="{1E20A723-A8F8-22A3-8073-CFC481203928}"/>
              </a:ext>
            </a:extLst>
          </p:cNvPr>
          <p:cNvSpPr txBox="1"/>
          <p:nvPr/>
        </p:nvSpPr>
        <p:spPr>
          <a:xfrm>
            <a:off x="10900625" y="6324600"/>
            <a:ext cx="1271322" cy="326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0014"/>
              </a:lnSpc>
            </a:pPr>
            <a:r>
              <a:rPr lang="en-US" sz="1631" dirty="0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12/3/2024</a:t>
            </a:r>
            <a:endParaRPr sz="144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3C072C-74A4-0EB0-24EE-B9C588CB3A4A}"/>
              </a:ext>
            </a:extLst>
          </p:cNvPr>
          <p:cNvSpPr/>
          <p:nvPr/>
        </p:nvSpPr>
        <p:spPr>
          <a:xfrm>
            <a:off x="76200" y="6324600"/>
            <a:ext cx="6019799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800" b="1" dirty="0">
                <a:solidFill>
                  <a:schemeClr val="tx1"/>
                </a:solidFill>
              </a:rPr>
              <a:t>IT21344824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dirty="0">
                <a:solidFill>
                  <a:schemeClr val="tx1"/>
                </a:solidFill>
              </a:rPr>
              <a:t>T.E.M.A.P. Ekanayake </a:t>
            </a:r>
            <a:r>
              <a:rPr lang="en-US" sz="1800" b="1" dirty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24-25J-092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544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6" name="object 2"/>
          <p:cNvSpPr txBox="1">
            <a:spLocks noGrp="1"/>
          </p:cNvSpPr>
          <p:nvPr>
            <p:ph type="title"/>
          </p:nvPr>
        </p:nvSpPr>
        <p:spPr>
          <a:xfrm>
            <a:off x="5005070" y="354901"/>
            <a:ext cx="2289175" cy="118491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950" spc="-10" dirty="0"/>
              <a:t>References</a:t>
            </a:r>
            <a:endParaRPr sz="3950"/>
          </a:p>
        </p:txBody>
      </p:sp>
      <p:sp>
        <p:nvSpPr>
          <p:cNvPr id="1048717" name="object 3"/>
          <p:cNvSpPr txBox="1"/>
          <p:nvPr/>
        </p:nvSpPr>
        <p:spPr>
          <a:xfrm>
            <a:off x="1228090" y="914400"/>
            <a:ext cx="9735820" cy="6600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40014"/>
              </a:lnSpc>
            </a:pPr>
            <a:r>
              <a:rPr lang="en-US" sz="1800" dirty="0">
                <a:solidFill>
                  <a:srgbClr val="000000"/>
                </a:solidFill>
                <a:latin typeface="Calibri (Body)"/>
                <a:ea typeface="Open Sans"/>
                <a:cs typeface="Arial" panose="020B0604020202020204" pitchFamily="34" charset="0"/>
                <a:sym typeface="Open Sans"/>
              </a:rPr>
              <a:t>[1] X. Liu, "Research on 3D Object Reconstruction Method based on Deep Learning," in *Proceedings of the 2nd International Conference on Artificial Intelligence and Computer Engineering (ICAICE)*, Tianjin, China, Dec. 2022, pp. 93-98, </a:t>
            </a:r>
            <a:r>
              <a:rPr lang="en-US" sz="1800" dirty="0" err="1">
                <a:solidFill>
                  <a:srgbClr val="000000"/>
                </a:solidFill>
                <a:latin typeface="Calibri (Body)"/>
                <a:ea typeface="Open Sans"/>
                <a:cs typeface="Arial" panose="020B0604020202020204" pitchFamily="34" charset="0"/>
                <a:sym typeface="Open Sans"/>
              </a:rPr>
              <a:t>doi</a:t>
            </a:r>
            <a:r>
              <a:rPr lang="en-US" sz="1800" dirty="0">
                <a:solidFill>
                  <a:srgbClr val="000000"/>
                </a:solidFill>
                <a:latin typeface="Calibri (Body)"/>
                <a:ea typeface="Open Sans"/>
                <a:cs typeface="Arial" panose="020B0604020202020204" pitchFamily="34" charset="0"/>
                <a:sym typeface="Open Sans"/>
              </a:rPr>
              <a:t>: 10.1109/ICAICE57299.2022.00024.</a:t>
            </a:r>
          </a:p>
          <a:p>
            <a:pPr>
              <a:lnSpc>
                <a:spcPct val="140014"/>
              </a:lnSpc>
            </a:pPr>
            <a:endParaRPr lang="en-US" sz="1800" dirty="0">
              <a:solidFill>
                <a:srgbClr val="000000"/>
              </a:solidFill>
              <a:latin typeface="Arial" panose="020B0604020202020204" pitchFamily="34" charset="0"/>
              <a:ea typeface="Open Sans"/>
              <a:cs typeface="Arial" panose="020B0604020202020204" pitchFamily="34" charset="0"/>
              <a:sym typeface="Open Sans"/>
            </a:endParaRPr>
          </a:p>
          <a:p>
            <a:pPr>
              <a:lnSpc>
                <a:spcPct val="140014"/>
              </a:lnSpc>
            </a:pPr>
            <a:r>
              <a:rPr lang="en-US" sz="1800" dirty="0">
                <a:solidFill>
                  <a:srgbClr val="000000"/>
                </a:solidFill>
                <a:latin typeface="Calibri (Body)"/>
                <a:ea typeface="Open Sans"/>
                <a:cs typeface="Arial" panose="020B0604020202020204" pitchFamily="34" charset="0"/>
                <a:sym typeface="Open Sans"/>
              </a:rPr>
              <a:t>[2]</a:t>
            </a:r>
            <a:r>
              <a:rPr lang="en-US" sz="1800" dirty="0">
                <a:latin typeface="Calibri (Body)"/>
              </a:rPr>
              <a:t> K. </a:t>
            </a:r>
            <a:r>
              <a:rPr lang="en-US" sz="1800" dirty="0" err="1">
                <a:latin typeface="Calibri (Body)"/>
              </a:rPr>
              <a:t>SusheelKumar</a:t>
            </a:r>
            <a:r>
              <a:rPr lang="en-US" sz="1800" dirty="0">
                <a:latin typeface="Calibri (Body)"/>
              </a:rPr>
              <a:t>, V. B. </a:t>
            </a:r>
            <a:r>
              <a:rPr lang="en-US" sz="1800" dirty="0" err="1">
                <a:latin typeface="Calibri (Body)"/>
              </a:rPr>
              <a:t>Semwal</a:t>
            </a:r>
            <a:r>
              <a:rPr lang="en-US" sz="1800" dirty="0">
                <a:latin typeface="Calibri (Body)"/>
              </a:rPr>
              <a:t>, S. Prasad, and R. C. Tripathi, "Generating 3D Model Using 2D Images of an Object," </a:t>
            </a:r>
            <a:r>
              <a:rPr lang="en-US" sz="1800" i="1" dirty="0">
                <a:latin typeface="Calibri (Body)"/>
              </a:rPr>
              <a:t>International Journal of Engineering Science and Technology (IJEST)</a:t>
            </a:r>
            <a:r>
              <a:rPr lang="en-US" sz="1800" dirty="0">
                <a:latin typeface="Calibri (Body)"/>
              </a:rPr>
              <a:t>, vol. 3, no. 1, pp. 406-409, Jan. 2011.</a:t>
            </a:r>
          </a:p>
          <a:p>
            <a:pPr>
              <a:lnSpc>
                <a:spcPct val="140014"/>
              </a:lnSpc>
            </a:pPr>
            <a:endParaRPr lang="en-US" sz="1800" dirty="0">
              <a:solidFill>
                <a:srgbClr val="000000"/>
              </a:solidFill>
              <a:latin typeface="Calibri (Body)"/>
              <a:ea typeface="Open Sans"/>
              <a:cs typeface="Arial" panose="020B0604020202020204" pitchFamily="34" charset="0"/>
              <a:sym typeface="Open Sans"/>
            </a:endParaRPr>
          </a:p>
          <a:p>
            <a:pPr>
              <a:lnSpc>
                <a:spcPct val="140014"/>
              </a:lnSpc>
            </a:pPr>
            <a:r>
              <a:rPr lang="en-US" sz="1800" dirty="0">
                <a:solidFill>
                  <a:srgbClr val="000000"/>
                </a:solidFill>
                <a:latin typeface="Calibri (Body)"/>
                <a:ea typeface="Open Sans"/>
                <a:cs typeface="Arial" panose="020B0604020202020204" pitchFamily="34" charset="0"/>
                <a:sym typeface="Open Sans"/>
              </a:rPr>
              <a:t>[3] K. Zhao and A. Larsen, “Challenges and Opportunities in 3D Content Generation,” </a:t>
            </a:r>
            <a:r>
              <a:rPr lang="en-US" sz="1800" dirty="0" err="1">
                <a:solidFill>
                  <a:srgbClr val="000000"/>
                </a:solidFill>
                <a:latin typeface="Calibri (Body)"/>
                <a:ea typeface="Open Sans"/>
                <a:cs typeface="Arial" panose="020B0604020202020204" pitchFamily="34" charset="0"/>
                <a:sym typeface="Open Sans"/>
              </a:rPr>
              <a:t>arXiv</a:t>
            </a:r>
            <a:r>
              <a:rPr lang="en-US" sz="1800" dirty="0">
                <a:solidFill>
                  <a:srgbClr val="000000"/>
                </a:solidFill>
                <a:latin typeface="Calibri (Body)"/>
                <a:ea typeface="Open Sans"/>
                <a:cs typeface="Arial" panose="020B0604020202020204" pitchFamily="34" charset="0"/>
                <a:sym typeface="Open Sans"/>
              </a:rPr>
              <a:t> preprint arXiv:2405.15335v1, May 2024. Available: </a:t>
            </a:r>
            <a:r>
              <a:rPr lang="en-US" sz="1800" dirty="0">
                <a:solidFill>
                  <a:srgbClr val="000000"/>
                </a:solidFill>
                <a:latin typeface="Calibri (Body)"/>
                <a:ea typeface="Open Sans"/>
                <a:cs typeface="Arial" panose="020B0604020202020204" pitchFamily="34" charset="0"/>
                <a:sym typeface="Open Sans"/>
                <a:hlinkClick r:id="rId2"/>
              </a:rPr>
              <a:t>https://arxiv.org/abs/2405.15335</a:t>
            </a:r>
            <a:r>
              <a:rPr lang="en-US" sz="1800" dirty="0">
                <a:solidFill>
                  <a:srgbClr val="000000"/>
                </a:solidFill>
                <a:latin typeface="Calibri (Body)"/>
                <a:ea typeface="Open Sans"/>
                <a:cs typeface="Arial" panose="020B0604020202020204" pitchFamily="34" charset="0"/>
                <a:sym typeface="Open Sans"/>
              </a:rPr>
              <a:t>.</a:t>
            </a:r>
          </a:p>
          <a:p>
            <a:pPr>
              <a:lnSpc>
                <a:spcPct val="140014"/>
              </a:lnSpc>
            </a:pPr>
            <a:endParaRPr lang="en-US" sz="1800" dirty="0">
              <a:solidFill>
                <a:srgbClr val="000000"/>
              </a:solidFill>
              <a:latin typeface="Calibri (Body)"/>
              <a:ea typeface="Open Sans"/>
              <a:cs typeface="Arial" panose="020B0604020202020204" pitchFamily="34" charset="0"/>
              <a:sym typeface="Open Sans"/>
            </a:endParaRPr>
          </a:p>
          <a:p>
            <a:pPr>
              <a:lnSpc>
                <a:spcPct val="140014"/>
              </a:lnSpc>
            </a:pPr>
            <a:r>
              <a:rPr lang="en-US" sz="1800" dirty="0">
                <a:solidFill>
                  <a:srgbClr val="000000"/>
                </a:solidFill>
                <a:latin typeface="Calibri (Body)"/>
                <a:ea typeface="Open Sans"/>
                <a:cs typeface="Arial" panose="020B0604020202020204" pitchFamily="34" charset="0"/>
                <a:sym typeface="Open Sans"/>
              </a:rPr>
              <a:t>[4] H. Li, Y. Zheng, X. Wu, and Q. Cai, "3D Model Generation and Reconstruction Using Conditional Generative Adversarial Network," *International Journal of Computational Intelligence Systems*, vol. 12, no. 2, pp. 697–705, 2019, </a:t>
            </a:r>
            <a:r>
              <a:rPr lang="en-US" sz="1800" dirty="0" err="1">
                <a:solidFill>
                  <a:srgbClr val="000000"/>
                </a:solidFill>
                <a:latin typeface="Calibri (Body)"/>
                <a:ea typeface="Open Sans"/>
                <a:cs typeface="Arial" panose="020B0604020202020204" pitchFamily="34" charset="0"/>
                <a:sym typeface="Open Sans"/>
              </a:rPr>
              <a:t>doi</a:t>
            </a:r>
            <a:r>
              <a:rPr lang="en-US" sz="1800" dirty="0">
                <a:solidFill>
                  <a:srgbClr val="000000"/>
                </a:solidFill>
                <a:latin typeface="Calibri (Body)"/>
                <a:ea typeface="Open Sans"/>
                <a:cs typeface="Arial" panose="020B0604020202020204" pitchFamily="34" charset="0"/>
                <a:sym typeface="Open Sans"/>
              </a:rPr>
              <a:t>: 10.2991/ijcis.d.190617.001.</a:t>
            </a:r>
          </a:p>
          <a:p>
            <a:pPr>
              <a:lnSpc>
                <a:spcPct val="140014"/>
              </a:lnSpc>
            </a:pPr>
            <a:endParaRPr lang="en-US" sz="1800" dirty="0">
              <a:solidFill>
                <a:srgbClr val="000000"/>
              </a:solidFill>
              <a:latin typeface="Calibri (Body)"/>
              <a:ea typeface="Open Sans"/>
              <a:cs typeface="Arial" panose="020B0604020202020204" pitchFamily="34" charset="0"/>
              <a:sym typeface="Open Sans"/>
            </a:endParaRPr>
          </a:p>
          <a:p>
            <a:pPr>
              <a:lnSpc>
                <a:spcPct val="140014"/>
              </a:lnSpc>
            </a:pPr>
            <a:endParaRPr lang="en-US" sz="1800" dirty="0">
              <a:solidFill>
                <a:srgbClr val="000000"/>
              </a:solidFill>
              <a:latin typeface="Arial" panose="020B0604020202020204" pitchFamily="34" charset="0"/>
              <a:ea typeface="Open Sans"/>
              <a:cs typeface="Arial" panose="020B0604020202020204" pitchFamily="34" charset="0"/>
              <a:sym typeface="Open Sans"/>
            </a:endParaRPr>
          </a:p>
          <a:p>
            <a:pPr marL="12700" marR="752475">
              <a:lnSpc>
                <a:spcPct val="153000"/>
              </a:lnSpc>
              <a:spcBef>
                <a:spcPts val="100"/>
              </a:spcBef>
              <a:tabLst>
                <a:tab pos="325120" algn="l"/>
              </a:tabLst>
            </a:pPr>
            <a:endParaRPr lang="en-US" sz="18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67"/>
            <a:ext cx="12192000" cy="6858000"/>
          </a:xfrm>
          <a:prstGeom prst="rect">
            <a:avLst/>
          </a:prstGeom>
        </p:spPr>
      </p:pic>
      <p:sp>
        <p:nvSpPr>
          <p:cNvPr id="1048718" name="Shape 0"/>
          <p:cNvSpPr/>
          <p:nvPr/>
        </p:nvSpPr>
        <p:spPr>
          <a:xfrm>
            <a:off x="15875" y="-8467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/>
          <a:lstStyle/>
          <a:p>
            <a:pPr algn="l" defTabSz="761970" rtl="0"/>
            <a:endParaRPr lang="en-US" sz="15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19" name="Google Shape;216;p7"/>
          <p:cNvSpPr txBox="1"/>
          <p:nvPr/>
        </p:nvSpPr>
        <p:spPr>
          <a:xfrm>
            <a:off x="1060524" y="3143623"/>
            <a:ext cx="10070952" cy="858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defTabSz="761970" rtl="0">
              <a:lnSpc>
                <a:spcPct val="130005"/>
              </a:lnSpc>
            </a:pPr>
            <a:r>
              <a:rPr lang="en-US" sz="4488" kern="1200" dirty="0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IT21352294 | J.R.K.B. Jayawardhana</a:t>
            </a:r>
            <a:endParaRPr sz="12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20" name="Google Shape;213;p7"/>
          <p:cNvSpPr txBox="1"/>
          <p:nvPr/>
        </p:nvSpPr>
        <p:spPr>
          <a:xfrm>
            <a:off x="2376043" y="4382378"/>
            <a:ext cx="7439915" cy="57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defTabSz="761970" rtl="0">
              <a:lnSpc>
                <a:spcPct val="130008"/>
              </a:lnSpc>
            </a:pPr>
            <a:r>
              <a:rPr lang="en-US" sz="3022" kern="1200" dirty="0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Specialization : Information Technology</a:t>
            </a:r>
            <a:endParaRPr sz="12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9" name="Group 13"/>
          <p:cNvGrpSpPr/>
          <p:nvPr/>
        </p:nvGrpSpPr>
        <p:grpSpPr>
          <a:xfrm>
            <a:off x="433641" y="6267892"/>
            <a:ext cx="11324718" cy="587407"/>
            <a:chOff x="0" y="7524712"/>
            <a:chExt cx="13589661" cy="704888"/>
          </a:xfrm>
        </p:grpSpPr>
        <p:pic>
          <p:nvPicPr>
            <p:cNvPr id="2097188" name="Google Shape;211;p7"/>
            <p:cNvPicPr preferRelativeResize="0">
              <a:picLocks/>
            </p:cNvPicPr>
            <p:nvPr/>
          </p:nvPicPr>
          <p:blipFill rotWithShape="1">
            <a:blip r:embed="rId4">
              <a:alphaModFix amt="71000"/>
            </a:blip>
            <a:srcRect r="36908"/>
            <a:stretch>
              <a:fillRect/>
            </a:stretch>
          </p:blipFill>
          <p:spPr>
            <a:xfrm>
              <a:off x="0" y="7524712"/>
              <a:ext cx="4119291" cy="7048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8721" name="Rectangle 11"/>
            <p:cNvSpPr/>
            <p:nvPr/>
          </p:nvSpPr>
          <p:spPr>
            <a:xfrm>
              <a:off x="4461235" y="7694593"/>
              <a:ext cx="6816365" cy="36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61970" rtl="0"/>
              <a:r>
                <a:rPr lang="en-US" sz="1500" b="1" kern="1200" dirty="0">
                  <a:solidFill>
                    <a:prstClr val="black"/>
                  </a:solidFill>
                  <a:latin typeface="Calibri" panose="020F0502020204030204"/>
                </a:rPr>
                <a:t>IT21352294 </a:t>
              </a:r>
              <a:r>
                <a:rPr lang="en-US" sz="1500" kern="1200" dirty="0">
                  <a:solidFill>
                    <a:prstClr val="black"/>
                  </a:solidFill>
                  <a:latin typeface="Calibri" panose="020F0502020204030204"/>
                </a:rPr>
                <a:t>| J.R.K.B. Jayawardhana | 24-25J-092</a:t>
              </a:r>
            </a:p>
          </p:txBody>
        </p:sp>
        <p:sp>
          <p:nvSpPr>
            <p:cNvPr id="1048722" name="Google Shape;214;p7"/>
            <p:cNvSpPr txBox="1"/>
            <p:nvPr/>
          </p:nvSpPr>
          <p:spPr>
            <a:xfrm>
              <a:off x="12318339" y="7673908"/>
              <a:ext cx="1271322" cy="3263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 defTabSz="761970" rtl="0">
                <a:lnSpc>
                  <a:spcPct val="130014"/>
                </a:lnSpc>
              </a:pPr>
              <a:r>
                <a:rPr lang="en-US" sz="1359" kern="1200" dirty="0">
                  <a:solidFill>
                    <a:srgbClr val="242424"/>
                  </a:solidFill>
                  <a:latin typeface="Arial"/>
                  <a:ea typeface="Arial"/>
                  <a:cs typeface="Arial"/>
                  <a:sym typeface="Arial"/>
                </a:rPr>
                <a:t>13/8/2024</a:t>
              </a:r>
              <a:endParaRPr sz="12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097189" name="Google Shape;215;p7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913620" y="0"/>
            <a:ext cx="2278380" cy="24536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726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/>
          <a:lstStyle/>
          <a:p>
            <a:pPr algn="l" defTabSz="761970" rtl="0"/>
            <a:endParaRPr lang="en-US" sz="150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27" name="Google Shape;594;p19"/>
          <p:cNvSpPr txBox="1"/>
          <p:nvPr/>
        </p:nvSpPr>
        <p:spPr>
          <a:xfrm>
            <a:off x="3276600" y="144269"/>
            <a:ext cx="8279016" cy="1271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defTabSz="761970" rtl="0">
              <a:lnSpc>
                <a:spcPct val="130001"/>
              </a:lnSpc>
            </a:pPr>
            <a:r>
              <a:rPr lang="en-US" sz="3333" b="1" kern="1200" dirty="0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Full Object </a:t>
            </a:r>
            <a:r>
              <a:rPr lang="en-US" altLang="en" sz="3333" b="1" kern="1200" dirty="0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Detection &amp; Data Retrieve </a:t>
            </a:r>
            <a:r>
              <a:rPr lang="en-US" sz="3333" b="1" kern="1200" dirty="0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zh-CN" altLang="en-US"/>
          </a:p>
          <a:p>
            <a:pPr algn="ctr" defTabSz="761970" rtl="0">
              <a:lnSpc>
                <a:spcPct val="130001"/>
              </a:lnSpc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  <a:r>
              <a:rPr lang="en-US" sz="3200" spc="-2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&amp;</a:t>
            </a:r>
            <a:r>
              <a:rPr lang="en-US" sz="3200" spc="35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200" spc="-10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endParaRPr sz="3333" b="1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28" name="Google Shape;592;p19"/>
          <p:cNvSpPr txBox="1"/>
          <p:nvPr/>
        </p:nvSpPr>
        <p:spPr>
          <a:xfrm>
            <a:off x="4035571" y="1743941"/>
            <a:ext cx="7985440" cy="4319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84642" lvl="1" indent="-380985" algn="l" defTabSz="761970" rtl="0">
              <a:lnSpc>
                <a:spcPct val="139964"/>
              </a:lnSpc>
              <a:buClr>
                <a:srgbClr val="000000"/>
              </a:buClr>
              <a:buSzPts val="2830"/>
              <a:buFont typeface="Wingdings" panose="05000000000000000000" pitchFamily="2" charset="2"/>
              <a:buChar char="q"/>
            </a:pPr>
            <a:r>
              <a:rPr lang="en-US" sz="16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Arial" panose="020B0604020202020204" pitchFamily="34" charset="0"/>
              </a:rPr>
              <a:t>Comprehensive Dataset Collection</a:t>
            </a:r>
            <a:r>
              <a:rPr lang="en-US" sz="16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Arial" panose="020B0604020202020204" pitchFamily="34" charset="0"/>
              </a:rPr>
              <a:t>: Curate a specialized dataset of archaeological objects, capturing unique features for high-quality model training. </a:t>
            </a:r>
          </a:p>
          <a:p>
            <a:pPr marL="584642" lvl="1" indent="-380985" algn="l" defTabSz="761970" rtl="0">
              <a:lnSpc>
                <a:spcPct val="139964"/>
              </a:lnSpc>
              <a:buClr>
                <a:srgbClr val="000000"/>
              </a:buClr>
              <a:buSzPts val="2830"/>
              <a:buFont typeface="Wingdings" panose="05000000000000000000" pitchFamily="2" charset="2"/>
              <a:buChar char="q"/>
            </a:pPr>
            <a:r>
              <a:rPr lang="en-US" sz="16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Arial" panose="020B0604020202020204" pitchFamily="34" charset="0"/>
              </a:rPr>
              <a:t>Machine Learning Model Training</a:t>
            </a:r>
            <a:r>
              <a:rPr lang="en-US" sz="16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Arial" panose="020B0604020202020204" pitchFamily="34" charset="0"/>
              </a:rPr>
              <a:t>: Train advanced machine learning models, particularly CNNs, to accurately recognize and classify archaeological artifacts.</a:t>
            </a:r>
          </a:p>
          <a:p>
            <a:pPr marL="584642" lvl="1" indent="-380985" algn="l" defTabSz="761970" rtl="0">
              <a:lnSpc>
                <a:spcPct val="139964"/>
              </a:lnSpc>
              <a:buClr>
                <a:srgbClr val="000000"/>
              </a:buClr>
              <a:buSzPts val="2830"/>
              <a:buFont typeface="Wingdings" panose="05000000000000000000" pitchFamily="2" charset="2"/>
              <a:buChar char="q"/>
            </a:pPr>
            <a:r>
              <a:rPr lang="en-US" altLang="en" sz="16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Arial" panose="020B0604020202020204" pitchFamily="34" charset="0"/>
              </a:rPr>
              <a:t>Novelty </a:t>
            </a:r>
            <a:r>
              <a:rPr lang="en-US" sz="16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Arial" panose="020B0604020202020204" pitchFamily="34" charset="0"/>
              </a:rPr>
              <a:t>: </a:t>
            </a:r>
            <a:r>
              <a:rPr lang="en-US" altLang="en" sz="16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Arial" panose="020B0604020202020204" pitchFamily="34" charset="0"/>
              </a:rPr>
              <a:t>competitors like Google Art have a virtual tour of for historical object but not focus on the sri lankan historical objects but this project we are only focus on sri lankan historical objects. </a:t>
            </a:r>
            <a:endParaRPr lang="zh-CN" altLang="en-US"/>
          </a:p>
          <a:p>
            <a:pPr marL="584642" lvl="1" indent="-380985" algn="l" defTabSz="761970" rtl="0">
              <a:lnSpc>
                <a:spcPct val="139964"/>
              </a:lnSpc>
              <a:buClr>
                <a:srgbClr val="000000"/>
              </a:buClr>
              <a:buSzPts val="2830"/>
              <a:buFont typeface="Wingdings" panose="05000000000000000000" pitchFamily="2" charset="2"/>
              <a:buChar char="q"/>
            </a:pPr>
            <a:r>
              <a:rPr lang="en-US" sz="16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Arial" panose="020B0604020202020204" pitchFamily="34" charset="0"/>
              </a:rPr>
              <a:t>API Development and Continuous Updates</a:t>
            </a:r>
            <a:r>
              <a:rPr lang="en-US" sz="16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Arial" panose="020B0604020202020204" pitchFamily="34" charset="0"/>
              </a:rPr>
              <a:t>: Develop an API for mobile app integration and continuously update models with new data for accuracy and relevance.</a:t>
            </a:r>
          </a:p>
          <a:p>
            <a:pPr algn="just" defTabSz="761970" rtl="0">
              <a:lnSpc>
                <a:spcPct val="140014"/>
              </a:lnSpc>
            </a:pPr>
            <a:endParaRPr lang="en-US" sz="2000" kern="1200" dirty="0">
              <a:solidFill>
                <a:srgbClr val="000000"/>
              </a:solidFill>
              <a:latin typeface="Calibri" panose="020F0502020204030204"/>
              <a:ea typeface="Open Sans"/>
              <a:cs typeface="Open Sans"/>
              <a:sym typeface="Open Sans"/>
            </a:endParaRPr>
          </a:p>
          <a:p>
            <a:pPr algn="l" defTabSz="761970" rtl="0">
              <a:lnSpc>
                <a:spcPct val="140014"/>
              </a:lnSpc>
            </a:pPr>
            <a:endParaRPr lang="en-US" sz="2000" kern="1200" dirty="0">
              <a:solidFill>
                <a:srgbClr val="000000"/>
              </a:solidFill>
              <a:latin typeface="Calibri" panose="020F0502020204030204"/>
              <a:ea typeface="Open Sans"/>
              <a:cs typeface="Open Sans"/>
              <a:sym typeface="Open Sans"/>
            </a:endParaRPr>
          </a:p>
          <a:p>
            <a:pPr algn="l" defTabSz="761970" rtl="0">
              <a:lnSpc>
                <a:spcPct val="140014"/>
              </a:lnSpc>
            </a:pPr>
            <a:endParaRPr lang="en-US" sz="2000" kern="1200" dirty="0">
              <a:solidFill>
                <a:srgbClr val="000000"/>
              </a:solidFill>
              <a:latin typeface="Calibri" panose="020F0502020204030204"/>
              <a:ea typeface="Open Sans"/>
              <a:cs typeface="Open Sans"/>
              <a:sym typeface="Open Sans"/>
            </a:endParaRPr>
          </a:p>
        </p:txBody>
      </p:sp>
      <p:pic>
        <p:nvPicPr>
          <p:cNvPr id="209719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3600130" cy="6858000"/>
          </a:xfrm>
          <a:prstGeom prst="rect">
            <a:avLst/>
          </a:prstGeom>
        </p:spPr>
      </p:pic>
      <p:grpSp>
        <p:nvGrpSpPr>
          <p:cNvPr id="133" name="Group 4"/>
          <p:cNvGrpSpPr/>
          <p:nvPr/>
        </p:nvGrpSpPr>
        <p:grpSpPr>
          <a:xfrm>
            <a:off x="431841" y="6267892"/>
            <a:ext cx="11324718" cy="587407"/>
            <a:chOff x="0" y="7524712"/>
            <a:chExt cx="13589661" cy="704888"/>
          </a:xfrm>
        </p:grpSpPr>
        <p:pic>
          <p:nvPicPr>
            <p:cNvPr id="2097192" name="Google Shape;211;p7"/>
            <p:cNvPicPr preferRelativeResize="0">
              <a:picLocks/>
            </p:cNvPicPr>
            <p:nvPr/>
          </p:nvPicPr>
          <p:blipFill rotWithShape="1">
            <a:blip r:embed="rId5">
              <a:alphaModFix amt="71000"/>
            </a:blip>
            <a:srcRect r="36908"/>
            <a:stretch>
              <a:fillRect/>
            </a:stretch>
          </p:blipFill>
          <p:spPr>
            <a:xfrm>
              <a:off x="0" y="7524712"/>
              <a:ext cx="4119291" cy="7048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8729" name="Rectangle 6"/>
            <p:cNvSpPr/>
            <p:nvPr/>
          </p:nvSpPr>
          <p:spPr>
            <a:xfrm>
              <a:off x="4461235" y="7694593"/>
              <a:ext cx="6816365" cy="36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61970" rtl="0"/>
              <a:r>
                <a:rPr lang="en-US" sz="1500" b="1" kern="1200" dirty="0">
                  <a:solidFill>
                    <a:prstClr val="black"/>
                  </a:solidFill>
                  <a:latin typeface="Calibri" panose="020F0502020204030204"/>
                </a:rPr>
                <a:t>IT21352294 </a:t>
              </a:r>
              <a:r>
                <a:rPr lang="en-US" sz="1500" kern="1200" dirty="0">
                  <a:solidFill>
                    <a:prstClr val="black"/>
                  </a:solidFill>
                  <a:latin typeface="Calibri" panose="020F0502020204030204"/>
                </a:rPr>
                <a:t>| Jayawardhana J.R.K.B | 24-25J-092</a:t>
              </a:r>
            </a:p>
          </p:txBody>
        </p:sp>
        <p:sp>
          <p:nvSpPr>
            <p:cNvPr id="1048730" name="Google Shape;214;p7"/>
            <p:cNvSpPr txBox="1"/>
            <p:nvPr/>
          </p:nvSpPr>
          <p:spPr>
            <a:xfrm>
              <a:off x="12318339" y="7673908"/>
              <a:ext cx="1271322" cy="3263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 defTabSz="761970" rtl="0">
                <a:lnSpc>
                  <a:spcPct val="130014"/>
                </a:lnSpc>
              </a:pPr>
              <a:r>
                <a:rPr lang="en-US" sz="1359" kern="1200" dirty="0">
                  <a:solidFill>
                    <a:srgbClr val="242424"/>
                  </a:solidFill>
                  <a:latin typeface="Arial"/>
                  <a:ea typeface="Arial"/>
                  <a:cs typeface="Arial"/>
                  <a:sym typeface="Arial"/>
                </a:rPr>
                <a:t>13/8/2024</a:t>
              </a:r>
              <a:endParaRPr sz="12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734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/>
          <a:lstStyle/>
          <a:p>
            <a:pPr algn="l" defTabSz="761970" rtl="0"/>
            <a:endParaRPr lang="en-US" sz="15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97194" name="Image 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52781" y="0"/>
            <a:ext cx="4039219" cy="6855298"/>
          </a:xfrm>
          <a:prstGeom prst="rect">
            <a:avLst/>
          </a:prstGeom>
        </p:spPr>
      </p:pic>
      <p:sp>
        <p:nvSpPr>
          <p:cNvPr id="1048735" name="Text 1"/>
          <p:cNvSpPr/>
          <p:nvPr/>
        </p:nvSpPr>
        <p:spPr>
          <a:xfrm>
            <a:off x="720031" y="1588478"/>
            <a:ext cx="5400675" cy="67498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algn="l" defTabSz="761970" rtl="0">
              <a:lnSpc>
                <a:spcPts val="5316"/>
              </a:lnSpc>
            </a:pPr>
            <a:r>
              <a:rPr lang="en-US" sz="4252" b="1" kern="1200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Research Question</a:t>
            </a:r>
            <a:endParaRPr lang="en-US" sz="4252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36" name="Text 2"/>
          <p:cNvSpPr/>
          <p:nvPr/>
        </p:nvSpPr>
        <p:spPr>
          <a:xfrm>
            <a:off x="720031" y="2572034"/>
            <a:ext cx="6577240" cy="235855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algn="l" defTabSz="761970" rtl="0">
              <a:lnSpc>
                <a:spcPts val="2592"/>
              </a:lnSpc>
            </a:pPr>
            <a:r>
              <a:rPr lang="en-US" sz="25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Aldhabi" panose="020F0502020204030204" pitchFamily="2" charset="-78"/>
              </a:rPr>
              <a:t>How can machine learning and historical data integration improve the accuracy and contextual understanding of archaeological object recognition?</a:t>
            </a:r>
          </a:p>
        </p:txBody>
      </p:sp>
      <p:grpSp>
        <p:nvGrpSpPr>
          <p:cNvPr id="137" name="Group 6"/>
          <p:cNvGrpSpPr/>
          <p:nvPr/>
        </p:nvGrpSpPr>
        <p:grpSpPr>
          <a:xfrm>
            <a:off x="433641" y="6267892"/>
            <a:ext cx="11324718" cy="587407"/>
            <a:chOff x="0" y="7524712"/>
            <a:chExt cx="13589661" cy="704888"/>
          </a:xfrm>
        </p:grpSpPr>
        <p:pic>
          <p:nvPicPr>
            <p:cNvPr id="2097195" name="Google Shape;211;p7"/>
            <p:cNvPicPr preferRelativeResize="0">
              <a:picLocks/>
            </p:cNvPicPr>
            <p:nvPr/>
          </p:nvPicPr>
          <p:blipFill rotWithShape="1">
            <a:blip r:embed="rId5">
              <a:alphaModFix amt="71000"/>
            </a:blip>
            <a:srcRect r="36908"/>
            <a:stretch>
              <a:fillRect/>
            </a:stretch>
          </p:blipFill>
          <p:spPr>
            <a:xfrm>
              <a:off x="0" y="7524712"/>
              <a:ext cx="4119291" cy="7048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8737" name="Rectangle 11"/>
            <p:cNvSpPr/>
            <p:nvPr/>
          </p:nvSpPr>
          <p:spPr>
            <a:xfrm>
              <a:off x="4461235" y="7694593"/>
              <a:ext cx="6816365" cy="36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61970" rtl="0"/>
              <a:r>
                <a:rPr lang="en-US" sz="1500" b="1" kern="1200" dirty="0">
                  <a:solidFill>
                    <a:prstClr val="black"/>
                  </a:solidFill>
                  <a:latin typeface="Calibri" panose="020F0502020204030204"/>
                </a:rPr>
                <a:t>IT21352294 </a:t>
              </a:r>
              <a:r>
                <a:rPr lang="en-US" sz="1500" kern="1200" dirty="0">
                  <a:solidFill>
                    <a:prstClr val="black"/>
                  </a:solidFill>
                  <a:latin typeface="Calibri" panose="020F0502020204030204"/>
                </a:rPr>
                <a:t>| J.R.K.B. Jayawardhana | 24-25J-092</a:t>
              </a:r>
            </a:p>
          </p:txBody>
        </p:sp>
        <p:sp>
          <p:nvSpPr>
            <p:cNvPr id="1048738" name="Google Shape;214;p7"/>
            <p:cNvSpPr txBox="1"/>
            <p:nvPr/>
          </p:nvSpPr>
          <p:spPr>
            <a:xfrm>
              <a:off x="12318339" y="7673908"/>
              <a:ext cx="1271322" cy="3263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 defTabSz="761970" rtl="0">
                <a:lnSpc>
                  <a:spcPct val="130014"/>
                </a:lnSpc>
              </a:pPr>
              <a:r>
                <a:rPr lang="en-US" sz="1359" kern="1200" dirty="0">
                  <a:solidFill>
                    <a:srgbClr val="242424"/>
                  </a:solidFill>
                  <a:latin typeface="Arial"/>
                  <a:ea typeface="Arial"/>
                  <a:cs typeface="Arial"/>
                  <a:sym typeface="Arial"/>
                </a:rPr>
                <a:t>13/8/2024</a:t>
              </a:r>
              <a:endParaRPr sz="12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74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/>
          <a:lstStyle/>
          <a:p>
            <a:pPr algn="l" defTabSz="761970" rtl="0"/>
            <a:endParaRPr lang="en-US" sz="15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43" name="Shape 2"/>
          <p:cNvSpPr/>
          <p:nvPr/>
        </p:nvSpPr>
        <p:spPr>
          <a:xfrm>
            <a:off x="584696" y="1779796"/>
            <a:ext cx="6784293" cy="1255514"/>
          </a:xfrm>
          <a:prstGeom prst="roundRect">
            <a:avLst>
              <a:gd name="adj" fmla="val 558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pPr algn="l" defTabSz="761970" rtl="0"/>
            <a:endParaRPr lang="en-US" sz="15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44" name="Shape 5"/>
          <p:cNvSpPr/>
          <p:nvPr/>
        </p:nvSpPr>
        <p:spPr>
          <a:xfrm>
            <a:off x="584696" y="3541822"/>
            <a:ext cx="6784293" cy="2576655"/>
          </a:xfrm>
          <a:prstGeom prst="roundRect">
            <a:avLst>
              <a:gd name="adj" fmla="val 243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pPr algn="l" defTabSz="761970" rtl="0"/>
            <a:endParaRPr lang="en-US" sz="150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45" name="Text 1"/>
          <p:cNvSpPr/>
          <p:nvPr/>
        </p:nvSpPr>
        <p:spPr>
          <a:xfrm>
            <a:off x="584696" y="552153"/>
            <a:ext cx="5400675" cy="67498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algn="l" defTabSz="761970" rtl="0">
              <a:lnSpc>
                <a:spcPts val="5316"/>
              </a:lnSpc>
            </a:pPr>
            <a:r>
              <a:rPr lang="en-US" sz="2917" b="1" kern="1200" dirty="0">
                <a:solidFill>
                  <a:srgbClr val="272525"/>
                </a:solidFill>
                <a:latin typeface="Arial" panose="020B0604020202020204" pitchFamily="34" charset="0"/>
                <a:ea typeface="Petrona" pitchFamily="34" charset="-122"/>
                <a:cs typeface="Arial" panose="020B0604020202020204" pitchFamily="34" charset="0"/>
              </a:rPr>
              <a:t>Specific &amp;</a:t>
            </a:r>
            <a:r>
              <a:rPr lang="en-US" sz="2917" b="1" kern="1200" dirty="0">
                <a:solidFill>
                  <a:srgbClr val="000000"/>
                </a:solidFill>
                <a:latin typeface="Arial" panose="020B0604020202020204" pitchFamily="34" charset="0"/>
                <a:ea typeface="Petrona" pitchFamily="34" charset="-122"/>
                <a:cs typeface="Arial" panose="020B0604020202020204" pitchFamily="34" charset="0"/>
              </a:rPr>
              <a:t> </a:t>
            </a:r>
            <a:r>
              <a:rPr lang="en-US" sz="2917" b="1" kern="1200" dirty="0">
                <a:solidFill>
                  <a:srgbClr val="272525"/>
                </a:solidFill>
                <a:latin typeface="Arial" panose="020B0604020202020204" pitchFamily="34" charset="0"/>
                <a:ea typeface="Petrona" pitchFamily="34" charset="-122"/>
                <a:cs typeface="Arial" panose="020B0604020202020204" pitchFamily="34" charset="0"/>
              </a:rPr>
              <a:t>Sub Objectives</a:t>
            </a:r>
            <a:endParaRPr lang="en-US" sz="2917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l" defTabSz="761970" rtl="0">
              <a:lnSpc>
                <a:spcPts val="5316"/>
              </a:lnSpc>
            </a:pPr>
            <a:endParaRPr lang="en-US" sz="3417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46" name="Google Shape;769;p25"/>
          <p:cNvSpPr txBox="1"/>
          <p:nvPr/>
        </p:nvSpPr>
        <p:spPr>
          <a:xfrm>
            <a:off x="827871" y="2282663"/>
            <a:ext cx="6451469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38115" indent="-238115" algn="l" defTabSz="761970" rtl="0"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To create and refine a machine learning model that accurately detects and predicts object features using historical data, ensuring efficient data retrieval and continuous model enhancement.</a:t>
            </a:r>
          </a:p>
        </p:txBody>
      </p:sp>
      <p:sp>
        <p:nvSpPr>
          <p:cNvPr id="1048747" name="Google Shape;769;p25"/>
          <p:cNvSpPr txBox="1"/>
          <p:nvPr/>
        </p:nvSpPr>
        <p:spPr>
          <a:xfrm>
            <a:off x="827872" y="4060929"/>
            <a:ext cx="6541117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38115" indent="-238115" algn="l" defTabSz="761970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5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+mn-cs"/>
              </a:rPr>
              <a:t>Enhance Data Quality</a:t>
            </a:r>
            <a:r>
              <a:rPr lang="en-US" altLang="en-US" sz="15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+mn-cs"/>
              </a:rPr>
              <a:t>: Preprocess and annotate historical data to improve the accuracy of model training.</a:t>
            </a:r>
          </a:p>
          <a:p>
            <a:pPr marL="238115" indent="-238115" algn="l" defTabSz="761970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1500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238115" indent="-238115" algn="l" defTabSz="761970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5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+mn-cs"/>
              </a:rPr>
              <a:t>Optimize Model Algorithms</a:t>
            </a:r>
            <a:r>
              <a:rPr lang="en-US" altLang="en-US" sz="15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+mn-cs"/>
              </a:rPr>
              <a:t>: Select and fine-tune algorithms for better feature detection and prediction.</a:t>
            </a:r>
          </a:p>
          <a:p>
            <a:pPr marL="238115" indent="-238115" algn="l" defTabSz="761970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1500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238115" indent="-238115" algn="l" defTabSz="761970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5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+mn-cs"/>
              </a:rPr>
              <a:t>Efficient Data Retrieval</a:t>
            </a:r>
            <a:r>
              <a:rPr lang="en-US" altLang="en-US" sz="15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+mn-cs"/>
              </a:rPr>
              <a:t>: Develop a system for quick and accurate retrieval of historical data to support model predictions and user needs</a:t>
            </a:r>
            <a:endParaRPr lang="en-US" sz="15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48" name="Google Shape;769;p25"/>
          <p:cNvSpPr txBox="1"/>
          <p:nvPr/>
        </p:nvSpPr>
        <p:spPr>
          <a:xfrm>
            <a:off x="827872" y="1808842"/>
            <a:ext cx="3107634" cy="448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l" defTabSz="761970" rtl="0">
              <a:lnSpc>
                <a:spcPct val="139964"/>
              </a:lnSpc>
            </a:pPr>
            <a:r>
              <a:rPr lang="en-US" sz="2083" kern="1200" dirty="0">
                <a:solidFill>
                  <a:srgbClr val="0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Specific Objective</a:t>
            </a:r>
            <a:endParaRPr sz="2083" kern="1200" dirty="0">
              <a:solidFill>
                <a:srgbClr val="0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1048749" name="Google Shape;769;p25"/>
          <p:cNvSpPr txBox="1"/>
          <p:nvPr/>
        </p:nvSpPr>
        <p:spPr>
          <a:xfrm>
            <a:off x="823954" y="3582135"/>
            <a:ext cx="3107634" cy="448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l" defTabSz="761970" rtl="0">
              <a:lnSpc>
                <a:spcPct val="139964"/>
              </a:lnSpc>
            </a:pPr>
            <a:r>
              <a:rPr lang="en-US" sz="2083" kern="1200" dirty="0">
                <a:solidFill>
                  <a:srgbClr val="0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Sub Objective</a:t>
            </a:r>
            <a:endParaRPr sz="2083" kern="1200" dirty="0">
              <a:solidFill>
                <a:srgbClr val="0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pic>
        <p:nvPicPr>
          <p:cNvPr id="209719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684" y="-2999"/>
            <a:ext cx="4238316" cy="6858298"/>
          </a:xfrm>
          <a:prstGeom prst="rect">
            <a:avLst/>
          </a:prstGeom>
        </p:spPr>
      </p:pic>
      <p:grpSp>
        <p:nvGrpSpPr>
          <p:cNvPr id="141" name="Group 4"/>
          <p:cNvGrpSpPr/>
          <p:nvPr/>
        </p:nvGrpSpPr>
        <p:grpSpPr>
          <a:xfrm>
            <a:off x="433641" y="6267892"/>
            <a:ext cx="11324718" cy="587407"/>
            <a:chOff x="0" y="7524712"/>
            <a:chExt cx="13589661" cy="704888"/>
          </a:xfrm>
        </p:grpSpPr>
        <p:pic>
          <p:nvPicPr>
            <p:cNvPr id="2097198" name="Google Shape;211;p7"/>
            <p:cNvPicPr preferRelativeResize="0">
              <a:picLocks/>
            </p:cNvPicPr>
            <p:nvPr/>
          </p:nvPicPr>
          <p:blipFill rotWithShape="1">
            <a:blip r:embed="rId5">
              <a:alphaModFix amt="71000"/>
            </a:blip>
            <a:srcRect r="36908"/>
            <a:stretch>
              <a:fillRect/>
            </a:stretch>
          </p:blipFill>
          <p:spPr>
            <a:xfrm>
              <a:off x="0" y="7524712"/>
              <a:ext cx="4119291" cy="7048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8750" name="Rectangle 7"/>
            <p:cNvSpPr/>
            <p:nvPr/>
          </p:nvSpPr>
          <p:spPr>
            <a:xfrm>
              <a:off x="4461235" y="7694593"/>
              <a:ext cx="6816365" cy="36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61970" rtl="0"/>
              <a:r>
                <a:rPr lang="en-US" sz="1500" b="1" kern="1200" dirty="0">
                  <a:solidFill>
                    <a:prstClr val="black"/>
                  </a:solidFill>
                  <a:latin typeface="Calibri" panose="020F0502020204030204"/>
                </a:rPr>
                <a:t>IT21352294 </a:t>
              </a:r>
              <a:r>
                <a:rPr lang="en-US" sz="1500" kern="1200" dirty="0">
                  <a:solidFill>
                    <a:prstClr val="black"/>
                  </a:solidFill>
                  <a:latin typeface="Calibri" panose="020F0502020204030204"/>
                </a:rPr>
                <a:t>| J.R.K.B. Jayawardhana | 24-25J-092</a:t>
              </a:r>
            </a:p>
          </p:txBody>
        </p:sp>
        <p:sp>
          <p:nvSpPr>
            <p:cNvPr id="1048751" name="Google Shape;214;p7"/>
            <p:cNvSpPr txBox="1"/>
            <p:nvPr/>
          </p:nvSpPr>
          <p:spPr>
            <a:xfrm>
              <a:off x="12318339" y="7673908"/>
              <a:ext cx="1271322" cy="3263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 defTabSz="761970" rtl="0">
                <a:lnSpc>
                  <a:spcPct val="130014"/>
                </a:lnSpc>
              </a:pPr>
              <a:r>
                <a:rPr lang="en-US" sz="1359" kern="1200" dirty="0">
                  <a:solidFill>
                    <a:srgbClr val="242424"/>
                  </a:solidFill>
                  <a:latin typeface="Arial"/>
                  <a:ea typeface="Arial"/>
                  <a:cs typeface="Arial"/>
                  <a:sym typeface="Arial"/>
                </a:rPr>
                <a:t>13/8/2024</a:t>
              </a:r>
              <a:endParaRPr sz="12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755" name="Shape 0"/>
          <p:cNvSpPr/>
          <p:nvPr/>
        </p:nvSpPr>
        <p:spPr>
          <a:xfrm>
            <a:off x="-210332" y="9293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/>
          <a:lstStyle/>
          <a:p>
            <a:pPr algn="l" defTabSz="761970" rtl="0"/>
            <a:endParaRPr lang="en-US" sz="15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56" name="Text 1"/>
          <p:cNvSpPr/>
          <p:nvPr/>
        </p:nvSpPr>
        <p:spPr>
          <a:xfrm>
            <a:off x="518021" y="769442"/>
            <a:ext cx="4764286" cy="48567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algn="l" defTabSz="761970" rtl="0">
              <a:lnSpc>
                <a:spcPts val="3825"/>
              </a:lnSpc>
            </a:pPr>
            <a:r>
              <a:rPr lang="en-US" sz="3060" b="1" kern="1200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Proposed System Overview</a:t>
            </a:r>
            <a:endParaRPr lang="en-US" sz="306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57" name="Shape 2"/>
          <p:cNvSpPr/>
          <p:nvPr/>
        </p:nvSpPr>
        <p:spPr>
          <a:xfrm>
            <a:off x="730448" y="1477070"/>
            <a:ext cx="19050" cy="4611489"/>
          </a:xfrm>
          <a:prstGeom prst="roundRect">
            <a:avLst>
              <a:gd name="adj" fmla="val 326374"/>
            </a:avLst>
          </a:prstGeom>
          <a:solidFill>
            <a:srgbClr val="B2D4E5"/>
          </a:solidFill>
        </p:spPr>
        <p:txBody>
          <a:bodyPr/>
          <a:lstStyle/>
          <a:p>
            <a:pPr algn="l" defTabSz="761970" rtl="0"/>
            <a:endParaRPr lang="en-US" sz="150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58" name="Shape 3"/>
          <p:cNvSpPr/>
          <p:nvPr/>
        </p:nvSpPr>
        <p:spPr>
          <a:xfrm>
            <a:off x="887413" y="1800523"/>
            <a:ext cx="518021" cy="19050"/>
          </a:xfrm>
          <a:prstGeom prst="roundRect">
            <a:avLst>
              <a:gd name="adj" fmla="val 326374"/>
            </a:avLst>
          </a:prstGeom>
          <a:solidFill>
            <a:srgbClr val="B2D4E5"/>
          </a:solidFill>
        </p:spPr>
        <p:txBody>
          <a:bodyPr/>
          <a:lstStyle/>
          <a:p>
            <a:pPr algn="l" defTabSz="761970" rtl="0"/>
            <a:endParaRPr lang="en-US" sz="150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59" name="Shape 4"/>
          <p:cNvSpPr/>
          <p:nvPr/>
        </p:nvSpPr>
        <p:spPr>
          <a:xfrm>
            <a:off x="573484" y="1643559"/>
            <a:ext cx="332978" cy="332978"/>
          </a:xfrm>
          <a:prstGeom prst="roundRect">
            <a:avLst>
              <a:gd name="adj" fmla="val 1867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pPr algn="l" defTabSz="761970" rtl="0"/>
            <a:endParaRPr lang="en-US" sz="150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60" name="Text 5"/>
          <p:cNvSpPr/>
          <p:nvPr/>
        </p:nvSpPr>
        <p:spPr>
          <a:xfrm>
            <a:off x="690067" y="1693466"/>
            <a:ext cx="99814" cy="23316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algn="ctr" defTabSz="761970" rtl="0">
              <a:lnSpc>
                <a:spcPts val="1836"/>
              </a:lnSpc>
            </a:pPr>
            <a:r>
              <a:rPr lang="en-US" sz="1836" b="1" kern="120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1836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61" name="Text 6"/>
          <p:cNvSpPr/>
          <p:nvPr/>
        </p:nvSpPr>
        <p:spPr>
          <a:xfrm>
            <a:off x="1554063" y="1625005"/>
            <a:ext cx="1942902" cy="24278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algn="l" defTabSz="761970" rtl="0">
              <a:lnSpc>
                <a:spcPts val="1912"/>
              </a:lnSpc>
            </a:pPr>
            <a:r>
              <a:rPr lang="en-US" sz="15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Data Collection</a:t>
            </a:r>
            <a:endParaRPr lang="en-US" sz="1530" b="1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62" name="Text 7"/>
          <p:cNvSpPr/>
          <p:nvPr/>
        </p:nvSpPr>
        <p:spPr>
          <a:xfrm>
            <a:off x="1554064" y="1956594"/>
            <a:ext cx="5547916" cy="47367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algn="l" defTabSz="761970" rtl="0">
              <a:lnSpc>
                <a:spcPts val="1865"/>
              </a:lnSpc>
            </a:pPr>
            <a:r>
              <a:rPr lang="en-US" sz="15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Historical data related to the objects is gathered from various sources.</a:t>
            </a:r>
            <a:endParaRPr lang="en-US" sz="1166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63" name="Shape 8"/>
          <p:cNvSpPr/>
          <p:nvPr/>
        </p:nvSpPr>
        <p:spPr>
          <a:xfrm>
            <a:off x="887413" y="3049588"/>
            <a:ext cx="518021" cy="19050"/>
          </a:xfrm>
          <a:prstGeom prst="roundRect">
            <a:avLst>
              <a:gd name="adj" fmla="val 326374"/>
            </a:avLst>
          </a:prstGeom>
          <a:solidFill>
            <a:srgbClr val="B2D4E5"/>
          </a:solidFill>
        </p:spPr>
        <p:txBody>
          <a:bodyPr/>
          <a:lstStyle/>
          <a:p>
            <a:pPr algn="l" defTabSz="761970" rtl="0"/>
            <a:endParaRPr lang="en-US" sz="150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64" name="Shape 9"/>
          <p:cNvSpPr/>
          <p:nvPr/>
        </p:nvSpPr>
        <p:spPr>
          <a:xfrm>
            <a:off x="573484" y="2892624"/>
            <a:ext cx="332978" cy="332978"/>
          </a:xfrm>
          <a:prstGeom prst="roundRect">
            <a:avLst>
              <a:gd name="adj" fmla="val 1867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pPr algn="l" defTabSz="761970" rtl="0"/>
            <a:endParaRPr lang="en-US" sz="150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65" name="Text 10"/>
          <p:cNvSpPr/>
          <p:nvPr/>
        </p:nvSpPr>
        <p:spPr>
          <a:xfrm>
            <a:off x="673895" y="2942531"/>
            <a:ext cx="132159" cy="23316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algn="ctr" defTabSz="761970" rtl="0">
              <a:lnSpc>
                <a:spcPts val="1836"/>
              </a:lnSpc>
            </a:pPr>
            <a:r>
              <a:rPr lang="en-US" sz="1836" b="1" kern="120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1836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66" name="Text 11"/>
          <p:cNvSpPr/>
          <p:nvPr/>
        </p:nvSpPr>
        <p:spPr>
          <a:xfrm>
            <a:off x="1554063" y="2874069"/>
            <a:ext cx="1942902" cy="24278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algn="l" defTabSz="761970" rtl="0">
              <a:lnSpc>
                <a:spcPts val="1865"/>
              </a:lnSpc>
            </a:pPr>
            <a:r>
              <a:rPr lang="en-US" sz="15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Data Preprocessing</a:t>
            </a:r>
            <a:endParaRPr lang="en-US" sz="1667" b="1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67" name="Text 12"/>
          <p:cNvSpPr/>
          <p:nvPr/>
        </p:nvSpPr>
        <p:spPr>
          <a:xfrm>
            <a:off x="1554064" y="3205658"/>
            <a:ext cx="5547916" cy="47367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algn="l" defTabSz="761970" rtl="0">
              <a:lnSpc>
                <a:spcPts val="1865"/>
              </a:lnSpc>
            </a:pPr>
            <a:r>
              <a:rPr lang="en-US" sz="15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Collected data is cleaned and processed to remove noise and inconsistencies.</a:t>
            </a:r>
            <a:endParaRPr lang="en-US" sz="1166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68" name="Shape 13"/>
          <p:cNvSpPr/>
          <p:nvPr/>
        </p:nvSpPr>
        <p:spPr>
          <a:xfrm>
            <a:off x="887413" y="4298653"/>
            <a:ext cx="518021" cy="19050"/>
          </a:xfrm>
          <a:prstGeom prst="roundRect">
            <a:avLst>
              <a:gd name="adj" fmla="val 326374"/>
            </a:avLst>
          </a:prstGeom>
          <a:solidFill>
            <a:srgbClr val="B2D4E5"/>
          </a:solidFill>
        </p:spPr>
        <p:txBody>
          <a:bodyPr/>
          <a:lstStyle/>
          <a:p>
            <a:pPr algn="l" defTabSz="761970" rtl="0"/>
            <a:endParaRPr lang="en-US" sz="150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69" name="Shape 14"/>
          <p:cNvSpPr/>
          <p:nvPr/>
        </p:nvSpPr>
        <p:spPr>
          <a:xfrm>
            <a:off x="573484" y="4141689"/>
            <a:ext cx="332978" cy="332978"/>
          </a:xfrm>
          <a:prstGeom prst="roundRect">
            <a:avLst>
              <a:gd name="adj" fmla="val 1867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pPr algn="l" defTabSz="761970" rtl="0"/>
            <a:endParaRPr lang="en-US" sz="150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70" name="Text 15"/>
          <p:cNvSpPr/>
          <p:nvPr/>
        </p:nvSpPr>
        <p:spPr>
          <a:xfrm>
            <a:off x="673994" y="4191596"/>
            <a:ext cx="131961" cy="23316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algn="ctr" defTabSz="761970" rtl="0">
              <a:lnSpc>
                <a:spcPts val="1836"/>
              </a:lnSpc>
            </a:pPr>
            <a:r>
              <a:rPr lang="en-US" sz="1836" b="1" kern="120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1836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71" name="Text 16"/>
          <p:cNvSpPr/>
          <p:nvPr/>
        </p:nvSpPr>
        <p:spPr>
          <a:xfrm>
            <a:off x="1554063" y="4123134"/>
            <a:ext cx="1942902" cy="24278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algn="l" defTabSz="761970" rtl="0">
              <a:lnSpc>
                <a:spcPts val="1865"/>
              </a:lnSpc>
            </a:pPr>
            <a:r>
              <a:rPr lang="en-US" sz="15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Model Training</a:t>
            </a:r>
            <a:endParaRPr lang="en-US" sz="1667" b="1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72" name="Text 17"/>
          <p:cNvSpPr/>
          <p:nvPr/>
        </p:nvSpPr>
        <p:spPr>
          <a:xfrm>
            <a:off x="1498997" y="4474261"/>
            <a:ext cx="5910672" cy="57230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algn="l" defTabSz="761970" rtl="0">
              <a:lnSpc>
                <a:spcPts val="1865"/>
              </a:lnSpc>
            </a:pPr>
            <a:r>
              <a:rPr lang="en-US" sz="15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Machine learning models are trained using the processed historical data</a:t>
            </a:r>
          </a:p>
          <a:p>
            <a:pPr algn="l" defTabSz="761970" rtl="0">
              <a:lnSpc>
                <a:spcPts val="1865"/>
              </a:lnSpc>
            </a:pPr>
            <a:r>
              <a:rPr lang="en-US" sz="15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to identify patterns and make predictions.</a:t>
            </a:r>
          </a:p>
        </p:txBody>
      </p:sp>
      <p:sp>
        <p:nvSpPr>
          <p:cNvPr id="1048773" name="Shape 18"/>
          <p:cNvSpPr/>
          <p:nvPr/>
        </p:nvSpPr>
        <p:spPr>
          <a:xfrm>
            <a:off x="887413" y="5310882"/>
            <a:ext cx="518021" cy="19050"/>
          </a:xfrm>
          <a:prstGeom prst="roundRect">
            <a:avLst>
              <a:gd name="adj" fmla="val 326374"/>
            </a:avLst>
          </a:prstGeom>
          <a:solidFill>
            <a:srgbClr val="B2D4E5"/>
          </a:solidFill>
        </p:spPr>
        <p:txBody>
          <a:bodyPr/>
          <a:lstStyle/>
          <a:p>
            <a:pPr algn="l" defTabSz="761970" rtl="0"/>
            <a:endParaRPr lang="en-US" sz="150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74" name="Shape 19"/>
          <p:cNvSpPr/>
          <p:nvPr/>
        </p:nvSpPr>
        <p:spPr>
          <a:xfrm>
            <a:off x="573484" y="5153919"/>
            <a:ext cx="332978" cy="332978"/>
          </a:xfrm>
          <a:prstGeom prst="roundRect">
            <a:avLst>
              <a:gd name="adj" fmla="val 1867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pPr algn="l" defTabSz="761970" rtl="0"/>
            <a:endParaRPr lang="en-US" sz="150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75" name="Text 20"/>
          <p:cNvSpPr/>
          <p:nvPr/>
        </p:nvSpPr>
        <p:spPr>
          <a:xfrm>
            <a:off x="677069" y="5203826"/>
            <a:ext cx="125710" cy="23316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algn="ctr" defTabSz="761970" rtl="0">
              <a:lnSpc>
                <a:spcPts val="1836"/>
              </a:lnSpc>
            </a:pPr>
            <a:r>
              <a:rPr lang="en-US" sz="1836" b="1" kern="120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4</a:t>
            </a:r>
            <a:endParaRPr lang="en-US" sz="1836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76" name="Text 21"/>
          <p:cNvSpPr/>
          <p:nvPr/>
        </p:nvSpPr>
        <p:spPr>
          <a:xfrm>
            <a:off x="1554064" y="5135364"/>
            <a:ext cx="2041128" cy="24278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algn="l" defTabSz="761970" rtl="0">
              <a:lnSpc>
                <a:spcPts val="1865"/>
              </a:lnSpc>
            </a:pPr>
            <a:r>
              <a:rPr lang="en-US" sz="15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Data Retrieval &amp; Output</a:t>
            </a:r>
            <a:endParaRPr lang="en-US" sz="1667" b="1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77" name="Text 22"/>
          <p:cNvSpPr/>
          <p:nvPr/>
        </p:nvSpPr>
        <p:spPr>
          <a:xfrm>
            <a:off x="1554064" y="5466953"/>
            <a:ext cx="5547916" cy="47367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algn="l" defTabSz="761970" rtl="0">
              <a:lnSpc>
                <a:spcPts val="1865"/>
              </a:lnSpc>
            </a:pPr>
            <a:r>
              <a:rPr lang="en-US" sz="15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The system retrieves relevant historical data and presents it for analysis or further use.</a:t>
            </a:r>
          </a:p>
        </p:txBody>
      </p:sp>
      <p:pic>
        <p:nvPicPr>
          <p:cNvPr id="209720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9293"/>
            <a:ext cx="4572000" cy="6858000"/>
          </a:xfrm>
          <a:prstGeom prst="rect">
            <a:avLst/>
          </a:prstGeom>
        </p:spPr>
      </p:pic>
      <p:grpSp>
        <p:nvGrpSpPr>
          <p:cNvPr id="145" name="Group 26"/>
          <p:cNvGrpSpPr/>
          <p:nvPr/>
        </p:nvGrpSpPr>
        <p:grpSpPr>
          <a:xfrm>
            <a:off x="433641" y="6267892"/>
            <a:ext cx="11324718" cy="587407"/>
            <a:chOff x="0" y="7524712"/>
            <a:chExt cx="13589661" cy="704888"/>
          </a:xfrm>
        </p:grpSpPr>
        <p:pic>
          <p:nvPicPr>
            <p:cNvPr id="2097201" name="Google Shape;211;p7"/>
            <p:cNvPicPr preferRelativeResize="0">
              <a:picLocks/>
            </p:cNvPicPr>
            <p:nvPr/>
          </p:nvPicPr>
          <p:blipFill rotWithShape="1">
            <a:blip r:embed="rId5">
              <a:alphaModFix amt="71000"/>
            </a:blip>
            <a:srcRect r="36908"/>
            <a:stretch>
              <a:fillRect/>
            </a:stretch>
          </p:blipFill>
          <p:spPr>
            <a:xfrm>
              <a:off x="0" y="7524712"/>
              <a:ext cx="4119291" cy="7048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8778" name="Rectangle 32"/>
            <p:cNvSpPr/>
            <p:nvPr/>
          </p:nvSpPr>
          <p:spPr>
            <a:xfrm>
              <a:off x="4461235" y="7694593"/>
              <a:ext cx="6816365" cy="36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61970" rtl="0"/>
              <a:r>
                <a:rPr lang="en-US" sz="1500" b="1" kern="1200" dirty="0">
                  <a:solidFill>
                    <a:prstClr val="black"/>
                  </a:solidFill>
                  <a:latin typeface="Calibri" panose="020F0502020204030204"/>
                </a:rPr>
                <a:t>IT21352294 </a:t>
              </a:r>
              <a:r>
                <a:rPr lang="en-US" sz="1500" kern="1200" dirty="0">
                  <a:solidFill>
                    <a:prstClr val="black"/>
                  </a:solidFill>
                  <a:latin typeface="Calibri" panose="020F0502020204030204"/>
                </a:rPr>
                <a:t>| J.R.K.B. Jayawardhana | 24-25J-092</a:t>
              </a:r>
            </a:p>
          </p:txBody>
        </p:sp>
        <p:sp>
          <p:nvSpPr>
            <p:cNvPr id="1048779" name="Google Shape;214;p7"/>
            <p:cNvSpPr txBox="1"/>
            <p:nvPr/>
          </p:nvSpPr>
          <p:spPr>
            <a:xfrm>
              <a:off x="12318339" y="7673908"/>
              <a:ext cx="1271322" cy="3263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 defTabSz="761970" rtl="0">
                <a:lnSpc>
                  <a:spcPct val="130014"/>
                </a:lnSpc>
              </a:pPr>
              <a:r>
                <a:rPr lang="en-US" sz="1359" kern="1200" dirty="0">
                  <a:solidFill>
                    <a:srgbClr val="242424"/>
                  </a:solidFill>
                  <a:latin typeface="Arial"/>
                  <a:ea typeface="Arial"/>
                  <a:cs typeface="Arial"/>
                  <a:sym typeface="Arial"/>
                </a:rPr>
                <a:t>13/8/2024</a:t>
              </a:r>
              <a:endParaRPr sz="12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78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/>
          <a:lstStyle/>
          <a:p>
            <a:pPr algn="l" defTabSz="761970" rtl="0"/>
            <a:endParaRPr lang="en-US" sz="1500" b="1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784" name="Text 1"/>
          <p:cNvSpPr/>
          <p:nvPr/>
        </p:nvSpPr>
        <p:spPr>
          <a:xfrm>
            <a:off x="560716" y="517853"/>
            <a:ext cx="6727590" cy="67498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algn="l" defTabSz="761970" rtl="0">
              <a:lnSpc>
                <a:spcPts val="5316"/>
              </a:lnSpc>
            </a:pPr>
            <a:r>
              <a:rPr lang="en-US" sz="4252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System Diagram</a:t>
            </a:r>
          </a:p>
        </p:txBody>
      </p:sp>
      <p:sp>
        <p:nvSpPr>
          <p:cNvPr id="1048785" name="Text 2"/>
          <p:cNvSpPr/>
          <p:nvPr/>
        </p:nvSpPr>
        <p:spPr>
          <a:xfrm>
            <a:off x="720031" y="1792999"/>
            <a:ext cx="2700338" cy="33754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algn="l" defTabSz="761970" rtl="0">
              <a:lnSpc>
                <a:spcPts val="2657"/>
              </a:lnSpc>
            </a:pPr>
            <a:endParaRPr lang="en-US" sz="2127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9" name="Group 5"/>
          <p:cNvGrpSpPr/>
          <p:nvPr/>
        </p:nvGrpSpPr>
        <p:grpSpPr>
          <a:xfrm>
            <a:off x="433641" y="6267892"/>
            <a:ext cx="11324718" cy="587407"/>
            <a:chOff x="0" y="7524712"/>
            <a:chExt cx="13589661" cy="704888"/>
          </a:xfrm>
        </p:grpSpPr>
        <p:pic>
          <p:nvPicPr>
            <p:cNvPr id="2097203" name="Google Shape;211;p7"/>
            <p:cNvPicPr preferRelativeResize="0">
              <a:picLocks/>
            </p:cNvPicPr>
            <p:nvPr/>
          </p:nvPicPr>
          <p:blipFill rotWithShape="1">
            <a:blip r:embed="rId4">
              <a:alphaModFix amt="71000"/>
            </a:blip>
            <a:srcRect r="36908"/>
            <a:stretch>
              <a:fillRect/>
            </a:stretch>
          </p:blipFill>
          <p:spPr>
            <a:xfrm>
              <a:off x="0" y="7524712"/>
              <a:ext cx="4119291" cy="7048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8786" name="Rectangle 7"/>
            <p:cNvSpPr/>
            <p:nvPr/>
          </p:nvSpPr>
          <p:spPr>
            <a:xfrm>
              <a:off x="4461235" y="7694593"/>
              <a:ext cx="6816365" cy="36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61970" rtl="0"/>
              <a:r>
                <a:rPr lang="en-US" sz="1500" b="1" kern="1200" dirty="0">
                  <a:solidFill>
                    <a:prstClr val="black"/>
                  </a:solidFill>
                  <a:latin typeface="Calibri" panose="020F0502020204030204"/>
                </a:rPr>
                <a:t>IT21352294 </a:t>
              </a:r>
              <a:r>
                <a:rPr lang="en-US" sz="1500" kern="1200" dirty="0">
                  <a:solidFill>
                    <a:prstClr val="black"/>
                  </a:solidFill>
                  <a:latin typeface="Calibri" panose="020F0502020204030204"/>
                </a:rPr>
                <a:t>| J.R.K.B. Jayawardhana | 24-25J-092</a:t>
              </a:r>
            </a:p>
          </p:txBody>
        </p:sp>
        <p:sp>
          <p:nvSpPr>
            <p:cNvPr id="1048787" name="Google Shape;214;p7"/>
            <p:cNvSpPr txBox="1"/>
            <p:nvPr/>
          </p:nvSpPr>
          <p:spPr>
            <a:xfrm>
              <a:off x="12318339" y="7673908"/>
              <a:ext cx="1271322" cy="3263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 defTabSz="761970" rtl="0">
                <a:lnSpc>
                  <a:spcPct val="130014"/>
                </a:lnSpc>
              </a:pPr>
              <a:r>
                <a:rPr lang="en-US" sz="1359" kern="1200" dirty="0">
                  <a:solidFill>
                    <a:srgbClr val="242424"/>
                  </a:solidFill>
                  <a:latin typeface="Arial"/>
                  <a:ea typeface="Arial"/>
                  <a:cs typeface="Arial"/>
                  <a:sym typeface="Arial"/>
                </a:rPr>
                <a:t>13/8/2024</a:t>
              </a:r>
              <a:endParaRPr sz="12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097204" name="Picture 11" descr="A screenshot of a comput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1501173"/>
            <a:ext cx="8305800" cy="377127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1" name="object 2"/>
          <p:cNvSpPr txBox="1">
            <a:spLocks noGrp="1"/>
          </p:cNvSpPr>
          <p:nvPr>
            <p:ph type="title"/>
          </p:nvPr>
        </p:nvSpPr>
        <p:spPr>
          <a:xfrm>
            <a:off x="1663954" y="0"/>
            <a:ext cx="8864091" cy="920178"/>
          </a:xfrm>
          <a:prstGeom prst="rect">
            <a:avLst/>
          </a:prstGeom>
        </p:spPr>
        <p:txBody>
          <a:bodyPr vert="horz" wrap="square" lIns="0" tIns="335978" rIns="0" bIns="0" rtlCol="0">
            <a:spAutoFit/>
          </a:bodyPr>
          <a:lstStyle/>
          <a:p>
            <a:pPr marL="2853690">
              <a:lnSpc>
                <a:spcPct val="100000"/>
              </a:lnSpc>
              <a:spcBef>
                <a:spcPts val="130"/>
              </a:spcBef>
            </a:pPr>
            <a:r>
              <a:rPr sz="3950" spc="-10" dirty="0"/>
              <a:t>Methodology</a:t>
            </a:r>
            <a:endParaRPr sz="3950" dirty="0"/>
          </a:p>
        </p:txBody>
      </p:sp>
      <p:grpSp>
        <p:nvGrpSpPr>
          <p:cNvPr id="153" name="object 3"/>
          <p:cNvGrpSpPr/>
          <p:nvPr/>
        </p:nvGrpSpPr>
        <p:grpSpPr>
          <a:xfrm>
            <a:off x="570599" y="1232760"/>
            <a:ext cx="467359" cy="460375"/>
            <a:chOff x="955725" y="1441714"/>
            <a:chExt cx="467359" cy="460375"/>
          </a:xfrm>
        </p:grpSpPr>
        <p:sp>
          <p:nvSpPr>
            <p:cNvPr id="1048792" name="object 4"/>
            <p:cNvSpPr/>
            <p:nvPr/>
          </p:nvSpPr>
          <p:spPr>
            <a:xfrm>
              <a:off x="1032339" y="1445007"/>
              <a:ext cx="367665" cy="389255"/>
            </a:xfrm>
            <a:custGeom>
              <a:avLst/>
              <a:gdLst/>
              <a:ahLst/>
              <a:cxnLst/>
              <a:rect l="l" t="t" r="r" b="b"/>
              <a:pathLst>
                <a:path w="367665" h="389255">
                  <a:moveTo>
                    <a:pt x="118091" y="77802"/>
                  </a:moveTo>
                  <a:lnTo>
                    <a:pt x="100686" y="81929"/>
                  </a:lnTo>
                  <a:lnTo>
                    <a:pt x="86144" y="92087"/>
                  </a:lnTo>
                  <a:lnTo>
                    <a:pt x="76395" y="107415"/>
                  </a:lnTo>
                  <a:lnTo>
                    <a:pt x="73506" y="122376"/>
                  </a:lnTo>
                  <a:lnTo>
                    <a:pt x="75763" y="137044"/>
                  </a:lnTo>
                  <a:lnTo>
                    <a:pt x="82766" y="150226"/>
                  </a:lnTo>
                  <a:lnTo>
                    <a:pt x="94118" y="160730"/>
                  </a:lnTo>
                  <a:lnTo>
                    <a:pt x="49582" y="298099"/>
                  </a:lnTo>
                  <a:lnTo>
                    <a:pt x="46850" y="298099"/>
                  </a:lnTo>
                  <a:lnTo>
                    <a:pt x="28647" y="301621"/>
                  </a:lnTo>
                  <a:lnTo>
                    <a:pt x="13767" y="311308"/>
                  </a:lnTo>
                  <a:lnTo>
                    <a:pt x="3716" y="325704"/>
                  </a:lnTo>
                  <a:lnTo>
                    <a:pt x="0" y="343353"/>
                  </a:lnTo>
                  <a:lnTo>
                    <a:pt x="3629" y="361015"/>
                  </a:lnTo>
                  <a:lnTo>
                    <a:pt x="13609" y="375454"/>
                  </a:lnTo>
                  <a:lnTo>
                    <a:pt x="28442" y="385208"/>
                  </a:lnTo>
                  <a:lnTo>
                    <a:pt x="46627" y="388815"/>
                  </a:lnTo>
                  <a:lnTo>
                    <a:pt x="64824" y="385293"/>
                  </a:lnTo>
                  <a:lnTo>
                    <a:pt x="79702" y="375607"/>
                  </a:lnTo>
                  <a:lnTo>
                    <a:pt x="89752" y="361214"/>
                  </a:lnTo>
                  <a:lnTo>
                    <a:pt x="93468" y="343569"/>
                  </a:lnTo>
                  <a:lnTo>
                    <a:pt x="92216" y="333021"/>
                  </a:lnTo>
                  <a:lnTo>
                    <a:pt x="88537" y="323172"/>
                  </a:lnTo>
                  <a:lnTo>
                    <a:pt x="82628" y="314407"/>
                  </a:lnTo>
                  <a:lnTo>
                    <a:pt x="74685" y="307110"/>
                  </a:lnTo>
                  <a:lnTo>
                    <a:pt x="119622" y="168506"/>
                  </a:lnTo>
                  <a:lnTo>
                    <a:pt x="120289" y="168506"/>
                  </a:lnTo>
                  <a:lnTo>
                    <a:pt x="127720" y="167915"/>
                  </a:lnTo>
                  <a:lnTo>
                    <a:pt x="134914" y="166199"/>
                  </a:lnTo>
                  <a:lnTo>
                    <a:pt x="141739" y="163401"/>
                  </a:lnTo>
                  <a:lnTo>
                    <a:pt x="148063" y="159564"/>
                  </a:lnTo>
                  <a:lnTo>
                    <a:pt x="192569" y="159564"/>
                  </a:lnTo>
                  <a:lnTo>
                    <a:pt x="164086" y="138829"/>
                  </a:lnTo>
                  <a:lnTo>
                    <a:pt x="166940" y="121032"/>
                  </a:lnTo>
                  <a:lnTo>
                    <a:pt x="162688" y="104141"/>
                  </a:lnTo>
                  <a:lnTo>
                    <a:pt x="152221" y="90030"/>
                  </a:lnTo>
                  <a:lnTo>
                    <a:pt x="136428" y="80572"/>
                  </a:lnTo>
                  <a:lnTo>
                    <a:pt x="118091" y="77802"/>
                  </a:lnTo>
                  <a:close/>
                </a:path>
                <a:path w="367665" h="389255">
                  <a:moveTo>
                    <a:pt x="192569" y="159564"/>
                  </a:moveTo>
                  <a:lnTo>
                    <a:pt x="148063" y="159564"/>
                  </a:lnTo>
                  <a:lnTo>
                    <a:pt x="217159" y="209786"/>
                  </a:lnTo>
                  <a:lnTo>
                    <a:pt x="214933" y="215203"/>
                  </a:lnTo>
                  <a:lnTo>
                    <a:pt x="213785" y="220982"/>
                  </a:lnTo>
                  <a:lnTo>
                    <a:pt x="213765" y="226857"/>
                  </a:lnTo>
                  <a:lnTo>
                    <a:pt x="217424" y="244481"/>
                  </a:lnTo>
                  <a:lnTo>
                    <a:pt x="227432" y="258903"/>
                  </a:lnTo>
                  <a:lnTo>
                    <a:pt x="242283" y="268628"/>
                  </a:lnTo>
                  <a:lnTo>
                    <a:pt x="260475" y="272198"/>
                  </a:lnTo>
                  <a:lnTo>
                    <a:pt x="278685" y="268628"/>
                  </a:lnTo>
                  <a:lnTo>
                    <a:pt x="293541" y="258903"/>
                  </a:lnTo>
                  <a:lnTo>
                    <a:pt x="303554" y="244481"/>
                  </a:lnTo>
                  <a:lnTo>
                    <a:pt x="307222" y="226823"/>
                  </a:lnTo>
                  <a:lnTo>
                    <a:pt x="305782" y="215657"/>
                  </a:lnTo>
                  <a:lnTo>
                    <a:pt x="301615" y="205297"/>
                  </a:lnTo>
                  <a:lnTo>
                    <a:pt x="294980" y="196234"/>
                  </a:lnTo>
                  <a:lnTo>
                    <a:pt x="286914" y="189569"/>
                  </a:lnTo>
                  <a:lnTo>
                    <a:pt x="233787" y="189569"/>
                  </a:lnTo>
                  <a:lnTo>
                    <a:pt x="192569" y="159564"/>
                  </a:lnTo>
                  <a:close/>
                </a:path>
                <a:path w="367665" h="389255">
                  <a:moveTo>
                    <a:pt x="320615" y="0"/>
                  </a:moveTo>
                  <a:lnTo>
                    <a:pt x="302423" y="3547"/>
                  </a:lnTo>
                  <a:lnTo>
                    <a:pt x="287559" y="13255"/>
                  </a:lnTo>
                  <a:lnTo>
                    <a:pt x="277531" y="27664"/>
                  </a:lnTo>
                  <a:lnTo>
                    <a:pt x="273845" y="45314"/>
                  </a:lnTo>
                  <a:lnTo>
                    <a:pt x="275291" y="56558"/>
                  </a:lnTo>
                  <a:lnTo>
                    <a:pt x="279483" y="66953"/>
                  </a:lnTo>
                  <a:lnTo>
                    <a:pt x="286164" y="76041"/>
                  </a:lnTo>
                  <a:lnTo>
                    <a:pt x="295076" y="83363"/>
                  </a:lnTo>
                  <a:lnTo>
                    <a:pt x="260492" y="181465"/>
                  </a:lnTo>
                  <a:lnTo>
                    <a:pt x="253393" y="181984"/>
                  </a:lnTo>
                  <a:lnTo>
                    <a:pt x="246499" y="183531"/>
                  </a:lnTo>
                  <a:lnTo>
                    <a:pt x="239925" y="186071"/>
                  </a:lnTo>
                  <a:lnTo>
                    <a:pt x="233787" y="189569"/>
                  </a:lnTo>
                  <a:lnTo>
                    <a:pt x="286914" y="189569"/>
                  </a:lnTo>
                  <a:lnTo>
                    <a:pt x="286130" y="188921"/>
                  </a:lnTo>
                  <a:lnTo>
                    <a:pt x="320579" y="90750"/>
                  </a:lnTo>
                  <a:lnTo>
                    <a:pt x="338769" y="87186"/>
                  </a:lnTo>
                  <a:lnTo>
                    <a:pt x="353624" y="77466"/>
                  </a:lnTo>
                  <a:lnTo>
                    <a:pt x="363641" y="63049"/>
                  </a:lnTo>
                  <a:lnTo>
                    <a:pt x="367314" y="45392"/>
                  </a:lnTo>
                  <a:lnTo>
                    <a:pt x="363655" y="27735"/>
                  </a:lnTo>
                  <a:lnTo>
                    <a:pt x="353652" y="13310"/>
                  </a:lnTo>
                  <a:lnTo>
                    <a:pt x="338805" y="3577"/>
                  </a:lnTo>
                  <a:lnTo>
                    <a:pt x="320615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8793" name="object 5"/>
            <p:cNvSpPr/>
            <p:nvPr/>
          </p:nvSpPr>
          <p:spPr>
            <a:xfrm>
              <a:off x="1032339" y="1445007"/>
              <a:ext cx="367665" cy="389255"/>
            </a:xfrm>
            <a:custGeom>
              <a:avLst/>
              <a:gdLst/>
              <a:ahLst/>
              <a:cxnLst/>
              <a:rect l="l" t="t" r="r" b="b"/>
              <a:pathLst>
                <a:path w="367665" h="389255">
                  <a:moveTo>
                    <a:pt x="367314" y="45392"/>
                  </a:moveTo>
                  <a:lnTo>
                    <a:pt x="363655" y="27735"/>
                  </a:lnTo>
                  <a:lnTo>
                    <a:pt x="353652" y="13310"/>
                  </a:lnTo>
                  <a:lnTo>
                    <a:pt x="338805" y="3577"/>
                  </a:lnTo>
                  <a:lnTo>
                    <a:pt x="320615" y="0"/>
                  </a:lnTo>
                  <a:lnTo>
                    <a:pt x="302423" y="3547"/>
                  </a:lnTo>
                  <a:lnTo>
                    <a:pt x="287559" y="13255"/>
                  </a:lnTo>
                  <a:lnTo>
                    <a:pt x="277531" y="27664"/>
                  </a:lnTo>
                  <a:lnTo>
                    <a:pt x="273845" y="45314"/>
                  </a:lnTo>
                  <a:lnTo>
                    <a:pt x="275291" y="56558"/>
                  </a:lnTo>
                  <a:lnTo>
                    <a:pt x="279483" y="66953"/>
                  </a:lnTo>
                  <a:lnTo>
                    <a:pt x="286164" y="76041"/>
                  </a:lnTo>
                  <a:lnTo>
                    <a:pt x="295076" y="83363"/>
                  </a:lnTo>
                  <a:lnTo>
                    <a:pt x="260492" y="181465"/>
                  </a:lnTo>
                  <a:lnTo>
                    <a:pt x="253393" y="181984"/>
                  </a:lnTo>
                  <a:lnTo>
                    <a:pt x="246499" y="183531"/>
                  </a:lnTo>
                  <a:lnTo>
                    <a:pt x="239925" y="186071"/>
                  </a:lnTo>
                  <a:lnTo>
                    <a:pt x="233787" y="189569"/>
                  </a:lnTo>
                  <a:lnTo>
                    <a:pt x="164086" y="138829"/>
                  </a:lnTo>
                  <a:lnTo>
                    <a:pt x="152221" y="90030"/>
                  </a:lnTo>
                  <a:lnTo>
                    <a:pt x="118091" y="77802"/>
                  </a:lnTo>
                  <a:lnTo>
                    <a:pt x="100686" y="81929"/>
                  </a:lnTo>
                  <a:lnTo>
                    <a:pt x="86144" y="92087"/>
                  </a:lnTo>
                  <a:lnTo>
                    <a:pt x="76395" y="107415"/>
                  </a:lnTo>
                  <a:lnTo>
                    <a:pt x="73506" y="122376"/>
                  </a:lnTo>
                  <a:lnTo>
                    <a:pt x="75763" y="137044"/>
                  </a:lnTo>
                  <a:lnTo>
                    <a:pt x="82766" y="150226"/>
                  </a:lnTo>
                  <a:lnTo>
                    <a:pt x="94118" y="160730"/>
                  </a:lnTo>
                  <a:lnTo>
                    <a:pt x="49582" y="298099"/>
                  </a:lnTo>
                  <a:lnTo>
                    <a:pt x="46850" y="298099"/>
                  </a:lnTo>
                  <a:lnTo>
                    <a:pt x="28647" y="301621"/>
                  </a:lnTo>
                  <a:lnTo>
                    <a:pt x="13767" y="311308"/>
                  </a:lnTo>
                  <a:lnTo>
                    <a:pt x="3716" y="325704"/>
                  </a:lnTo>
                  <a:lnTo>
                    <a:pt x="0" y="343353"/>
                  </a:lnTo>
                  <a:lnTo>
                    <a:pt x="3629" y="361015"/>
                  </a:lnTo>
                  <a:lnTo>
                    <a:pt x="13609" y="375454"/>
                  </a:lnTo>
                  <a:lnTo>
                    <a:pt x="28442" y="385208"/>
                  </a:lnTo>
                  <a:lnTo>
                    <a:pt x="46627" y="388815"/>
                  </a:lnTo>
                  <a:lnTo>
                    <a:pt x="64824" y="385293"/>
                  </a:lnTo>
                  <a:lnTo>
                    <a:pt x="79702" y="375607"/>
                  </a:lnTo>
                  <a:lnTo>
                    <a:pt x="89752" y="361214"/>
                  </a:lnTo>
                  <a:lnTo>
                    <a:pt x="93468" y="343569"/>
                  </a:lnTo>
                  <a:lnTo>
                    <a:pt x="92216" y="333021"/>
                  </a:lnTo>
                  <a:lnTo>
                    <a:pt x="88537" y="323172"/>
                  </a:lnTo>
                  <a:lnTo>
                    <a:pt x="82628" y="314407"/>
                  </a:lnTo>
                  <a:lnTo>
                    <a:pt x="74685" y="307110"/>
                  </a:lnTo>
                  <a:lnTo>
                    <a:pt x="119622" y="168506"/>
                  </a:lnTo>
                  <a:lnTo>
                    <a:pt x="120289" y="168506"/>
                  </a:lnTo>
                  <a:lnTo>
                    <a:pt x="127720" y="167915"/>
                  </a:lnTo>
                  <a:lnTo>
                    <a:pt x="134914" y="166199"/>
                  </a:lnTo>
                  <a:lnTo>
                    <a:pt x="141739" y="163401"/>
                  </a:lnTo>
                  <a:lnTo>
                    <a:pt x="148063" y="159564"/>
                  </a:lnTo>
                  <a:lnTo>
                    <a:pt x="217159" y="209786"/>
                  </a:lnTo>
                  <a:lnTo>
                    <a:pt x="214933" y="215203"/>
                  </a:lnTo>
                  <a:lnTo>
                    <a:pt x="213785" y="220982"/>
                  </a:lnTo>
                  <a:lnTo>
                    <a:pt x="213758" y="226823"/>
                  </a:lnTo>
                  <a:lnTo>
                    <a:pt x="217424" y="244481"/>
                  </a:lnTo>
                  <a:lnTo>
                    <a:pt x="227432" y="258903"/>
                  </a:lnTo>
                  <a:lnTo>
                    <a:pt x="242283" y="268628"/>
                  </a:lnTo>
                  <a:lnTo>
                    <a:pt x="260475" y="272198"/>
                  </a:lnTo>
                  <a:lnTo>
                    <a:pt x="278665" y="268640"/>
                  </a:lnTo>
                  <a:lnTo>
                    <a:pt x="293525" y="258926"/>
                  </a:lnTo>
                  <a:lnTo>
                    <a:pt x="303547" y="244513"/>
                  </a:lnTo>
                  <a:lnTo>
                    <a:pt x="307227" y="226857"/>
                  </a:lnTo>
                  <a:lnTo>
                    <a:pt x="305782" y="215657"/>
                  </a:lnTo>
                  <a:lnTo>
                    <a:pt x="301615" y="205297"/>
                  </a:lnTo>
                  <a:lnTo>
                    <a:pt x="294980" y="196234"/>
                  </a:lnTo>
                  <a:lnTo>
                    <a:pt x="286130" y="188921"/>
                  </a:lnTo>
                  <a:lnTo>
                    <a:pt x="320579" y="90750"/>
                  </a:lnTo>
                  <a:lnTo>
                    <a:pt x="338769" y="87186"/>
                  </a:lnTo>
                  <a:lnTo>
                    <a:pt x="353624" y="77466"/>
                  </a:lnTo>
                  <a:lnTo>
                    <a:pt x="363641" y="63049"/>
                  </a:lnTo>
                  <a:lnTo>
                    <a:pt x="367314" y="45392"/>
                  </a:lnTo>
                  <a:close/>
                </a:path>
              </a:pathLst>
            </a:custGeom>
            <a:ln w="6583">
              <a:solidFill>
                <a:srgbClr val="0E6EC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8794" name="object 6"/>
            <p:cNvSpPr/>
            <p:nvPr/>
          </p:nvSpPr>
          <p:spPr>
            <a:xfrm>
              <a:off x="959015" y="1445589"/>
              <a:ext cx="461009" cy="453390"/>
            </a:xfrm>
            <a:custGeom>
              <a:avLst/>
              <a:gdLst/>
              <a:ahLst/>
              <a:cxnLst/>
              <a:rect l="l" t="t" r="r" b="b"/>
              <a:pathLst>
                <a:path w="461009" h="453389">
                  <a:moveTo>
                    <a:pt x="460667" y="414083"/>
                  </a:moveTo>
                  <a:lnTo>
                    <a:pt x="40055" y="414083"/>
                  </a:lnTo>
                  <a:lnTo>
                    <a:pt x="40055" y="0"/>
                  </a:lnTo>
                  <a:lnTo>
                    <a:pt x="0" y="0"/>
                  </a:lnTo>
                  <a:lnTo>
                    <a:pt x="0" y="414083"/>
                  </a:lnTo>
                  <a:lnTo>
                    <a:pt x="0" y="452869"/>
                  </a:lnTo>
                  <a:lnTo>
                    <a:pt x="460667" y="452869"/>
                  </a:lnTo>
                  <a:lnTo>
                    <a:pt x="460667" y="414083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8795" name="object 7"/>
            <p:cNvSpPr/>
            <p:nvPr/>
          </p:nvSpPr>
          <p:spPr>
            <a:xfrm>
              <a:off x="959015" y="1445041"/>
              <a:ext cx="461009" cy="454025"/>
            </a:xfrm>
            <a:custGeom>
              <a:avLst/>
              <a:gdLst/>
              <a:ahLst/>
              <a:cxnLst/>
              <a:rect l="l" t="t" r="r" b="b"/>
              <a:pathLst>
                <a:path w="461009" h="454025">
                  <a:moveTo>
                    <a:pt x="40058" y="0"/>
                  </a:moveTo>
                  <a:lnTo>
                    <a:pt x="0" y="0"/>
                  </a:lnTo>
                  <a:lnTo>
                    <a:pt x="0" y="453577"/>
                  </a:lnTo>
                  <a:lnTo>
                    <a:pt x="460667" y="453577"/>
                  </a:lnTo>
                  <a:lnTo>
                    <a:pt x="460667" y="414699"/>
                  </a:lnTo>
                  <a:lnTo>
                    <a:pt x="40058" y="414699"/>
                  </a:lnTo>
                  <a:lnTo>
                    <a:pt x="40058" y="0"/>
                  </a:lnTo>
                  <a:close/>
                </a:path>
              </a:pathLst>
            </a:custGeom>
            <a:ln w="6576">
              <a:solidFill>
                <a:srgbClr val="0E6EC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048796" name="object 8"/>
          <p:cNvSpPr txBox="1"/>
          <p:nvPr/>
        </p:nvSpPr>
        <p:spPr>
          <a:xfrm>
            <a:off x="457200" y="3124200"/>
            <a:ext cx="1846515" cy="254482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lvl="0" indent="0" defTabSz="914400" eaLnBrk="1" fontAlgn="auto" latinLnBrk="0" hangingPunct="1">
              <a:lnSpc>
                <a:spcPct val="101699"/>
              </a:lnSpc>
              <a:spcBef>
                <a:spcPts val="53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Gather high-resolution 2D images and detail of archaeological artifacts from the museum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4" name="object 9"/>
          <p:cNvGrpSpPr/>
          <p:nvPr/>
        </p:nvGrpSpPr>
        <p:grpSpPr>
          <a:xfrm>
            <a:off x="2977655" y="1189063"/>
            <a:ext cx="603250" cy="483234"/>
            <a:chOff x="3080064" y="1431860"/>
            <a:chExt cx="603250" cy="483234"/>
          </a:xfrm>
        </p:grpSpPr>
        <p:sp>
          <p:nvSpPr>
            <p:cNvPr id="1048797" name="object 10"/>
            <p:cNvSpPr/>
            <p:nvPr/>
          </p:nvSpPr>
          <p:spPr>
            <a:xfrm>
              <a:off x="3293394" y="1435192"/>
              <a:ext cx="386715" cy="476884"/>
            </a:xfrm>
            <a:custGeom>
              <a:avLst/>
              <a:gdLst/>
              <a:ahLst/>
              <a:cxnLst/>
              <a:rect l="l" t="t" r="r" b="b"/>
              <a:pathLst>
                <a:path w="386714" h="476885">
                  <a:moveTo>
                    <a:pt x="155814" y="294116"/>
                  </a:moveTo>
                  <a:lnTo>
                    <a:pt x="121941" y="294116"/>
                  </a:lnTo>
                  <a:lnTo>
                    <a:pt x="121941" y="373877"/>
                  </a:lnTo>
                  <a:lnTo>
                    <a:pt x="92456" y="375951"/>
                  </a:lnTo>
                  <a:lnTo>
                    <a:pt x="64501" y="381031"/>
                  </a:lnTo>
                  <a:lnTo>
                    <a:pt x="38590" y="389304"/>
                  </a:lnTo>
                  <a:lnTo>
                    <a:pt x="15238" y="400962"/>
                  </a:lnTo>
                  <a:lnTo>
                    <a:pt x="35791" y="412975"/>
                  </a:lnTo>
                  <a:lnTo>
                    <a:pt x="56548" y="429175"/>
                  </a:lnTo>
                  <a:lnTo>
                    <a:pt x="77127" y="450124"/>
                  </a:lnTo>
                  <a:lnTo>
                    <a:pt x="97147" y="476386"/>
                  </a:lnTo>
                  <a:lnTo>
                    <a:pt x="386149" y="476386"/>
                  </a:lnTo>
                  <a:lnTo>
                    <a:pt x="367617" y="457167"/>
                  </a:lnTo>
                  <a:lnTo>
                    <a:pt x="345153" y="439399"/>
                  </a:lnTo>
                  <a:lnTo>
                    <a:pt x="319374" y="423294"/>
                  </a:lnTo>
                  <a:lnTo>
                    <a:pt x="290899" y="409066"/>
                  </a:lnTo>
                  <a:lnTo>
                    <a:pt x="290899" y="398629"/>
                  </a:lnTo>
                  <a:lnTo>
                    <a:pt x="264207" y="398629"/>
                  </a:lnTo>
                  <a:lnTo>
                    <a:pt x="237796" y="390068"/>
                  </a:lnTo>
                  <a:lnTo>
                    <a:pt x="210861" y="383281"/>
                  </a:lnTo>
                  <a:lnTo>
                    <a:pt x="183501" y="378289"/>
                  </a:lnTo>
                  <a:lnTo>
                    <a:pt x="155814" y="375112"/>
                  </a:lnTo>
                  <a:lnTo>
                    <a:pt x="155814" y="294116"/>
                  </a:lnTo>
                  <a:close/>
                </a:path>
                <a:path w="386714" h="476885">
                  <a:moveTo>
                    <a:pt x="290899" y="357229"/>
                  </a:moveTo>
                  <a:lnTo>
                    <a:pt x="264207" y="357229"/>
                  </a:lnTo>
                  <a:lnTo>
                    <a:pt x="264207" y="398629"/>
                  </a:lnTo>
                  <a:lnTo>
                    <a:pt x="290899" y="398629"/>
                  </a:lnTo>
                  <a:lnTo>
                    <a:pt x="290899" y="357229"/>
                  </a:lnTo>
                  <a:close/>
                </a:path>
                <a:path w="386714" h="476885">
                  <a:moveTo>
                    <a:pt x="323196" y="294116"/>
                  </a:moveTo>
                  <a:lnTo>
                    <a:pt x="155814" y="294116"/>
                  </a:lnTo>
                  <a:lnTo>
                    <a:pt x="226676" y="306229"/>
                  </a:lnTo>
                  <a:lnTo>
                    <a:pt x="187582" y="363708"/>
                  </a:lnTo>
                  <a:lnTo>
                    <a:pt x="264207" y="357229"/>
                  </a:lnTo>
                  <a:lnTo>
                    <a:pt x="366091" y="357229"/>
                  </a:lnTo>
                  <a:lnTo>
                    <a:pt x="323196" y="294116"/>
                  </a:lnTo>
                  <a:close/>
                </a:path>
                <a:path w="386714" h="476885">
                  <a:moveTo>
                    <a:pt x="366091" y="357229"/>
                  </a:moveTo>
                  <a:lnTo>
                    <a:pt x="290899" y="357229"/>
                  </a:lnTo>
                  <a:lnTo>
                    <a:pt x="370495" y="363708"/>
                  </a:lnTo>
                  <a:lnTo>
                    <a:pt x="366091" y="357229"/>
                  </a:lnTo>
                  <a:close/>
                </a:path>
                <a:path w="386714" h="476885">
                  <a:moveTo>
                    <a:pt x="201739" y="193353"/>
                  </a:moveTo>
                  <a:lnTo>
                    <a:pt x="82577" y="193353"/>
                  </a:lnTo>
                  <a:lnTo>
                    <a:pt x="0" y="316078"/>
                  </a:lnTo>
                  <a:lnTo>
                    <a:pt x="121941" y="294116"/>
                  </a:lnTo>
                  <a:lnTo>
                    <a:pt x="323196" y="294116"/>
                  </a:lnTo>
                  <a:lnTo>
                    <a:pt x="317383" y="285563"/>
                  </a:lnTo>
                  <a:lnTo>
                    <a:pt x="344176" y="285563"/>
                  </a:lnTo>
                  <a:lnTo>
                    <a:pt x="311629" y="238063"/>
                  </a:lnTo>
                  <a:lnTo>
                    <a:pt x="333218" y="238063"/>
                  </a:lnTo>
                  <a:lnTo>
                    <a:pt x="329584" y="233009"/>
                  </a:lnTo>
                  <a:lnTo>
                    <a:pt x="228708" y="233009"/>
                  </a:lnTo>
                  <a:lnTo>
                    <a:pt x="201739" y="193353"/>
                  </a:lnTo>
                  <a:close/>
                </a:path>
                <a:path w="386714" h="476885">
                  <a:moveTo>
                    <a:pt x="344176" y="285563"/>
                  </a:moveTo>
                  <a:lnTo>
                    <a:pt x="317383" y="285563"/>
                  </a:lnTo>
                  <a:lnTo>
                    <a:pt x="349901" y="293918"/>
                  </a:lnTo>
                  <a:lnTo>
                    <a:pt x="344176" y="285563"/>
                  </a:lnTo>
                  <a:close/>
                </a:path>
                <a:path w="386714" h="476885">
                  <a:moveTo>
                    <a:pt x="333218" y="238063"/>
                  </a:moveTo>
                  <a:lnTo>
                    <a:pt x="311629" y="238063"/>
                  </a:lnTo>
                  <a:lnTo>
                    <a:pt x="335268" y="240914"/>
                  </a:lnTo>
                  <a:lnTo>
                    <a:pt x="333218" y="238063"/>
                  </a:lnTo>
                  <a:close/>
                </a:path>
                <a:path w="386714" h="476885">
                  <a:moveTo>
                    <a:pt x="243462" y="193163"/>
                  </a:moveTo>
                  <a:lnTo>
                    <a:pt x="201610" y="193163"/>
                  </a:lnTo>
                  <a:lnTo>
                    <a:pt x="248490" y="205345"/>
                  </a:lnTo>
                  <a:lnTo>
                    <a:pt x="228708" y="233009"/>
                  </a:lnTo>
                  <a:lnTo>
                    <a:pt x="329584" y="233009"/>
                  </a:lnTo>
                  <a:lnTo>
                    <a:pt x="308017" y="203012"/>
                  </a:lnTo>
                  <a:lnTo>
                    <a:pt x="250179" y="203012"/>
                  </a:lnTo>
                  <a:lnTo>
                    <a:pt x="243462" y="193163"/>
                  </a:lnTo>
                  <a:close/>
                </a:path>
                <a:path w="386714" h="476885">
                  <a:moveTo>
                    <a:pt x="226282" y="118707"/>
                  </a:moveTo>
                  <a:lnTo>
                    <a:pt x="91790" y="118707"/>
                  </a:lnTo>
                  <a:lnTo>
                    <a:pt x="32111" y="206312"/>
                  </a:lnTo>
                  <a:lnTo>
                    <a:pt x="82577" y="193353"/>
                  </a:lnTo>
                  <a:lnTo>
                    <a:pt x="201739" y="193353"/>
                  </a:lnTo>
                  <a:lnTo>
                    <a:pt x="201610" y="193163"/>
                  </a:lnTo>
                  <a:lnTo>
                    <a:pt x="243462" y="193163"/>
                  </a:lnTo>
                  <a:lnTo>
                    <a:pt x="192731" y="118776"/>
                  </a:lnTo>
                  <a:lnTo>
                    <a:pt x="226330" y="118776"/>
                  </a:lnTo>
                  <a:close/>
                </a:path>
                <a:path w="386714" h="476885">
                  <a:moveTo>
                    <a:pt x="279039" y="162709"/>
                  </a:moveTo>
                  <a:lnTo>
                    <a:pt x="250179" y="203012"/>
                  </a:lnTo>
                  <a:lnTo>
                    <a:pt x="308017" y="203012"/>
                  </a:lnTo>
                  <a:lnTo>
                    <a:pt x="279039" y="162709"/>
                  </a:lnTo>
                  <a:close/>
                </a:path>
                <a:path w="386714" h="476885">
                  <a:moveTo>
                    <a:pt x="226330" y="118776"/>
                  </a:moveTo>
                  <a:lnTo>
                    <a:pt x="192731" y="118776"/>
                  </a:lnTo>
                  <a:lnTo>
                    <a:pt x="229449" y="123183"/>
                  </a:lnTo>
                  <a:lnTo>
                    <a:pt x="226330" y="118776"/>
                  </a:lnTo>
                  <a:close/>
                </a:path>
                <a:path w="386714" h="476885">
                  <a:moveTo>
                    <a:pt x="142265" y="0"/>
                  </a:moveTo>
                  <a:lnTo>
                    <a:pt x="55072" y="123113"/>
                  </a:lnTo>
                  <a:lnTo>
                    <a:pt x="91790" y="118707"/>
                  </a:lnTo>
                  <a:lnTo>
                    <a:pt x="226282" y="118707"/>
                  </a:lnTo>
                  <a:lnTo>
                    <a:pt x="142265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8798" name="object 11"/>
            <p:cNvSpPr/>
            <p:nvPr/>
          </p:nvSpPr>
          <p:spPr>
            <a:xfrm>
              <a:off x="3293394" y="1435192"/>
              <a:ext cx="386715" cy="476884"/>
            </a:xfrm>
            <a:custGeom>
              <a:avLst/>
              <a:gdLst/>
              <a:ahLst/>
              <a:cxnLst/>
              <a:rect l="l" t="t" r="r" b="b"/>
              <a:pathLst>
                <a:path w="386714" h="476885">
                  <a:moveTo>
                    <a:pt x="290899" y="409066"/>
                  </a:moveTo>
                  <a:lnTo>
                    <a:pt x="290899" y="357229"/>
                  </a:lnTo>
                  <a:lnTo>
                    <a:pt x="370495" y="363708"/>
                  </a:lnTo>
                  <a:lnTo>
                    <a:pt x="317383" y="285563"/>
                  </a:lnTo>
                  <a:lnTo>
                    <a:pt x="349901" y="293918"/>
                  </a:lnTo>
                  <a:lnTo>
                    <a:pt x="311629" y="238063"/>
                  </a:lnTo>
                  <a:lnTo>
                    <a:pt x="335268" y="240914"/>
                  </a:lnTo>
                  <a:lnTo>
                    <a:pt x="279039" y="162709"/>
                  </a:lnTo>
                  <a:lnTo>
                    <a:pt x="250179" y="203012"/>
                  </a:lnTo>
                  <a:lnTo>
                    <a:pt x="192731" y="118776"/>
                  </a:lnTo>
                  <a:lnTo>
                    <a:pt x="229449" y="123183"/>
                  </a:lnTo>
                  <a:lnTo>
                    <a:pt x="142265" y="0"/>
                  </a:lnTo>
                  <a:lnTo>
                    <a:pt x="55072" y="123113"/>
                  </a:lnTo>
                  <a:lnTo>
                    <a:pt x="91790" y="118707"/>
                  </a:lnTo>
                  <a:lnTo>
                    <a:pt x="32111" y="206312"/>
                  </a:lnTo>
                  <a:lnTo>
                    <a:pt x="82577" y="193353"/>
                  </a:lnTo>
                  <a:lnTo>
                    <a:pt x="0" y="316078"/>
                  </a:lnTo>
                  <a:lnTo>
                    <a:pt x="121941" y="294116"/>
                  </a:lnTo>
                  <a:lnTo>
                    <a:pt x="121941" y="373877"/>
                  </a:lnTo>
                  <a:lnTo>
                    <a:pt x="92456" y="375951"/>
                  </a:lnTo>
                  <a:lnTo>
                    <a:pt x="64501" y="381031"/>
                  </a:lnTo>
                  <a:lnTo>
                    <a:pt x="38590" y="389304"/>
                  </a:lnTo>
                  <a:lnTo>
                    <a:pt x="15238" y="400962"/>
                  </a:lnTo>
                  <a:lnTo>
                    <a:pt x="35791" y="412975"/>
                  </a:lnTo>
                  <a:lnTo>
                    <a:pt x="56548" y="429175"/>
                  </a:lnTo>
                  <a:lnTo>
                    <a:pt x="77127" y="450124"/>
                  </a:lnTo>
                  <a:lnTo>
                    <a:pt x="97147" y="476386"/>
                  </a:lnTo>
                  <a:lnTo>
                    <a:pt x="386149" y="476386"/>
                  </a:lnTo>
                  <a:lnTo>
                    <a:pt x="367617" y="457167"/>
                  </a:lnTo>
                  <a:lnTo>
                    <a:pt x="345153" y="439398"/>
                  </a:lnTo>
                  <a:lnTo>
                    <a:pt x="319374" y="423294"/>
                  </a:lnTo>
                  <a:lnTo>
                    <a:pt x="290899" y="409066"/>
                  </a:lnTo>
                  <a:close/>
                </a:path>
                <a:path w="386714" h="476885">
                  <a:moveTo>
                    <a:pt x="248490" y="205345"/>
                  </a:moveTo>
                  <a:lnTo>
                    <a:pt x="228708" y="233009"/>
                  </a:lnTo>
                  <a:lnTo>
                    <a:pt x="201610" y="193163"/>
                  </a:lnTo>
                  <a:lnTo>
                    <a:pt x="248490" y="205345"/>
                  </a:lnTo>
                  <a:close/>
                </a:path>
              </a:pathLst>
            </a:custGeom>
            <a:ln w="6627">
              <a:solidFill>
                <a:srgbClr val="0E6EC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097205" name="object 12"/>
            <p:cNvPicPr>
              <a:picLocks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45894" y="1725995"/>
              <a:ext cx="115021" cy="111141"/>
            </a:xfrm>
            <a:prstGeom prst="rect">
              <a:avLst/>
            </a:prstGeom>
          </p:spPr>
        </p:pic>
        <p:sp>
          <p:nvSpPr>
            <p:cNvPr id="1048799" name="object 13"/>
            <p:cNvSpPr/>
            <p:nvPr/>
          </p:nvSpPr>
          <p:spPr>
            <a:xfrm>
              <a:off x="3083381" y="1629453"/>
              <a:ext cx="283210" cy="282575"/>
            </a:xfrm>
            <a:custGeom>
              <a:avLst/>
              <a:gdLst/>
              <a:ahLst/>
              <a:cxnLst/>
              <a:rect l="l" t="t" r="r" b="b"/>
              <a:pathLst>
                <a:path w="283210" h="282575">
                  <a:moveTo>
                    <a:pt x="94845" y="165490"/>
                  </a:moveTo>
                  <a:lnTo>
                    <a:pt x="74521" y="165490"/>
                  </a:lnTo>
                  <a:lnTo>
                    <a:pt x="74521" y="230287"/>
                  </a:lnTo>
                  <a:lnTo>
                    <a:pt x="53918" y="240511"/>
                  </a:lnTo>
                  <a:lnTo>
                    <a:pt x="34536" y="252623"/>
                  </a:lnTo>
                  <a:lnTo>
                    <a:pt x="16516" y="266527"/>
                  </a:lnTo>
                  <a:lnTo>
                    <a:pt x="0" y="282126"/>
                  </a:lnTo>
                  <a:lnTo>
                    <a:pt x="282636" y="282126"/>
                  </a:lnTo>
                  <a:lnTo>
                    <a:pt x="259270" y="255255"/>
                  </a:lnTo>
                  <a:lnTo>
                    <a:pt x="235709" y="235636"/>
                  </a:lnTo>
                  <a:lnTo>
                    <a:pt x="213589" y="222710"/>
                  </a:lnTo>
                  <a:lnTo>
                    <a:pt x="94845" y="222710"/>
                  </a:lnTo>
                  <a:lnTo>
                    <a:pt x="94845" y="165490"/>
                  </a:lnTo>
                  <a:close/>
                </a:path>
                <a:path w="283210" h="282575">
                  <a:moveTo>
                    <a:pt x="189689" y="191409"/>
                  </a:moveTo>
                  <a:lnTo>
                    <a:pt x="169365" y="191409"/>
                  </a:lnTo>
                  <a:lnTo>
                    <a:pt x="169365" y="212213"/>
                  </a:lnTo>
                  <a:lnTo>
                    <a:pt x="150428" y="212498"/>
                  </a:lnTo>
                  <a:lnTo>
                    <a:pt x="131624" y="214352"/>
                  </a:lnTo>
                  <a:lnTo>
                    <a:pt x="113061" y="217761"/>
                  </a:lnTo>
                  <a:lnTo>
                    <a:pt x="94845" y="222710"/>
                  </a:lnTo>
                  <a:lnTo>
                    <a:pt x="213589" y="222710"/>
                  </a:lnTo>
                  <a:lnTo>
                    <a:pt x="212696" y="222188"/>
                  </a:lnTo>
                  <a:lnTo>
                    <a:pt x="190971" y="213829"/>
                  </a:lnTo>
                  <a:lnTo>
                    <a:pt x="189689" y="213829"/>
                  </a:lnTo>
                  <a:lnTo>
                    <a:pt x="189689" y="191409"/>
                  </a:lnTo>
                  <a:close/>
                </a:path>
                <a:path w="283210" h="282575">
                  <a:moveTo>
                    <a:pt x="205168" y="165490"/>
                  </a:moveTo>
                  <a:lnTo>
                    <a:pt x="94845" y="165490"/>
                  </a:lnTo>
                  <a:lnTo>
                    <a:pt x="148021" y="171322"/>
                  </a:lnTo>
                  <a:lnTo>
                    <a:pt x="135492" y="197889"/>
                  </a:lnTo>
                  <a:lnTo>
                    <a:pt x="169365" y="191409"/>
                  </a:lnTo>
                  <a:lnTo>
                    <a:pt x="219883" y="191409"/>
                  </a:lnTo>
                  <a:lnTo>
                    <a:pt x="205168" y="165490"/>
                  </a:lnTo>
                  <a:close/>
                </a:path>
                <a:path w="283210" h="282575">
                  <a:moveTo>
                    <a:pt x="219883" y="191409"/>
                  </a:moveTo>
                  <a:lnTo>
                    <a:pt x="189689" y="191409"/>
                  </a:lnTo>
                  <a:lnTo>
                    <a:pt x="223561" y="197889"/>
                  </a:lnTo>
                  <a:lnTo>
                    <a:pt x="219883" y="191409"/>
                  </a:lnTo>
                  <a:close/>
                </a:path>
                <a:path w="283210" h="282575">
                  <a:moveTo>
                    <a:pt x="145362" y="105618"/>
                  </a:moveTo>
                  <a:lnTo>
                    <a:pt x="56499" y="105618"/>
                  </a:lnTo>
                  <a:lnTo>
                    <a:pt x="10839" y="172877"/>
                  </a:lnTo>
                  <a:lnTo>
                    <a:pt x="74521" y="165490"/>
                  </a:lnTo>
                  <a:lnTo>
                    <a:pt x="205168" y="165490"/>
                  </a:lnTo>
                  <a:lnTo>
                    <a:pt x="198767" y="154216"/>
                  </a:lnTo>
                  <a:lnTo>
                    <a:pt x="213489" y="154216"/>
                  </a:lnTo>
                  <a:lnTo>
                    <a:pt x="206893" y="144626"/>
                  </a:lnTo>
                  <a:lnTo>
                    <a:pt x="147885" y="144626"/>
                  </a:lnTo>
                  <a:lnTo>
                    <a:pt x="122485" y="105748"/>
                  </a:lnTo>
                  <a:lnTo>
                    <a:pt x="145451" y="105748"/>
                  </a:lnTo>
                  <a:lnTo>
                    <a:pt x="145362" y="105618"/>
                  </a:lnTo>
                  <a:close/>
                </a:path>
                <a:path w="283210" h="282575">
                  <a:moveTo>
                    <a:pt x="213489" y="154216"/>
                  </a:moveTo>
                  <a:lnTo>
                    <a:pt x="198767" y="154216"/>
                  </a:lnTo>
                  <a:lnTo>
                    <a:pt x="216787" y="159011"/>
                  </a:lnTo>
                  <a:lnTo>
                    <a:pt x="213489" y="154216"/>
                  </a:lnTo>
                  <a:close/>
                </a:path>
                <a:path w="283210" h="282575">
                  <a:moveTo>
                    <a:pt x="207277" y="127848"/>
                  </a:moveTo>
                  <a:lnTo>
                    <a:pt x="159402" y="127848"/>
                  </a:lnTo>
                  <a:lnTo>
                    <a:pt x="147885" y="144626"/>
                  </a:lnTo>
                  <a:lnTo>
                    <a:pt x="206893" y="144626"/>
                  </a:lnTo>
                  <a:lnTo>
                    <a:pt x="195443" y="127977"/>
                  </a:lnTo>
                  <a:lnTo>
                    <a:pt x="207378" y="127977"/>
                  </a:lnTo>
                  <a:lnTo>
                    <a:pt x="207277" y="127848"/>
                  </a:lnTo>
                  <a:close/>
                </a:path>
                <a:path w="283210" h="282575">
                  <a:moveTo>
                    <a:pt x="207378" y="127977"/>
                  </a:moveTo>
                  <a:lnTo>
                    <a:pt x="195443" y="127977"/>
                  </a:lnTo>
                  <a:lnTo>
                    <a:pt x="208585" y="129533"/>
                  </a:lnTo>
                  <a:lnTo>
                    <a:pt x="207378" y="127977"/>
                  </a:lnTo>
                  <a:close/>
                </a:path>
                <a:path w="283210" h="282575">
                  <a:moveTo>
                    <a:pt x="176140" y="87734"/>
                  </a:moveTo>
                  <a:lnTo>
                    <a:pt x="146332" y="129403"/>
                  </a:lnTo>
                  <a:lnTo>
                    <a:pt x="159402" y="127848"/>
                  </a:lnTo>
                  <a:lnTo>
                    <a:pt x="207277" y="127848"/>
                  </a:lnTo>
                  <a:lnTo>
                    <a:pt x="176140" y="87734"/>
                  </a:lnTo>
                  <a:close/>
                </a:path>
                <a:path w="283210" h="282575">
                  <a:moveTo>
                    <a:pt x="145451" y="105748"/>
                  </a:moveTo>
                  <a:lnTo>
                    <a:pt x="122485" y="105748"/>
                  </a:lnTo>
                  <a:lnTo>
                    <a:pt x="150396" y="112945"/>
                  </a:lnTo>
                  <a:lnTo>
                    <a:pt x="145451" y="105748"/>
                  </a:lnTo>
                  <a:close/>
                </a:path>
                <a:path w="283210" h="282575">
                  <a:moveTo>
                    <a:pt x="135910" y="64796"/>
                  </a:moveTo>
                  <a:lnTo>
                    <a:pt x="61577" y="64796"/>
                  </a:lnTo>
                  <a:lnTo>
                    <a:pt x="28588" y="112815"/>
                  </a:lnTo>
                  <a:lnTo>
                    <a:pt x="56499" y="105618"/>
                  </a:lnTo>
                  <a:lnTo>
                    <a:pt x="145362" y="105618"/>
                  </a:lnTo>
                  <a:lnTo>
                    <a:pt x="117400" y="64926"/>
                  </a:lnTo>
                  <a:lnTo>
                    <a:pt x="136003" y="64926"/>
                  </a:lnTo>
                  <a:lnTo>
                    <a:pt x="135910" y="64796"/>
                  </a:lnTo>
                  <a:close/>
                </a:path>
                <a:path w="283210" h="282575">
                  <a:moveTo>
                    <a:pt x="136003" y="64926"/>
                  </a:moveTo>
                  <a:lnTo>
                    <a:pt x="117400" y="64926"/>
                  </a:lnTo>
                  <a:lnTo>
                    <a:pt x="137723" y="67328"/>
                  </a:lnTo>
                  <a:lnTo>
                    <a:pt x="136003" y="64926"/>
                  </a:lnTo>
                  <a:close/>
                </a:path>
                <a:path w="283210" h="282575">
                  <a:moveTo>
                    <a:pt x="89488" y="0"/>
                  </a:moveTo>
                  <a:lnTo>
                    <a:pt x="41256" y="67198"/>
                  </a:lnTo>
                  <a:lnTo>
                    <a:pt x="61577" y="64796"/>
                  </a:lnTo>
                  <a:lnTo>
                    <a:pt x="135910" y="64796"/>
                  </a:lnTo>
                  <a:lnTo>
                    <a:pt x="89488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8800" name="object 14"/>
            <p:cNvSpPr/>
            <p:nvPr/>
          </p:nvSpPr>
          <p:spPr>
            <a:xfrm>
              <a:off x="3083381" y="1629453"/>
              <a:ext cx="283210" cy="282575"/>
            </a:xfrm>
            <a:custGeom>
              <a:avLst/>
              <a:gdLst/>
              <a:ahLst/>
              <a:cxnLst/>
              <a:rect l="l" t="t" r="r" b="b"/>
              <a:pathLst>
                <a:path w="283210" h="282575">
                  <a:moveTo>
                    <a:pt x="190971" y="213829"/>
                  </a:moveTo>
                  <a:lnTo>
                    <a:pt x="189689" y="213829"/>
                  </a:lnTo>
                  <a:lnTo>
                    <a:pt x="189689" y="191409"/>
                  </a:lnTo>
                  <a:lnTo>
                    <a:pt x="223561" y="197889"/>
                  </a:lnTo>
                  <a:lnTo>
                    <a:pt x="198767" y="154216"/>
                  </a:lnTo>
                  <a:lnTo>
                    <a:pt x="216787" y="159011"/>
                  </a:lnTo>
                  <a:lnTo>
                    <a:pt x="195443" y="127977"/>
                  </a:lnTo>
                  <a:lnTo>
                    <a:pt x="208585" y="129533"/>
                  </a:lnTo>
                  <a:lnTo>
                    <a:pt x="176140" y="87734"/>
                  </a:lnTo>
                  <a:lnTo>
                    <a:pt x="146332" y="129403"/>
                  </a:lnTo>
                  <a:lnTo>
                    <a:pt x="159402" y="127848"/>
                  </a:lnTo>
                  <a:lnTo>
                    <a:pt x="147885" y="144626"/>
                  </a:lnTo>
                  <a:lnTo>
                    <a:pt x="122485" y="105748"/>
                  </a:lnTo>
                  <a:lnTo>
                    <a:pt x="150396" y="112945"/>
                  </a:lnTo>
                  <a:lnTo>
                    <a:pt x="117400" y="64926"/>
                  </a:lnTo>
                  <a:lnTo>
                    <a:pt x="137723" y="67328"/>
                  </a:lnTo>
                  <a:lnTo>
                    <a:pt x="89488" y="0"/>
                  </a:lnTo>
                  <a:lnTo>
                    <a:pt x="41256" y="67198"/>
                  </a:lnTo>
                  <a:lnTo>
                    <a:pt x="61577" y="64796"/>
                  </a:lnTo>
                  <a:lnTo>
                    <a:pt x="28588" y="112815"/>
                  </a:lnTo>
                  <a:lnTo>
                    <a:pt x="56499" y="105618"/>
                  </a:lnTo>
                  <a:lnTo>
                    <a:pt x="10839" y="172877"/>
                  </a:lnTo>
                  <a:lnTo>
                    <a:pt x="74521" y="165490"/>
                  </a:lnTo>
                  <a:lnTo>
                    <a:pt x="74521" y="230287"/>
                  </a:lnTo>
                  <a:lnTo>
                    <a:pt x="53918" y="240511"/>
                  </a:lnTo>
                  <a:lnTo>
                    <a:pt x="34536" y="252623"/>
                  </a:lnTo>
                  <a:lnTo>
                    <a:pt x="16516" y="266527"/>
                  </a:lnTo>
                  <a:lnTo>
                    <a:pt x="0" y="282126"/>
                  </a:lnTo>
                  <a:lnTo>
                    <a:pt x="282636" y="282126"/>
                  </a:lnTo>
                  <a:lnTo>
                    <a:pt x="259270" y="255255"/>
                  </a:lnTo>
                  <a:lnTo>
                    <a:pt x="235709" y="235636"/>
                  </a:lnTo>
                  <a:lnTo>
                    <a:pt x="212696" y="222188"/>
                  </a:lnTo>
                  <a:lnTo>
                    <a:pt x="190971" y="213829"/>
                  </a:lnTo>
                  <a:close/>
                </a:path>
              </a:pathLst>
            </a:custGeom>
            <a:ln w="6626">
              <a:solidFill>
                <a:srgbClr val="0E6EC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097206" name="object 15"/>
            <p:cNvPicPr>
              <a:picLocks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74929" y="1791647"/>
              <a:ext cx="81115" cy="63815"/>
            </a:xfrm>
            <a:prstGeom prst="rect">
              <a:avLst/>
            </a:prstGeom>
          </p:spPr>
        </p:pic>
      </p:grpSp>
      <p:sp>
        <p:nvSpPr>
          <p:cNvPr id="1048801" name="object 16"/>
          <p:cNvSpPr txBox="1"/>
          <p:nvPr/>
        </p:nvSpPr>
        <p:spPr>
          <a:xfrm>
            <a:off x="2895600" y="1944584"/>
            <a:ext cx="1731010" cy="76495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sz="24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sz="24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Developmen</a:t>
            </a:r>
            <a:r>
              <a:rPr kumimoji="0" lang="en-US" sz="24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5" name="object 17"/>
          <p:cNvGrpSpPr/>
          <p:nvPr/>
        </p:nvGrpSpPr>
        <p:grpSpPr>
          <a:xfrm>
            <a:off x="5418307" y="1277156"/>
            <a:ext cx="548640" cy="408940"/>
            <a:chOff x="5307459" y="1467665"/>
            <a:chExt cx="548640" cy="408940"/>
          </a:xfrm>
        </p:grpSpPr>
        <p:pic>
          <p:nvPicPr>
            <p:cNvPr id="2097207" name="object 18"/>
            <p:cNvPicPr>
              <a:picLocks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10175" y="1626954"/>
              <a:ext cx="103161" cy="154558"/>
            </a:xfrm>
            <a:prstGeom prst="rect">
              <a:avLst/>
            </a:prstGeom>
          </p:spPr>
        </p:pic>
        <p:pic>
          <p:nvPicPr>
            <p:cNvPr id="2097208" name="object 19"/>
            <p:cNvPicPr>
              <a:picLocks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50130" y="1626954"/>
              <a:ext cx="103161" cy="154558"/>
            </a:xfrm>
            <a:prstGeom prst="rect">
              <a:avLst/>
            </a:prstGeom>
          </p:spPr>
        </p:pic>
        <p:pic>
          <p:nvPicPr>
            <p:cNvPr id="2097209" name="object 20"/>
            <p:cNvPicPr>
              <a:picLocks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33003" y="1624647"/>
              <a:ext cx="96556" cy="166220"/>
            </a:xfrm>
            <a:prstGeom prst="rect">
              <a:avLst/>
            </a:prstGeom>
          </p:spPr>
        </p:pic>
        <p:sp>
          <p:nvSpPr>
            <p:cNvPr id="1048802" name="object 21"/>
            <p:cNvSpPr/>
            <p:nvPr/>
          </p:nvSpPr>
          <p:spPr>
            <a:xfrm>
              <a:off x="5310754" y="1470960"/>
              <a:ext cx="542290" cy="401955"/>
            </a:xfrm>
            <a:custGeom>
              <a:avLst/>
              <a:gdLst/>
              <a:ahLst/>
              <a:cxnLst/>
              <a:rect l="l" t="t" r="r" b="b"/>
              <a:pathLst>
                <a:path w="542289" h="401955">
                  <a:moveTo>
                    <a:pt x="541965" y="0"/>
                  </a:moveTo>
                  <a:lnTo>
                    <a:pt x="0" y="0"/>
                  </a:lnTo>
                  <a:lnTo>
                    <a:pt x="0" y="401740"/>
                  </a:lnTo>
                  <a:lnTo>
                    <a:pt x="541965" y="401740"/>
                  </a:lnTo>
                  <a:lnTo>
                    <a:pt x="541965" y="362862"/>
                  </a:lnTo>
                  <a:lnTo>
                    <a:pt x="40649" y="362862"/>
                  </a:lnTo>
                  <a:lnTo>
                    <a:pt x="40649" y="103674"/>
                  </a:lnTo>
                  <a:lnTo>
                    <a:pt x="541965" y="103674"/>
                  </a:lnTo>
                  <a:lnTo>
                    <a:pt x="541965" y="64796"/>
                  </a:lnTo>
                  <a:lnTo>
                    <a:pt x="365114" y="64796"/>
                  </a:lnTo>
                  <a:lnTo>
                    <a:pt x="359053" y="58999"/>
                  </a:lnTo>
                  <a:lnTo>
                    <a:pt x="359053" y="44683"/>
                  </a:lnTo>
                  <a:lnTo>
                    <a:pt x="365114" y="38878"/>
                  </a:lnTo>
                  <a:lnTo>
                    <a:pt x="541965" y="38878"/>
                  </a:lnTo>
                  <a:lnTo>
                    <a:pt x="541965" y="0"/>
                  </a:lnTo>
                  <a:close/>
                </a:path>
                <a:path w="542289" h="401955">
                  <a:moveTo>
                    <a:pt x="541965" y="103674"/>
                  </a:moveTo>
                  <a:lnTo>
                    <a:pt x="501318" y="103674"/>
                  </a:lnTo>
                  <a:lnTo>
                    <a:pt x="501318" y="362862"/>
                  </a:lnTo>
                  <a:lnTo>
                    <a:pt x="541965" y="362862"/>
                  </a:lnTo>
                  <a:lnTo>
                    <a:pt x="541965" y="103674"/>
                  </a:lnTo>
                  <a:close/>
                </a:path>
                <a:path w="542289" h="401955">
                  <a:moveTo>
                    <a:pt x="412535" y="38878"/>
                  </a:moveTo>
                  <a:lnTo>
                    <a:pt x="380081" y="38878"/>
                  </a:lnTo>
                  <a:lnTo>
                    <a:pt x="386151" y="44683"/>
                  </a:lnTo>
                  <a:lnTo>
                    <a:pt x="386151" y="58999"/>
                  </a:lnTo>
                  <a:lnTo>
                    <a:pt x="380081" y="64796"/>
                  </a:lnTo>
                  <a:lnTo>
                    <a:pt x="412535" y="64796"/>
                  </a:lnTo>
                  <a:lnTo>
                    <a:pt x="406474" y="58999"/>
                  </a:lnTo>
                  <a:lnTo>
                    <a:pt x="406474" y="44683"/>
                  </a:lnTo>
                  <a:lnTo>
                    <a:pt x="412535" y="38878"/>
                  </a:lnTo>
                  <a:close/>
                </a:path>
                <a:path w="542289" h="401955">
                  <a:moveTo>
                    <a:pt x="459957" y="38878"/>
                  </a:moveTo>
                  <a:lnTo>
                    <a:pt x="427503" y="38878"/>
                  </a:lnTo>
                  <a:lnTo>
                    <a:pt x="433573" y="44683"/>
                  </a:lnTo>
                  <a:lnTo>
                    <a:pt x="433573" y="58999"/>
                  </a:lnTo>
                  <a:lnTo>
                    <a:pt x="427503" y="64796"/>
                  </a:lnTo>
                  <a:lnTo>
                    <a:pt x="459957" y="64796"/>
                  </a:lnTo>
                  <a:lnTo>
                    <a:pt x="453896" y="58999"/>
                  </a:lnTo>
                  <a:lnTo>
                    <a:pt x="453896" y="44683"/>
                  </a:lnTo>
                  <a:lnTo>
                    <a:pt x="459957" y="38878"/>
                  </a:lnTo>
                  <a:close/>
                </a:path>
                <a:path w="542289" h="401955">
                  <a:moveTo>
                    <a:pt x="541965" y="38878"/>
                  </a:moveTo>
                  <a:lnTo>
                    <a:pt x="474924" y="38878"/>
                  </a:lnTo>
                  <a:lnTo>
                    <a:pt x="480994" y="44683"/>
                  </a:lnTo>
                  <a:lnTo>
                    <a:pt x="480994" y="58999"/>
                  </a:lnTo>
                  <a:lnTo>
                    <a:pt x="474924" y="64796"/>
                  </a:lnTo>
                  <a:lnTo>
                    <a:pt x="541965" y="64796"/>
                  </a:lnTo>
                  <a:lnTo>
                    <a:pt x="541965" y="38878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8803" name="object 22"/>
            <p:cNvSpPr/>
            <p:nvPr/>
          </p:nvSpPr>
          <p:spPr>
            <a:xfrm>
              <a:off x="5310754" y="1470960"/>
              <a:ext cx="542290" cy="401955"/>
            </a:xfrm>
            <a:custGeom>
              <a:avLst/>
              <a:gdLst/>
              <a:ahLst/>
              <a:cxnLst/>
              <a:rect l="l" t="t" r="r" b="b"/>
              <a:pathLst>
                <a:path w="542289" h="401955">
                  <a:moveTo>
                    <a:pt x="0" y="0"/>
                  </a:moveTo>
                  <a:lnTo>
                    <a:pt x="0" y="401740"/>
                  </a:lnTo>
                  <a:lnTo>
                    <a:pt x="541965" y="401740"/>
                  </a:lnTo>
                  <a:lnTo>
                    <a:pt x="541965" y="0"/>
                  </a:lnTo>
                  <a:lnTo>
                    <a:pt x="0" y="0"/>
                  </a:lnTo>
                  <a:close/>
                </a:path>
                <a:path w="542289" h="401955">
                  <a:moveTo>
                    <a:pt x="467445" y="38878"/>
                  </a:moveTo>
                  <a:lnTo>
                    <a:pt x="474924" y="38878"/>
                  </a:lnTo>
                  <a:lnTo>
                    <a:pt x="480994" y="44683"/>
                  </a:lnTo>
                  <a:lnTo>
                    <a:pt x="480994" y="51837"/>
                  </a:lnTo>
                  <a:lnTo>
                    <a:pt x="480994" y="58999"/>
                  </a:lnTo>
                  <a:lnTo>
                    <a:pt x="474924" y="64796"/>
                  </a:lnTo>
                  <a:lnTo>
                    <a:pt x="467445" y="64796"/>
                  </a:lnTo>
                  <a:lnTo>
                    <a:pt x="459957" y="64796"/>
                  </a:lnTo>
                  <a:lnTo>
                    <a:pt x="453896" y="58999"/>
                  </a:lnTo>
                  <a:lnTo>
                    <a:pt x="453896" y="51837"/>
                  </a:lnTo>
                  <a:lnTo>
                    <a:pt x="453896" y="44683"/>
                  </a:lnTo>
                  <a:lnTo>
                    <a:pt x="459957" y="38878"/>
                  </a:lnTo>
                  <a:lnTo>
                    <a:pt x="467445" y="38878"/>
                  </a:lnTo>
                  <a:close/>
                </a:path>
                <a:path w="542289" h="401955">
                  <a:moveTo>
                    <a:pt x="420024" y="38878"/>
                  </a:moveTo>
                  <a:lnTo>
                    <a:pt x="427503" y="38878"/>
                  </a:lnTo>
                  <a:lnTo>
                    <a:pt x="433573" y="44683"/>
                  </a:lnTo>
                  <a:lnTo>
                    <a:pt x="433573" y="51837"/>
                  </a:lnTo>
                  <a:lnTo>
                    <a:pt x="433573" y="58999"/>
                  </a:lnTo>
                  <a:lnTo>
                    <a:pt x="427503" y="64796"/>
                  </a:lnTo>
                  <a:lnTo>
                    <a:pt x="420024" y="64796"/>
                  </a:lnTo>
                  <a:lnTo>
                    <a:pt x="412535" y="64796"/>
                  </a:lnTo>
                  <a:lnTo>
                    <a:pt x="406474" y="58999"/>
                  </a:lnTo>
                  <a:lnTo>
                    <a:pt x="406474" y="51837"/>
                  </a:lnTo>
                  <a:lnTo>
                    <a:pt x="406474" y="44683"/>
                  </a:lnTo>
                  <a:lnTo>
                    <a:pt x="412535" y="38878"/>
                  </a:lnTo>
                  <a:lnTo>
                    <a:pt x="420024" y="38878"/>
                  </a:lnTo>
                  <a:close/>
                </a:path>
                <a:path w="542289" h="401955">
                  <a:moveTo>
                    <a:pt x="372602" y="38878"/>
                  </a:moveTo>
                  <a:lnTo>
                    <a:pt x="380081" y="38878"/>
                  </a:lnTo>
                  <a:lnTo>
                    <a:pt x="386151" y="44683"/>
                  </a:lnTo>
                  <a:lnTo>
                    <a:pt x="386151" y="51837"/>
                  </a:lnTo>
                  <a:lnTo>
                    <a:pt x="386151" y="58999"/>
                  </a:lnTo>
                  <a:lnTo>
                    <a:pt x="380081" y="64796"/>
                  </a:lnTo>
                  <a:lnTo>
                    <a:pt x="372602" y="64796"/>
                  </a:lnTo>
                  <a:lnTo>
                    <a:pt x="365114" y="64796"/>
                  </a:lnTo>
                  <a:lnTo>
                    <a:pt x="359053" y="58999"/>
                  </a:lnTo>
                  <a:lnTo>
                    <a:pt x="359053" y="51837"/>
                  </a:lnTo>
                  <a:lnTo>
                    <a:pt x="359053" y="44683"/>
                  </a:lnTo>
                  <a:lnTo>
                    <a:pt x="365114" y="38878"/>
                  </a:lnTo>
                  <a:lnTo>
                    <a:pt x="372602" y="38878"/>
                  </a:lnTo>
                  <a:close/>
                </a:path>
                <a:path w="542289" h="401955">
                  <a:moveTo>
                    <a:pt x="501318" y="362862"/>
                  </a:moveTo>
                  <a:lnTo>
                    <a:pt x="40649" y="362862"/>
                  </a:lnTo>
                  <a:lnTo>
                    <a:pt x="40649" y="103674"/>
                  </a:lnTo>
                  <a:lnTo>
                    <a:pt x="501318" y="103674"/>
                  </a:lnTo>
                  <a:lnTo>
                    <a:pt x="501318" y="362862"/>
                  </a:lnTo>
                  <a:close/>
                </a:path>
              </a:pathLst>
            </a:custGeom>
            <a:ln w="6627">
              <a:solidFill>
                <a:srgbClr val="0E6EC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48804" name="object 23"/>
          <p:cNvSpPr txBox="1"/>
          <p:nvPr/>
        </p:nvSpPr>
        <p:spPr>
          <a:xfrm>
            <a:off x="5316220" y="1944584"/>
            <a:ext cx="1846580" cy="36893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sz="24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kumimoji="0" sz="2400" b="1" i="0" u="none" strike="noStrike" kern="0" cap="none" spc="-1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sz="24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805" name="object 24"/>
          <p:cNvSpPr txBox="1"/>
          <p:nvPr/>
        </p:nvSpPr>
        <p:spPr>
          <a:xfrm>
            <a:off x="5378449" y="3124200"/>
            <a:ext cx="1860553" cy="217683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 lvl="0" indent="0" defTabSz="914400" eaLnBrk="1" fontAlgn="auto" latinLnBrk="0" hangingPunct="1">
              <a:lnSpc>
                <a:spcPct val="101699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24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kumimoji="0" lang="en-US" sz="2400" b="0" i="0" u="none" strike="noStrike" kern="0" cap="none" spc="-1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kumimoji="0" lang="en-US" sz="24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Mobile application for </a:t>
            </a:r>
            <a:r>
              <a:rPr kumimoji="0" lang="en-US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scanning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kumimoji="0" lang="en-US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showing full object details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156" name="object 25"/>
          <p:cNvGrpSpPr/>
          <p:nvPr/>
        </p:nvGrpSpPr>
        <p:grpSpPr>
          <a:xfrm>
            <a:off x="7842131" y="1202980"/>
            <a:ext cx="594360" cy="487045"/>
            <a:chOff x="7480206" y="1428154"/>
            <a:chExt cx="594360" cy="487045"/>
          </a:xfrm>
        </p:grpSpPr>
        <p:sp>
          <p:nvSpPr>
            <p:cNvPr id="1048806" name="object 26"/>
            <p:cNvSpPr/>
            <p:nvPr/>
          </p:nvSpPr>
          <p:spPr>
            <a:xfrm>
              <a:off x="7483486" y="1431434"/>
              <a:ext cx="588010" cy="480695"/>
            </a:xfrm>
            <a:custGeom>
              <a:avLst/>
              <a:gdLst/>
              <a:ahLst/>
              <a:cxnLst/>
              <a:rect l="l" t="t" r="r" b="b"/>
              <a:pathLst>
                <a:path w="588009" h="480694">
                  <a:moveTo>
                    <a:pt x="587519" y="441266"/>
                  </a:moveTo>
                  <a:lnTo>
                    <a:pt x="0" y="441266"/>
                  </a:lnTo>
                  <a:lnTo>
                    <a:pt x="0" y="480145"/>
                  </a:lnTo>
                  <a:lnTo>
                    <a:pt x="587519" y="480145"/>
                  </a:lnTo>
                  <a:lnTo>
                    <a:pt x="587519" y="441266"/>
                  </a:lnTo>
                  <a:close/>
                </a:path>
                <a:path w="588009" h="480694">
                  <a:moveTo>
                    <a:pt x="53410" y="78404"/>
                  </a:moveTo>
                  <a:lnTo>
                    <a:pt x="26704" y="78404"/>
                  </a:lnTo>
                  <a:lnTo>
                    <a:pt x="26705" y="441266"/>
                  </a:lnTo>
                  <a:lnTo>
                    <a:pt x="53410" y="441266"/>
                  </a:lnTo>
                  <a:lnTo>
                    <a:pt x="53410" y="162639"/>
                  </a:lnTo>
                  <a:lnTo>
                    <a:pt x="560813" y="162639"/>
                  </a:lnTo>
                  <a:lnTo>
                    <a:pt x="560813" y="136721"/>
                  </a:lnTo>
                  <a:lnTo>
                    <a:pt x="53410" y="136721"/>
                  </a:lnTo>
                  <a:lnTo>
                    <a:pt x="53410" y="78404"/>
                  </a:lnTo>
                  <a:close/>
                </a:path>
                <a:path w="588009" h="480694">
                  <a:moveTo>
                    <a:pt x="560813" y="162639"/>
                  </a:moveTo>
                  <a:lnTo>
                    <a:pt x="534108" y="162639"/>
                  </a:lnTo>
                  <a:lnTo>
                    <a:pt x="534108" y="441266"/>
                  </a:lnTo>
                  <a:lnTo>
                    <a:pt x="560814" y="441266"/>
                  </a:lnTo>
                  <a:lnTo>
                    <a:pt x="560813" y="162639"/>
                  </a:lnTo>
                  <a:close/>
                </a:path>
                <a:path w="588009" h="480694">
                  <a:moveTo>
                    <a:pt x="200291" y="162639"/>
                  </a:moveTo>
                  <a:lnTo>
                    <a:pt x="93470" y="162639"/>
                  </a:lnTo>
                  <a:lnTo>
                    <a:pt x="93470" y="363509"/>
                  </a:lnTo>
                  <a:lnTo>
                    <a:pt x="97684" y="383637"/>
                  </a:lnTo>
                  <a:lnTo>
                    <a:pt x="109159" y="400120"/>
                  </a:lnTo>
                  <a:lnTo>
                    <a:pt x="126142" y="411257"/>
                  </a:lnTo>
                  <a:lnTo>
                    <a:pt x="146881" y="415347"/>
                  </a:lnTo>
                  <a:lnTo>
                    <a:pt x="167619" y="411257"/>
                  </a:lnTo>
                  <a:lnTo>
                    <a:pt x="184602" y="400120"/>
                  </a:lnTo>
                  <a:lnTo>
                    <a:pt x="196077" y="383637"/>
                  </a:lnTo>
                  <a:lnTo>
                    <a:pt x="200291" y="363509"/>
                  </a:lnTo>
                  <a:lnTo>
                    <a:pt x="200291" y="162639"/>
                  </a:lnTo>
                  <a:close/>
                </a:path>
                <a:path w="588009" h="480694">
                  <a:moveTo>
                    <a:pt x="347171" y="162639"/>
                  </a:moveTo>
                  <a:lnTo>
                    <a:pt x="240349" y="162639"/>
                  </a:lnTo>
                  <a:lnTo>
                    <a:pt x="240349" y="363509"/>
                  </a:lnTo>
                  <a:lnTo>
                    <a:pt x="244564" y="383637"/>
                  </a:lnTo>
                  <a:lnTo>
                    <a:pt x="256039" y="400120"/>
                  </a:lnTo>
                  <a:lnTo>
                    <a:pt x="273022" y="411257"/>
                  </a:lnTo>
                  <a:lnTo>
                    <a:pt x="293760" y="415347"/>
                  </a:lnTo>
                  <a:lnTo>
                    <a:pt x="314499" y="411257"/>
                  </a:lnTo>
                  <a:lnTo>
                    <a:pt x="331481" y="400120"/>
                  </a:lnTo>
                  <a:lnTo>
                    <a:pt x="342956" y="383637"/>
                  </a:lnTo>
                  <a:lnTo>
                    <a:pt x="347171" y="363509"/>
                  </a:lnTo>
                  <a:lnTo>
                    <a:pt x="347171" y="162639"/>
                  </a:lnTo>
                  <a:close/>
                </a:path>
                <a:path w="588009" h="480694">
                  <a:moveTo>
                    <a:pt x="494050" y="162639"/>
                  </a:moveTo>
                  <a:lnTo>
                    <a:pt x="387229" y="162639"/>
                  </a:lnTo>
                  <a:lnTo>
                    <a:pt x="387229" y="363509"/>
                  </a:lnTo>
                  <a:lnTo>
                    <a:pt x="391443" y="383637"/>
                  </a:lnTo>
                  <a:lnTo>
                    <a:pt x="402918" y="400120"/>
                  </a:lnTo>
                  <a:lnTo>
                    <a:pt x="419901" y="411257"/>
                  </a:lnTo>
                  <a:lnTo>
                    <a:pt x="440640" y="415347"/>
                  </a:lnTo>
                  <a:lnTo>
                    <a:pt x="461378" y="411257"/>
                  </a:lnTo>
                  <a:lnTo>
                    <a:pt x="478361" y="400120"/>
                  </a:lnTo>
                  <a:lnTo>
                    <a:pt x="489836" y="383637"/>
                  </a:lnTo>
                  <a:lnTo>
                    <a:pt x="494050" y="363509"/>
                  </a:lnTo>
                  <a:lnTo>
                    <a:pt x="494050" y="162639"/>
                  </a:lnTo>
                  <a:close/>
                </a:path>
                <a:path w="588009" h="480694">
                  <a:moveTo>
                    <a:pt x="86793" y="0"/>
                  </a:moveTo>
                  <a:lnTo>
                    <a:pt x="80785" y="5831"/>
                  </a:lnTo>
                  <a:lnTo>
                    <a:pt x="80117" y="12959"/>
                  </a:lnTo>
                  <a:lnTo>
                    <a:pt x="80117" y="18791"/>
                  </a:lnTo>
                  <a:lnTo>
                    <a:pt x="84123" y="23974"/>
                  </a:lnTo>
                  <a:lnTo>
                    <a:pt x="90131" y="25918"/>
                  </a:lnTo>
                  <a:lnTo>
                    <a:pt x="93470" y="32398"/>
                  </a:lnTo>
                  <a:lnTo>
                    <a:pt x="93470" y="136721"/>
                  </a:lnTo>
                  <a:lnTo>
                    <a:pt x="200291" y="136721"/>
                  </a:lnTo>
                  <a:lnTo>
                    <a:pt x="200291" y="104322"/>
                  </a:lnTo>
                  <a:lnTo>
                    <a:pt x="120175" y="104322"/>
                  </a:lnTo>
                  <a:lnTo>
                    <a:pt x="120175" y="38230"/>
                  </a:lnTo>
                  <a:lnTo>
                    <a:pt x="119507" y="31750"/>
                  </a:lnTo>
                  <a:lnTo>
                    <a:pt x="118172" y="26566"/>
                  </a:lnTo>
                  <a:lnTo>
                    <a:pt x="203295" y="26566"/>
                  </a:lnTo>
                  <a:lnTo>
                    <a:pt x="203629" y="25918"/>
                  </a:lnTo>
                  <a:lnTo>
                    <a:pt x="209638" y="24622"/>
                  </a:lnTo>
                  <a:lnTo>
                    <a:pt x="213644" y="19439"/>
                  </a:lnTo>
                  <a:lnTo>
                    <a:pt x="213644" y="5831"/>
                  </a:lnTo>
                  <a:lnTo>
                    <a:pt x="208303" y="647"/>
                  </a:lnTo>
                  <a:lnTo>
                    <a:pt x="94137" y="647"/>
                  </a:lnTo>
                  <a:lnTo>
                    <a:pt x="86793" y="0"/>
                  </a:lnTo>
                  <a:close/>
                </a:path>
                <a:path w="588009" h="480694">
                  <a:moveTo>
                    <a:pt x="233673" y="0"/>
                  </a:moveTo>
                  <a:lnTo>
                    <a:pt x="227664" y="5831"/>
                  </a:lnTo>
                  <a:lnTo>
                    <a:pt x="226996" y="12959"/>
                  </a:lnTo>
                  <a:lnTo>
                    <a:pt x="226996" y="18791"/>
                  </a:lnTo>
                  <a:lnTo>
                    <a:pt x="231002" y="23974"/>
                  </a:lnTo>
                  <a:lnTo>
                    <a:pt x="237011" y="25918"/>
                  </a:lnTo>
                  <a:lnTo>
                    <a:pt x="240349" y="32398"/>
                  </a:lnTo>
                  <a:lnTo>
                    <a:pt x="240349" y="136721"/>
                  </a:lnTo>
                  <a:lnTo>
                    <a:pt x="347171" y="136721"/>
                  </a:lnTo>
                  <a:lnTo>
                    <a:pt x="347171" y="104322"/>
                  </a:lnTo>
                  <a:lnTo>
                    <a:pt x="267054" y="104322"/>
                  </a:lnTo>
                  <a:lnTo>
                    <a:pt x="267054" y="38230"/>
                  </a:lnTo>
                  <a:lnTo>
                    <a:pt x="266387" y="31750"/>
                  </a:lnTo>
                  <a:lnTo>
                    <a:pt x="265051" y="26566"/>
                  </a:lnTo>
                  <a:lnTo>
                    <a:pt x="350175" y="26566"/>
                  </a:lnTo>
                  <a:lnTo>
                    <a:pt x="350509" y="25918"/>
                  </a:lnTo>
                  <a:lnTo>
                    <a:pt x="356517" y="24622"/>
                  </a:lnTo>
                  <a:lnTo>
                    <a:pt x="360523" y="19439"/>
                  </a:lnTo>
                  <a:lnTo>
                    <a:pt x="360523" y="5831"/>
                  </a:lnTo>
                  <a:lnTo>
                    <a:pt x="355182" y="647"/>
                  </a:lnTo>
                  <a:lnTo>
                    <a:pt x="241017" y="647"/>
                  </a:lnTo>
                  <a:lnTo>
                    <a:pt x="233673" y="0"/>
                  </a:lnTo>
                  <a:close/>
                </a:path>
                <a:path w="588009" h="480694">
                  <a:moveTo>
                    <a:pt x="380552" y="0"/>
                  </a:moveTo>
                  <a:lnTo>
                    <a:pt x="374543" y="5831"/>
                  </a:lnTo>
                  <a:lnTo>
                    <a:pt x="373876" y="12959"/>
                  </a:lnTo>
                  <a:lnTo>
                    <a:pt x="373876" y="18791"/>
                  </a:lnTo>
                  <a:lnTo>
                    <a:pt x="377882" y="23974"/>
                  </a:lnTo>
                  <a:lnTo>
                    <a:pt x="383890" y="25918"/>
                  </a:lnTo>
                  <a:lnTo>
                    <a:pt x="387228" y="32398"/>
                  </a:lnTo>
                  <a:lnTo>
                    <a:pt x="387229" y="136721"/>
                  </a:lnTo>
                  <a:lnTo>
                    <a:pt x="494050" y="136721"/>
                  </a:lnTo>
                  <a:lnTo>
                    <a:pt x="494050" y="104322"/>
                  </a:lnTo>
                  <a:lnTo>
                    <a:pt x="413934" y="104322"/>
                  </a:lnTo>
                  <a:lnTo>
                    <a:pt x="413934" y="38230"/>
                  </a:lnTo>
                  <a:lnTo>
                    <a:pt x="413266" y="31750"/>
                  </a:lnTo>
                  <a:lnTo>
                    <a:pt x="411931" y="26566"/>
                  </a:lnTo>
                  <a:lnTo>
                    <a:pt x="497054" y="26566"/>
                  </a:lnTo>
                  <a:lnTo>
                    <a:pt x="497388" y="25918"/>
                  </a:lnTo>
                  <a:lnTo>
                    <a:pt x="503397" y="24622"/>
                  </a:lnTo>
                  <a:lnTo>
                    <a:pt x="507403" y="19439"/>
                  </a:lnTo>
                  <a:lnTo>
                    <a:pt x="507403" y="5831"/>
                  </a:lnTo>
                  <a:lnTo>
                    <a:pt x="502061" y="647"/>
                  </a:lnTo>
                  <a:lnTo>
                    <a:pt x="387896" y="647"/>
                  </a:lnTo>
                  <a:lnTo>
                    <a:pt x="380552" y="0"/>
                  </a:lnTo>
                  <a:close/>
                </a:path>
                <a:path w="588009" h="480694">
                  <a:moveTo>
                    <a:pt x="560813" y="78404"/>
                  </a:moveTo>
                  <a:lnTo>
                    <a:pt x="534108" y="78404"/>
                  </a:lnTo>
                  <a:lnTo>
                    <a:pt x="534108" y="136721"/>
                  </a:lnTo>
                  <a:lnTo>
                    <a:pt x="560813" y="136721"/>
                  </a:lnTo>
                  <a:lnTo>
                    <a:pt x="560813" y="78404"/>
                  </a:lnTo>
                  <a:close/>
                </a:path>
                <a:path w="588009" h="480694">
                  <a:moveTo>
                    <a:pt x="146880" y="97843"/>
                  </a:moveTo>
                  <a:lnTo>
                    <a:pt x="137074" y="98855"/>
                  </a:lnTo>
                  <a:lnTo>
                    <a:pt x="128520" y="101082"/>
                  </a:lnTo>
                  <a:lnTo>
                    <a:pt x="122470" y="103310"/>
                  </a:lnTo>
                  <a:lnTo>
                    <a:pt x="120175" y="104322"/>
                  </a:lnTo>
                  <a:lnTo>
                    <a:pt x="173586" y="104322"/>
                  </a:lnTo>
                  <a:lnTo>
                    <a:pt x="171291" y="103310"/>
                  </a:lnTo>
                  <a:lnTo>
                    <a:pt x="165240" y="101082"/>
                  </a:lnTo>
                  <a:lnTo>
                    <a:pt x="156686" y="98855"/>
                  </a:lnTo>
                  <a:lnTo>
                    <a:pt x="146880" y="97843"/>
                  </a:lnTo>
                  <a:close/>
                </a:path>
                <a:path w="588009" h="480694">
                  <a:moveTo>
                    <a:pt x="203295" y="26566"/>
                  </a:moveTo>
                  <a:lnTo>
                    <a:pt x="175589" y="26566"/>
                  </a:lnTo>
                  <a:lnTo>
                    <a:pt x="174253" y="31750"/>
                  </a:lnTo>
                  <a:lnTo>
                    <a:pt x="173586" y="38230"/>
                  </a:lnTo>
                  <a:lnTo>
                    <a:pt x="173586" y="104322"/>
                  </a:lnTo>
                  <a:lnTo>
                    <a:pt x="200291" y="104322"/>
                  </a:lnTo>
                  <a:lnTo>
                    <a:pt x="200291" y="32398"/>
                  </a:lnTo>
                  <a:lnTo>
                    <a:pt x="203295" y="26566"/>
                  </a:lnTo>
                  <a:close/>
                </a:path>
                <a:path w="588009" h="480694">
                  <a:moveTo>
                    <a:pt x="293760" y="97843"/>
                  </a:moveTo>
                  <a:lnTo>
                    <a:pt x="283954" y="98855"/>
                  </a:lnTo>
                  <a:lnTo>
                    <a:pt x="275400" y="101082"/>
                  </a:lnTo>
                  <a:lnTo>
                    <a:pt x="269349" y="103310"/>
                  </a:lnTo>
                  <a:lnTo>
                    <a:pt x="267054" y="104322"/>
                  </a:lnTo>
                  <a:lnTo>
                    <a:pt x="320465" y="104322"/>
                  </a:lnTo>
                  <a:lnTo>
                    <a:pt x="318170" y="103310"/>
                  </a:lnTo>
                  <a:lnTo>
                    <a:pt x="312120" y="101082"/>
                  </a:lnTo>
                  <a:lnTo>
                    <a:pt x="303566" y="98855"/>
                  </a:lnTo>
                  <a:lnTo>
                    <a:pt x="293760" y="97843"/>
                  </a:lnTo>
                  <a:close/>
                </a:path>
                <a:path w="588009" h="480694">
                  <a:moveTo>
                    <a:pt x="350175" y="26566"/>
                  </a:moveTo>
                  <a:lnTo>
                    <a:pt x="322468" y="26566"/>
                  </a:lnTo>
                  <a:lnTo>
                    <a:pt x="321133" y="31750"/>
                  </a:lnTo>
                  <a:lnTo>
                    <a:pt x="320465" y="38230"/>
                  </a:lnTo>
                  <a:lnTo>
                    <a:pt x="320465" y="104322"/>
                  </a:lnTo>
                  <a:lnTo>
                    <a:pt x="347171" y="104322"/>
                  </a:lnTo>
                  <a:lnTo>
                    <a:pt x="347170" y="32398"/>
                  </a:lnTo>
                  <a:lnTo>
                    <a:pt x="350175" y="26566"/>
                  </a:lnTo>
                  <a:close/>
                </a:path>
                <a:path w="588009" h="480694">
                  <a:moveTo>
                    <a:pt x="440639" y="97843"/>
                  </a:moveTo>
                  <a:lnTo>
                    <a:pt x="430833" y="98855"/>
                  </a:lnTo>
                  <a:lnTo>
                    <a:pt x="422279" y="101082"/>
                  </a:lnTo>
                  <a:lnTo>
                    <a:pt x="416229" y="103310"/>
                  </a:lnTo>
                  <a:lnTo>
                    <a:pt x="413934" y="104322"/>
                  </a:lnTo>
                  <a:lnTo>
                    <a:pt x="467345" y="104322"/>
                  </a:lnTo>
                  <a:lnTo>
                    <a:pt x="465050" y="103310"/>
                  </a:lnTo>
                  <a:lnTo>
                    <a:pt x="458999" y="101082"/>
                  </a:lnTo>
                  <a:lnTo>
                    <a:pt x="450445" y="98855"/>
                  </a:lnTo>
                  <a:lnTo>
                    <a:pt x="440639" y="97843"/>
                  </a:lnTo>
                  <a:close/>
                </a:path>
                <a:path w="588009" h="480694">
                  <a:moveTo>
                    <a:pt x="497054" y="26566"/>
                  </a:moveTo>
                  <a:lnTo>
                    <a:pt x="469347" y="26566"/>
                  </a:lnTo>
                  <a:lnTo>
                    <a:pt x="468012" y="31750"/>
                  </a:lnTo>
                  <a:lnTo>
                    <a:pt x="467345" y="38230"/>
                  </a:lnTo>
                  <a:lnTo>
                    <a:pt x="467345" y="104322"/>
                  </a:lnTo>
                  <a:lnTo>
                    <a:pt x="494050" y="104322"/>
                  </a:lnTo>
                  <a:lnTo>
                    <a:pt x="494050" y="32398"/>
                  </a:lnTo>
                  <a:lnTo>
                    <a:pt x="497054" y="26566"/>
                  </a:lnTo>
                  <a:close/>
                </a:path>
                <a:path w="588009" h="480694">
                  <a:moveTo>
                    <a:pt x="207635" y="0"/>
                  </a:moveTo>
                  <a:lnTo>
                    <a:pt x="200291" y="647"/>
                  </a:lnTo>
                  <a:lnTo>
                    <a:pt x="208303" y="647"/>
                  </a:lnTo>
                  <a:lnTo>
                    <a:pt x="207635" y="0"/>
                  </a:lnTo>
                  <a:close/>
                </a:path>
                <a:path w="588009" h="480694">
                  <a:moveTo>
                    <a:pt x="354514" y="0"/>
                  </a:moveTo>
                  <a:lnTo>
                    <a:pt x="347170" y="647"/>
                  </a:lnTo>
                  <a:lnTo>
                    <a:pt x="355182" y="647"/>
                  </a:lnTo>
                  <a:lnTo>
                    <a:pt x="354514" y="0"/>
                  </a:lnTo>
                  <a:close/>
                </a:path>
                <a:path w="588009" h="480694">
                  <a:moveTo>
                    <a:pt x="501394" y="0"/>
                  </a:moveTo>
                  <a:lnTo>
                    <a:pt x="494050" y="647"/>
                  </a:lnTo>
                  <a:lnTo>
                    <a:pt x="502061" y="647"/>
                  </a:lnTo>
                  <a:lnTo>
                    <a:pt x="501394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8807" name="object 27"/>
            <p:cNvSpPr/>
            <p:nvPr/>
          </p:nvSpPr>
          <p:spPr>
            <a:xfrm>
              <a:off x="7483486" y="1431434"/>
              <a:ext cx="588010" cy="480695"/>
            </a:xfrm>
            <a:custGeom>
              <a:avLst/>
              <a:gdLst/>
              <a:ahLst/>
              <a:cxnLst/>
              <a:rect l="l" t="t" r="r" b="b"/>
              <a:pathLst>
                <a:path w="588009" h="480694">
                  <a:moveTo>
                    <a:pt x="560814" y="441266"/>
                  </a:moveTo>
                  <a:lnTo>
                    <a:pt x="560813" y="78404"/>
                  </a:lnTo>
                  <a:lnTo>
                    <a:pt x="534108" y="78404"/>
                  </a:lnTo>
                  <a:lnTo>
                    <a:pt x="534108" y="136721"/>
                  </a:lnTo>
                  <a:lnTo>
                    <a:pt x="494050" y="136721"/>
                  </a:lnTo>
                  <a:lnTo>
                    <a:pt x="494050" y="46005"/>
                  </a:lnTo>
                  <a:lnTo>
                    <a:pt x="494050" y="32398"/>
                  </a:lnTo>
                  <a:lnTo>
                    <a:pt x="496720" y="27214"/>
                  </a:lnTo>
                  <a:lnTo>
                    <a:pt x="497388" y="25918"/>
                  </a:lnTo>
                  <a:lnTo>
                    <a:pt x="503397" y="24622"/>
                  </a:lnTo>
                  <a:lnTo>
                    <a:pt x="507403" y="19439"/>
                  </a:lnTo>
                  <a:lnTo>
                    <a:pt x="507403" y="12959"/>
                  </a:lnTo>
                  <a:lnTo>
                    <a:pt x="507403" y="5831"/>
                  </a:lnTo>
                  <a:lnTo>
                    <a:pt x="501394" y="0"/>
                  </a:lnTo>
                  <a:lnTo>
                    <a:pt x="494050" y="647"/>
                  </a:lnTo>
                  <a:lnTo>
                    <a:pt x="387896" y="647"/>
                  </a:lnTo>
                  <a:lnTo>
                    <a:pt x="380552" y="0"/>
                  </a:lnTo>
                  <a:lnTo>
                    <a:pt x="374543" y="5831"/>
                  </a:lnTo>
                  <a:lnTo>
                    <a:pt x="373876" y="12959"/>
                  </a:lnTo>
                  <a:lnTo>
                    <a:pt x="373876" y="18791"/>
                  </a:lnTo>
                  <a:lnTo>
                    <a:pt x="377882" y="23974"/>
                  </a:lnTo>
                  <a:lnTo>
                    <a:pt x="383890" y="25918"/>
                  </a:lnTo>
                  <a:lnTo>
                    <a:pt x="384558" y="27214"/>
                  </a:lnTo>
                  <a:lnTo>
                    <a:pt x="387228" y="32398"/>
                  </a:lnTo>
                  <a:lnTo>
                    <a:pt x="387229" y="46005"/>
                  </a:lnTo>
                  <a:lnTo>
                    <a:pt x="387229" y="136721"/>
                  </a:lnTo>
                  <a:lnTo>
                    <a:pt x="347171" y="136721"/>
                  </a:lnTo>
                  <a:lnTo>
                    <a:pt x="347170" y="46005"/>
                  </a:lnTo>
                  <a:lnTo>
                    <a:pt x="347170" y="32398"/>
                  </a:lnTo>
                  <a:lnTo>
                    <a:pt x="349841" y="27214"/>
                  </a:lnTo>
                  <a:lnTo>
                    <a:pt x="350509" y="25918"/>
                  </a:lnTo>
                  <a:lnTo>
                    <a:pt x="356517" y="24622"/>
                  </a:lnTo>
                  <a:lnTo>
                    <a:pt x="360523" y="19439"/>
                  </a:lnTo>
                  <a:lnTo>
                    <a:pt x="360523" y="12959"/>
                  </a:lnTo>
                  <a:lnTo>
                    <a:pt x="360523" y="5831"/>
                  </a:lnTo>
                  <a:lnTo>
                    <a:pt x="354514" y="0"/>
                  </a:lnTo>
                  <a:lnTo>
                    <a:pt x="347170" y="647"/>
                  </a:lnTo>
                  <a:lnTo>
                    <a:pt x="241017" y="647"/>
                  </a:lnTo>
                  <a:lnTo>
                    <a:pt x="233673" y="0"/>
                  </a:lnTo>
                  <a:lnTo>
                    <a:pt x="227664" y="5831"/>
                  </a:lnTo>
                  <a:lnTo>
                    <a:pt x="226996" y="12959"/>
                  </a:lnTo>
                  <a:lnTo>
                    <a:pt x="226996" y="18791"/>
                  </a:lnTo>
                  <a:lnTo>
                    <a:pt x="231002" y="23974"/>
                  </a:lnTo>
                  <a:lnTo>
                    <a:pt x="237011" y="25918"/>
                  </a:lnTo>
                  <a:lnTo>
                    <a:pt x="237678" y="27214"/>
                  </a:lnTo>
                  <a:lnTo>
                    <a:pt x="240349" y="32398"/>
                  </a:lnTo>
                  <a:lnTo>
                    <a:pt x="240349" y="46005"/>
                  </a:lnTo>
                  <a:lnTo>
                    <a:pt x="240349" y="136721"/>
                  </a:lnTo>
                  <a:lnTo>
                    <a:pt x="200291" y="136721"/>
                  </a:lnTo>
                  <a:lnTo>
                    <a:pt x="200291" y="46005"/>
                  </a:lnTo>
                  <a:lnTo>
                    <a:pt x="200291" y="32398"/>
                  </a:lnTo>
                  <a:lnTo>
                    <a:pt x="202962" y="27214"/>
                  </a:lnTo>
                  <a:lnTo>
                    <a:pt x="203629" y="25918"/>
                  </a:lnTo>
                  <a:lnTo>
                    <a:pt x="209638" y="24622"/>
                  </a:lnTo>
                  <a:lnTo>
                    <a:pt x="213644" y="19439"/>
                  </a:lnTo>
                  <a:lnTo>
                    <a:pt x="213644" y="12959"/>
                  </a:lnTo>
                  <a:lnTo>
                    <a:pt x="213644" y="5831"/>
                  </a:lnTo>
                  <a:lnTo>
                    <a:pt x="207635" y="0"/>
                  </a:lnTo>
                  <a:lnTo>
                    <a:pt x="200291" y="647"/>
                  </a:lnTo>
                  <a:lnTo>
                    <a:pt x="94137" y="647"/>
                  </a:lnTo>
                  <a:lnTo>
                    <a:pt x="86793" y="0"/>
                  </a:lnTo>
                  <a:lnTo>
                    <a:pt x="80785" y="5831"/>
                  </a:lnTo>
                  <a:lnTo>
                    <a:pt x="80117" y="12959"/>
                  </a:lnTo>
                  <a:lnTo>
                    <a:pt x="80117" y="18791"/>
                  </a:lnTo>
                  <a:lnTo>
                    <a:pt x="84123" y="23974"/>
                  </a:lnTo>
                  <a:lnTo>
                    <a:pt x="90131" y="25918"/>
                  </a:lnTo>
                  <a:lnTo>
                    <a:pt x="90799" y="27214"/>
                  </a:lnTo>
                  <a:lnTo>
                    <a:pt x="93470" y="32398"/>
                  </a:lnTo>
                  <a:lnTo>
                    <a:pt x="93470" y="46005"/>
                  </a:lnTo>
                  <a:lnTo>
                    <a:pt x="93470" y="136721"/>
                  </a:lnTo>
                  <a:lnTo>
                    <a:pt x="53410" y="136721"/>
                  </a:lnTo>
                  <a:lnTo>
                    <a:pt x="53410" y="78404"/>
                  </a:lnTo>
                  <a:lnTo>
                    <a:pt x="26704" y="78404"/>
                  </a:lnTo>
                  <a:lnTo>
                    <a:pt x="26705" y="441266"/>
                  </a:lnTo>
                  <a:lnTo>
                    <a:pt x="0" y="441266"/>
                  </a:lnTo>
                  <a:lnTo>
                    <a:pt x="0" y="480145"/>
                  </a:lnTo>
                  <a:lnTo>
                    <a:pt x="587519" y="480145"/>
                  </a:lnTo>
                  <a:lnTo>
                    <a:pt x="587519" y="441266"/>
                  </a:lnTo>
                  <a:lnTo>
                    <a:pt x="560814" y="441266"/>
                  </a:lnTo>
                  <a:close/>
                </a:path>
              </a:pathLst>
            </a:custGeom>
            <a:ln w="6558">
              <a:solidFill>
                <a:srgbClr val="0E6EC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097210" name="object 28"/>
            <p:cNvPicPr>
              <a:picLocks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92113" y="1454696"/>
              <a:ext cx="64026" cy="84365"/>
            </a:xfrm>
            <a:prstGeom prst="rect">
              <a:avLst/>
            </a:prstGeom>
          </p:spPr>
        </p:pic>
        <p:pic>
          <p:nvPicPr>
            <p:cNvPr id="2097211" name="object 29"/>
            <p:cNvPicPr>
              <a:picLocks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45234" y="1454696"/>
              <a:ext cx="64026" cy="84365"/>
            </a:xfrm>
            <a:prstGeom prst="rect">
              <a:avLst/>
            </a:prstGeom>
          </p:spPr>
        </p:pic>
        <p:pic>
          <p:nvPicPr>
            <p:cNvPr id="2097212" name="object 30"/>
            <p:cNvPicPr>
              <a:picLocks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98354" y="1454696"/>
              <a:ext cx="64026" cy="84365"/>
            </a:xfrm>
            <a:prstGeom prst="rect">
              <a:avLst/>
            </a:prstGeom>
          </p:spPr>
        </p:pic>
        <p:sp>
          <p:nvSpPr>
            <p:cNvPr id="1048808" name="object 31"/>
            <p:cNvSpPr/>
            <p:nvPr/>
          </p:nvSpPr>
          <p:spPr>
            <a:xfrm>
              <a:off x="7536897" y="1594074"/>
              <a:ext cx="480695" cy="278765"/>
            </a:xfrm>
            <a:custGeom>
              <a:avLst/>
              <a:gdLst/>
              <a:ahLst/>
              <a:cxnLst/>
              <a:rect l="l" t="t" r="r" b="b"/>
              <a:pathLst>
                <a:path w="480695" h="278764">
                  <a:moveTo>
                    <a:pt x="480698" y="278626"/>
                  </a:moveTo>
                  <a:lnTo>
                    <a:pt x="0" y="278626"/>
                  </a:lnTo>
                  <a:lnTo>
                    <a:pt x="0" y="0"/>
                  </a:lnTo>
                  <a:lnTo>
                    <a:pt x="40059" y="0"/>
                  </a:lnTo>
                  <a:lnTo>
                    <a:pt x="40060" y="200870"/>
                  </a:lnTo>
                  <a:lnTo>
                    <a:pt x="44274" y="220997"/>
                  </a:lnTo>
                  <a:lnTo>
                    <a:pt x="55749" y="237480"/>
                  </a:lnTo>
                  <a:lnTo>
                    <a:pt x="72732" y="248617"/>
                  </a:lnTo>
                  <a:lnTo>
                    <a:pt x="93470" y="252707"/>
                  </a:lnTo>
                  <a:lnTo>
                    <a:pt x="114209" y="248617"/>
                  </a:lnTo>
                  <a:lnTo>
                    <a:pt x="131192" y="237480"/>
                  </a:lnTo>
                  <a:lnTo>
                    <a:pt x="142667" y="220997"/>
                  </a:lnTo>
                  <a:lnTo>
                    <a:pt x="146881" y="200870"/>
                  </a:lnTo>
                  <a:lnTo>
                    <a:pt x="146881" y="0"/>
                  </a:lnTo>
                  <a:lnTo>
                    <a:pt x="186939" y="0"/>
                  </a:lnTo>
                  <a:lnTo>
                    <a:pt x="186939" y="200870"/>
                  </a:lnTo>
                  <a:lnTo>
                    <a:pt x="202628" y="237480"/>
                  </a:lnTo>
                  <a:lnTo>
                    <a:pt x="240350" y="252707"/>
                  </a:lnTo>
                  <a:lnTo>
                    <a:pt x="261088" y="248617"/>
                  </a:lnTo>
                  <a:lnTo>
                    <a:pt x="278071" y="237480"/>
                  </a:lnTo>
                  <a:lnTo>
                    <a:pt x="289546" y="220997"/>
                  </a:lnTo>
                  <a:lnTo>
                    <a:pt x="293760" y="200870"/>
                  </a:lnTo>
                  <a:lnTo>
                    <a:pt x="293760" y="0"/>
                  </a:lnTo>
                  <a:lnTo>
                    <a:pt x="333818" y="0"/>
                  </a:lnTo>
                  <a:lnTo>
                    <a:pt x="333818" y="200870"/>
                  </a:lnTo>
                  <a:lnTo>
                    <a:pt x="349508" y="237480"/>
                  </a:lnTo>
                  <a:lnTo>
                    <a:pt x="387229" y="252707"/>
                  </a:lnTo>
                  <a:lnTo>
                    <a:pt x="407968" y="248617"/>
                  </a:lnTo>
                  <a:lnTo>
                    <a:pt x="424951" y="237480"/>
                  </a:lnTo>
                  <a:lnTo>
                    <a:pt x="436425" y="220997"/>
                  </a:lnTo>
                  <a:lnTo>
                    <a:pt x="440640" y="200870"/>
                  </a:lnTo>
                  <a:lnTo>
                    <a:pt x="440640" y="0"/>
                  </a:lnTo>
                  <a:lnTo>
                    <a:pt x="480698" y="0"/>
                  </a:lnTo>
                  <a:lnTo>
                    <a:pt x="480698" y="278626"/>
                  </a:lnTo>
                  <a:close/>
                </a:path>
              </a:pathLst>
            </a:custGeom>
            <a:ln w="6529">
              <a:solidFill>
                <a:srgbClr val="0E6EC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048809" name="object 32"/>
          <p:cNvSpPr txBox="1"/>
          <p:nvPr/>
        </p:nvSpPr>
        <p:spPr>
          <a:xfrm>
            <a:off x="7811770" y="1944584"/>
            <a:ext cx="1637030" cy="76495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sz="2400" b="1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  <a:r>
              <a:rPr kumimoji="0" sz="2400" b="1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sz="2400" b="1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sz="24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7" name="object 33"/>
          <p:cNvGrpSpPr/>
          <p:nvPr/>
        </p:nvGrpSpPr>
        <p:grpSpPr>
          <a:xfrm>
            <a:off x="10193655" y="1313471"/>
            <a:ext cx="629285" cy="368935"/>
            <a:chOff x="9658601" y="1487602"/>
            <a:chExt cx="629285" cy="368935"/>
          </a:xfrm>
        </p:grpSpPr>
        <p:pic>
          <p:nvPicPr>
            <p:cNvPr id="2097213" name="object 34"/>
            <p:cNvPicPr>
              <a:picLocks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62104" y="1616730"/>
              <a:ext cx="219139" cy="168529"/>
            </a:xfrm>
            <a:prstGeom prst="rect">
              <a:avLst/>
            </a:prstGeom>
          </p:spPr>
        </p:pic>
        <p:sp>
          <p:nvSpPr>
            <p:cNvPr id="1048810" name="object 35"/>
            <p:cNvSpPr/>
            <p:nvPr/>
          </p:nvSpPr>
          <p:spPr>
            <a:xfrm>
              <a:off x="9661880" y="1490882"/>
              <a:ext cx="622935" cy="362585"/>
            </a:xfrm>
            <a:custGeom>
              <a:avLst/>
              <a:gdLst/>
              <a:ahLst/>
              <a:cxnLst/>
              <a:rect l="l" t="t" r="r" b="b"/>
              <a:pathLst>
                <a:path w="622934" h="362585">
                  <a:moveTo>
                    <a:pt x="274930" y="0"/>
                  </a:moveTo>
                  <a:lnTo>
                    <a:pt x="230535" y="3404"/>
                  </a:lnTo>
                  <a:lnTo>
                    <a:pt x="190300" y="19691"/>
                  </a:lnTo>
                  <a:lnTo>
                    <a:pt x="157411" y="45895"/>
                  </a:lnTo>
                  <a:lnTo>
                    <a:pt x="133749" y="80012"/>
                  </a:lnTo>
                  <a:lnTo>
                    <a:pt x="121194" y="120039"/>
                  </a:lnTo>
                  <a:lnTo>
                    <a:pt x="93003" y="123850"/>
                  </a:lnTo>
                  <a:lnTo>
                    <a:pt x="43399" y="148468"/>
                  </a:lnTo>
                  <a:lnTo>
                    <a:pt x="7691" y="197262"/>
                  </a:lnTo>
                  <a:lnTo>
                    <a:pt x="0" y="228720"/>
                  </a:lnTo>
                  <a:lnTo>
                    <a:pt x="1012" y="261014"/>
                  </a:lnTo>
                  <a:lnTo>
                    <a:pt x="29326" y="319811"/>
                  </a:lnTo>
                  <a:lnTo>
                    <a:pt x="84161" y="355399"/>
                  </a:lnTo>
                  <a:lnTo>
                    <a:pt x="519059" y="362379"/>
                  </a:lnTo>
                  <a:lnTo>
                    <a:pt x="560095" y="353484"/>
                  </a:lnTo>
                  <a:lnTo>
                    <a:pt x="593228" y="331009"/>
                  </a:lnTo>
                  <a:lnTo>
                    <a:pt x="599250" y="322014"/>
                  </a:lnTo>
                  <a:lnTo>
                    <a:pt x="519059" y="322014"/>
                  </a:lnTo>
                  <a:lnTo>
                    <a:pt x="119361" y="321427"/>
                  </a:lnTo>
                  <a:lnTo>
                    <a:pt x="77317" y="307663"/>
                  </a:lnTo>
                  <a:lnTo>
                    <a:pt x="48434" y="275361"/>
                  </a:lnTo>
                  <a:lnTo>
                    <a:pt x="41204" y="232888"/>
                  </a:lnTo>
                  <a:lnTo>
                    <a:pt x="46295" y="211923"/>
                  </a:lnTo>
                  <a:lnTo>
                    <a:pt x="57037" y="192611"/>
                  </a:lnTo>
                  <a:lnTo>
                    <a:pt x="72972" y="177091"/>
                  </a:lnTo>
                  <a:lnTo>
                    <a:pt x="92337" y="166433"/>
                  </a:lnTo>
                  <a:lnTo>
                    <a:pt x="113969" y="161088"/>
                  </a:lnTo>
                  <a:lnTo>
                    <a:pt x="160758" y="161088"/>
                  </a:lnTo>
                  <a:lnTo>
                    <a:pt x="160758" y="139935"/>
                  </a:lnTo>
                  <a:lnTo>
                    <a:pt x="183077" y="78385"/>
                  </a:lnTo>
                  <a:lnTo>
                    <a:pt x="240083" y="42740"/>
                  </a:lnTo>
                  <a:lnTo>
                    <a:pt x="274920" y="40520"/>
                  </a:lnTo>
                  <a:lnTo>
                    <a:pt x="364194" y="40520"/>
                  </a:lnTo>
                  <a:lnTo>
                    <a:pt x="354878" y="30568"/>
                  </a:lnTo>
                  <a:lnTo>
                    <a:pt x="317351" y="9426"/>
                  </a:lnTo>
                  <a:lnTo>
                    <a:pt x="274930" y="0"/>
                  </a:lnTo>
                  <a:close/>
                </a:path>
                <a:path w="622934" h="362585">
                  <a:moveTo>
                    <a:pt x="501915" y="100275"/>
                  </a:moveTo>
                  <a:lnTo>
                    <a:pt x="401001" y="100275"/>
                  </a:lnTo>
                  <a:lnTo>
                    <a:pt x="420664" y="100652"/>
                  </a:lnTo>
                  <a:lnTo>
                    <a:pt x="439683" y="105444"/>
                  </a:lnTo>
                  <a:lnTo>
                    <a:pt x="471885" y="127609"/>
                  </a:lnTo>
                  <a:lnTo>
                    <a:pt x="492096" y="180170"/>
                  </a:lnTo>
                  <a:lnTo>
                    <a:pt x="492096" y="200387"/>
                  </a:lnTo>
                  <a:lnTo>
                    <a:pt x="519737" y="200387"/>
                  </a:lnTo>
                  <a:lnTo>
                    <a:pt x="544295" y="206053"/>
                  </a:lnTo>
                  <a:lnTo>
                    <a:pt x="563991" y="219809"/>
                  </a:lnTo>
                  <a:lnTo>
                    <a:pt x="576858" y="239625"/>
                  </a:lnTo>
                  <a:lnTo>
                    <a:pt x="580924" y="263473"/>
                  </a:lnTo>
                  <a:lnTo>
                    <a:pt x="575440" y="286024"/>
                  </a:lnTo>
                  <a:lnTo>
                    <a:pt x="562091" y="304443"/>
                  </a:lnTo>
                  <a:lnTo>
                    <a:pt x="542693" y="317011"/>
                  </a:lnTo>
                  <a:lnTo>
                    <a:pt x="519059" y="322014"/>
                  </a:lnTo>
                  <a:lnTo>
                    <a:pt x="599250" y="322014"/>
                  </a:lnTo>
                  <a:lnTo>
                    <a:pt x="615130" y="298292"/>
                  </a:lnTo>
                  <a:lnTo>
                    <a:pt x="622475" y="258669"/>
                  </a:lnTo>
                  <a:lnTo>
                    <a:pt x="614996" y="223558"/>
                  </a:lnTo>
                  <a:lnTo>
                    <a:pt x="595901" y="193908"/>
                  </a:lnTo>
                  <a:lnTo>
                    <a:pt x="567456" y="172171"/>
                  </a:lnTo>
                  <a:lnTo>
                    <a:pt x="531931" y="160800"/>
                  </a:lnTo>
                  <a:lnTo>
                    <a:pt x="525546" y="137747"/>
                  </a:lnTo>
                  <a:lnTo>
                    <a:pt x="514727" y="116505"/>
                  </a:lnTo>
                  <a:lnTo>
                    <a:pt x="501915" y="100275"/>
                  </a:lnTo>
                  <a:close/>
                </a:path>
                <a:path w="622934" h="362585">
                  <a:moveTo>
                    <a:pt x="160758" y="161088"/>
                  </a:moveTo>
                  <a:lnTo>
                    <a:pt x="113969" y="161088"/>
                  </a:lnTo>
                  <a:lnTo>
                    <a:pt x="136703" y="161508"/>
                  </a:lnTo>
                  <a:lnTo>
                    <a:pt x="160758" y="165336"/>
                  </a:lnTo>
                  <a:lnTo>
                    <a:pt x="160758" y="161088"/>
                  </a:lnTo>
                  <a:close/>
                </a:path>
                <a:path w="622934" h="362585">
                  <a:moveTo>
                    <a:pt x="364194" y="40520"/>
                  </a:moveTo>
                  <a:lnTo>
                    <a:pt x="274920" y="40520"/>
                  </a:lnTo>
                  <a:lnTo>
                    <a:pt x="307686" y="49213"/>
                  </a:lnTo>
                  <a:lnTo>
                    <a:pt x="335713" y="67630"/>
                  </a:lnTo>
                  <a:lnTo>
                    <a:pt x="356334" y="94578"/>
                  </a:lnTo>
                  <a:lnTo>
                    <a:pt x="364536" y="110189"/>
                  </a:lnTo>
                  <a:lnTo>
                    <a:pt x="381536" y="104427"/>
                  </a:lnTo>
                  <a:lnTo>
                    <a:pt x="401001" y="100275"/>
                  </a:lnTo>
                  <a:lnTo>
                    <a:pt x="501915" y="100275"/>
                  </a:lnTo>
                  <a:lnTo>
                    <a:pt x="499841" y="97647"/>
                  </a:lnTo>
                  <a:lnTo>
                    <a:pt x="481257" y="81748"/>
                  </a:lnTo>
                  <a:lnTo>
                    <a:pt x="459063" y="69767"/>
                  </a:lnTo>
                  <a:lnTo>
                    <a:pt x="435033" y="62429"/>
                  </a:lnTo>
                  <a:lnTo>
                    <a:pt x="433849" y="62309"/>
                  </a:lnTo>
                  <a:lnTo>
                    <a:pt x="384589" y="62309"/>
                  </a:lnTo>
                  <a:lnTo>
                    <a:pt x="364194" y="40520"/>
                  </a:lnTo>
                  <a:close/>
                </a:path>
                <a:path w="622934" h="362585">
                  <a:moveTo>
                    <a:pt x="409948" y="59890"/>
                  </a:moveTo>
                  <a:lnTo>
                    <a:pt x="384589" y="62309"/>
                  </a:lnTo>
                  <a:lnTo>
                    <a:pt x="433849" y="62309"/>
                  </a:lnTo>
                  <a:lnTo>
                    <a:pt x="409948" y="5989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8811" name="object 36"/>
            <p:cNvSpPr/>
            <p:nvPr/>
          </p:nvSpPr>
          <p:spPr>
            <a:xfrm>
              <a:off x="9661880" y="1490882"/>
              <a:ext cx="622935" cy="362585"/>
            </a:xfrm>
            <a:custGeom>
              <a:avLst/>
              <a:gdLst/>
              <a:ahLst/>
              <a:cxnLst/>
              <a:rect l="l" t="t" r="r" b="b"/>
              <a:pathLst>
                <a:path w="622934" h="362585">
                  <a:moveTo>
                    <a:pt x="519059" y="362378"/>
                  </a:moveTo>
                  <a:lnTo>
                    <a:pt x="560096" y="353484"/>
                  </a:lnTo>
                  <a:lnTo>
                    <a:pt x="593228" y="331009"/>
                  </a:lnTo>
                  <a:lnTo>
                    <a:pt x="615130" y="298292"/>
                  </a:lnTo>
                  <a:lnTo>
                    <a:pt x="622475" y="258669"/>
                  </a:lnTo>
                  <a:lnTo>
                    <a:pt x="614996" y="223558"/>
                  </a:lnTo>
                  <a:lnTo>
                    <a:pt x="595901" y="193908"/>
                  </a:lnTo>
                  <a:lnTo>
                    <a:pt x="567456" y="172171"/>
                  </a:lnTo>
                  <a:lnTo>
                    <a:pt x="531931" y="160800"/>
                  </a:lnTo>
                  <a:lnTo>
                    <a:pt x="525546" y="137747"/>
                  </a:lnTo>
                  <a:lnTo>
                    <a:pt x="499841" y="97647"/>
                  </a:lnTo>
                  <a:lnTo>
                    <a:pt x="459063" y="69767"/>
                  </a:lnTo>
                  <a:lnTo>
                    <a:pt x="409948" y="59890"/>
                  </a:lnTo>
                  <a:lnTo>
                    <a:pt x="384589" y="62309"/>
                  </a:lnTo>
                  <a:lnTo>
                    <a:pt x="354878" y="30568"/>
                  </a:lnTo>
                  <a:lnTo>
                    <a:pt x="317351" y="9426"/>
                  </a:lnTo>
                  <a:lnTo>
                    <a:pt x="274930" y="0"/>
                  </a:lnTo>
                  <a:lnTo>
                    <a:pt x="230535" y="3404"/>
                  </a:lnTo>
                  <a:lnTo>
                    <a:pt x="190300" y="19691"/>
                  </a:lnTo>
                  <a:lnTo>
                    <a:pt x="157411" y="45895"/>
                  </a:lnTo>
                  <a:lnTo>
                    <a:pt x="133749" y="80012"/>
                  </a:lnTo>
                  <a:lnTo>
                    <a:pt x="121194" y="120039"/>
                  </a:lnTo>
                  <a:lnTo>
                    <a:pt x="93003" y="123850"/>
                  </a:lnTo>
                  <a:lnTo>
                    <a:pt x="43399" y="148468"/>
                  </a:lnTo>
                  <a:lnTo>
                    <a:pt x="7691" y="197262"/>
                  </a:lnTo>
                  <a:lnTo>
                    <a:pt x="0" y="228720"/>
                  </a:lnTo>
                  <a:lnTo>
                    <a:pt x="1012" y="261014"/>
                  </a:lnTo>
                  <a:lnTo>
                    <a:pt x="29326" y="319811"/>
                  </a:lnTo>
                  <a:lnTo>
                    <a:pt x="84161" y="355399"/>
                  </a:lnTo>
                  <a:lnTo>
                    <a:pt x="117536" y="361670"/>
                  </a:lnTo>
                  <a:lnTo>
                    <a:pt x="519059" y="362378"/>
                  </a:lnTo>
                  <a:close/>
                </a:path>
                <a:path w="622934" h="362585">
                  <a:moveTo>
                    <a:pt x="119361" y="321427"/>
                  </a:moveTo>
                  <a:lnTo>
                    <a:pt x="77317" y="307663"/>
                  </a:lnTo>
                  <a:lnTo>
                    <a:pt x="48434" y="275361"/>
                  </a:lnTo>
                  <a:lnTo>
                    <a:pt x="41204" y="232888"/>
                  </a:lnTo>
                  <a:lnTo>
                    <a:pt x="46295" y="211923"/>
                  </a:lnTo>
                  <a:lnTo>
                    <a:pt x="57037" y="192611"/>
                  </a:lnTo>
                  <a:lnTo>
                    <a:pt x="72972" y="177091"/>
                  </a:lnTo>
                  <a:lnTo>
                    <a:pt x="92337" y="166433"/>
                  </a:lnTo>
                  <a:lnTo>
                    <a:pt x="113969" y="161088"/>
                  </a:lnTo>
                  <a:lnTo>
                    <a:pt x="136703" y="161508"/>
                  </a:lnTo>
                  <a:lnTo>
                    <a:pt x="160758" y="165336"/>
                  </a:lnTo>
                  <a:lnTo>
                    <a:pt x="160758" y="139935"/>
                  </a:lnTo>
                  <a:lnTo>
                    <a:pt x="183077" y="78385"/>
                  </a:lnTo>
                  <a:lnTo>
                    <a:pt x="240083" y="42740"/>
                  </a:lnTo>
                  <a:lnTo>
                    <a:pt x="274920" y="40520"/>
                  </a:lnTo>
                  <a:lnTo>
                    <a:pt x="307686" y="49213"/>
                  </a:lnTo>
                  <a:lnTo>
                    <a:pt x="335713" y="67630"/>
                  </a:lnTo>
                  <a:lnTo>
                    <a:pt x="356334" y="94578"/>
                  </a:lnTo>
                  <a:lnTo>
                    <a:pt x="364536" y="110189"/>
                  </a:lnTo>
                  <a:lnTo>
                    <a:pt x="381536" y="104427"/>
                  </a:lnTo>
                  <a:lnTo>
                    <a:pt x="401001" y="100275"/>
                  </a:lnTo>
                  <a:lnTo>
                    <a:pt x="420664" y="100652"/>
                  </a:lnTo>
                  <a:lnTo>
                    <a:pt x="439683" y="105444"/>
                  </a:lnTo>
                  <a:lnTo>
                    <a:pt x="471885" y="127609"/>
                  </a:lnTo>
                  <a:lnTo>
                    <a:pt x="492096" y="180170"/>
                  </a:lnTo>
                  <a:lnTo>
                    <a:pt x="492096" y="200387"/>
                  </a:lnTo>
                  <a:lnTo>
                    <a:pt x="519737" y="200387"/>
                  </a:lnTo>
                  <a:lnTo>
                    <a:pt x="544295" y="206053"/>
                  </a:lnTo>
                  <a:lnTo>
                    <a:pt x="563991" y="219809"/>
                  </a:lnTo>
                  <a:lnTo>
                    <a:pt x="576858" y="239625"/>
                  </a:lnTo>
                  <a:lnTo>
                    <a:pt x="580924" y="263473"/>
                  </a:lnTo>
                  <a:lnTo>
                    <a:pt x="575440" y="286024"/>
                  </a:lnTo>
                  <a:lnTo>
                    <a:pt x="562091" y="304443"/>
                  </a:lnTo>
                  <a:lnTo>
                    <a:pt x="542693" y="317011"/>
                  </a:lnTo>
                  <a:lnTo>
                    <a:pt x="519059" y="322014"/>
                  </a:lnTo>
                  <a:lnTo>
                    <a:pt x="119361" y="321427"/>
                  </a:lnTo>
                  <a:close/>
                </a:path>
              </a:pathLst>
            </a:custGeom>
            <a:ln w="6627">
              <a:solidFill>
                <a:srgbClr val="0E6EC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48812" name="object 37"/>
          <p:cNvSpPr txBox="1"/>
          <p:nvPr/>
        </p:nvSpPr>
        <p:spPr>
          <a:xfrm>
            <a:off x="10193655" y="1944584"/>
            <a:ext cx="158178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sz="24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813" name="object 38"/>
          <p:cNvSpPr txBox="1"/>
          <p:nvPr/>
        </p:nvSpPr>
        <p:spPr>
          <a:xfrm>
            <a:off x="10153219" y="3160338"/>
            <a:ext cx="1860553" cy="2538477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 lvl="0" indent="0" defTabSz="914400" eaLnBrk="1" fontAlgn="auto" latinLnBrk="0" hangingPunct="1">
              <a:lnSpc>
                <a:spcPct val="101699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Deploy the application with cloud support for scalable processing model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8" name="Group 43"/>
          <p:cNvGrpSpPr/>
          <p:nvPr/>
        </p:nvGrpSpPr>
        <p:grpSpPr>
          <a:xfrm>
            <a:off x="3043521" y="6319790"/>
            <a:ext cx="9128426" cy="385810"/>
            <a:chOff x="4461235" y="7673908"/>
            <a:chExt cx="9128426" cy="385810"/>
          </a:xfrm>
        </p:grpSpPr>
        <p:sp>
          <p:nvSpPr>
            <p:cNvPr id="1048814" name="Rectangle 44"/>
            <p:cNvSpPr/>
            <p:nvPr/>
          </p:nvSpPr>
          <p:spPr>
            <a:xfrm>
              <a:off x="4461235" y="7694593"/>
              <a:ext cx="6816365" cy="36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IT21352294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| </a:t>
              </a:r>
              <a:r>
                <a:rPr lang="en-US" sz="1800" kern="1200" dirty="0">
                  <a:solidFill>
                    <a:prstClr val="black"/>
                  </a:solidFill>
                  <a:latin typeface="Calibri" panose="020F0502020204030204"/>
                </a:rPr>
                <a:t>J.R.K.B. Jayawardhana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| 24-25J-092</a:t>
              </a:r>
            </a:p>
          </p:txBody>
        </p:sp>
        <p:sp>
          <p:nvSpPr>
            <p:cNvPr id="1048815" name="Google Shape;214;p7"/>
            <p:cNvSpPr txBox="1"/>
            <p:nvPr/>
          </p:nvSpPr>
          <p:spPr>
            <a:xfrm>
              <a:off x="12318339" y="7673908"/>
              <a:ext cx="1271322" cy="326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1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sz="1631" b="0" i="0" u="none" strike="noStrike" kern="0" cap="none" spc="0" normalizeH="0" baseline="0" noProof="0" dirty="0">
                  <a:ln>
                    <a:noFill/>
                  </a:ln>
                  <a:solidFill>
                    <a:srgbClr val="242424"/>
                  </a:solidFill>
                  <a:effectLst/>
                  <a:uLnTx/>
                  <a:uFillTx/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13/8/2024</a:t>
              </a:r>
              <a:endParaRPr kumimoji="0" sz="144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48816" name="object 8"/>
          <p:cNvSpPr txBox="1"/>
          <p:nvPr/>
        </p:nvSpPr>
        <p:spPr>
          <a:xfrm>
            <a:off x="457200" y="1924646"/>
            <a:ext cx="1846515" cy="76495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2400" b="1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24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817" name="object 16"/>
          <p:cNvSpPr txBox="1"/>
          <p:nvPr/>
        </p:nvSpPr>
        <p:spPr>
          <a:xfrm>
            <a:off x="2924556" y="3124200"/>
            <a:ext cx="2028443" cy="179133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Develop and train a CNN-based model to  archaeological objects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818" name="object 24"/>
          <p:cNvSpPr txBox="1"/>
          <p:nvPr/>
        </p:nvSpPr>
        <p:spPr>
          <a:xfrm>
            <a:off x="7775860" y="3160338"/>
            <a:ext cx="1860553" cy="2900118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 lvl="0" indent="0" defTabSz="914400" eaLnBrk="1" fontAlgn="auto" latinLnBrk="0" hangingPunct="1">
              <a:lnSpc>
                <a:spcPct val="101699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24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Evaluate the system through component-level testing, artifact accuracy checks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9" name="object 2"/>
          <p:cNvSpPr txBox="1">
            <a:spLocks noGrp="1"/>
          </p:cNvSpPr>
          <p:nvPr>
            <p:ph type="title"/>
          </p:nvPr>
        </p:nvSpPr>
        <p:spPr>
          <a:xfrm>
            <a:off x="2522220" y="0"/>
            <a:ext cx="7147559" cy="60071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lang="en-US" sz="3950" dirty="0"/>
              <a:t>Figma Design</a:t>
            </a:r>
            <a:endParaRPr sz="3950" dirty="0"/>
          </a:p>
        </p:txBody>
      </p:sp>
      <p:grpSp>
        <p:nvGrpSpPr>
          <p:cNvPr id="160" name="Group 9"/>
          <p:cNvGrpSpPr/>
          <p:nvPr/>
        </p:nvGrpSpPr>
        <p:grpSpPr>
          <a:xfrm>
            <a:off x="3035500" y="6472190"/>
            <a:ext cx="9128426" cy="385810"/>
            <a:chOff x="4461235" y="7673908"/>
            <a:chExt cx="9128426" cy="385810"/>
          </a:xfrm>
        </p:grpSpPr>
        <p:sp>
          <p:nvSpPr>
            <p:cNvPr id="1048820" name="Rectangle 10"/>
            <p:cNvSpPr/>
            <p:nvPr/>
          </p:nvSpPr>
          <p:spPr>
            <a:xfrm>
              <a:off x="4461235" y="7694593"/>
              <a:ext cx="6816365" cy="36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IT21352294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| </a:t>
              </a:r>
              <a:r>
                <a:rPr lang="en-US" sz="1800" kern="1200" dirty="0">
                  <a:solidFill>
                    <a:prstClr val="black"/>
                  </a:solidFill>
                  <a:latin typeface="Calibri" panose="020F0502020204030204"/>
                </a:rPr>
                <a:t>J.R.K.B. Jayawardhana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| 24-25J-092</a:t>
              </a:r>
            </a:p>
          </p:txBody>
        </p:sp>
        <p:sp>
          <p:nvSpPr>
            <p:cNvPr id="1048821" name="Google Shape;214;p7"/>
            <p:cNvSpPr txBox="1"/>
            <p:nvPr/>
          </p:nvSpPr>
          <p:spPr>
            <a:xfrm>
              <a:off x="12318339" y="7673908"/>
              <a:ext cx="1271322" cy="326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1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sz="1631" b="0" i="0" u="none" strike="noStrike" kern="0" cap="none" spc="0" normalizeH="0" baseline="0" noProof="0" dirty="0">
                  <a:ln>
                    <a:noFill/>
                  </a:ln>
                  <a:solidFill>
                    <a:srgbClr val="242424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13/8/2024</a:t>
              </a:r>
              <a:endParaRPr kumimoji="0" sz="144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2097214" name="Picture 3" descr="A screenshot of a phone  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878" y="740551"/>
            <a:ext cx="2432122" cy="5436507"/>
          </a:xfrm>
          <a:prstGeom prst="rect">
            <a:avLst/>
          </a:prstGeom>
        </p:spPr>
      </p:pic>
      <p:pic>
        <p:nvPicPr>
          <p:cNvPr id="2097215" name="Picture 5" descr="A check mark in a circle  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960" y="689162"/>
            <a:ext cx="2466220" cy="5487896"/>
          </a:xfrm>
          <a:prstGeom prst="rect">
            <a:avLst/>
          </a:prstGeom>
        </p:spPr>
      </p:pic>
      <p:pic>
        <p:nvPicPr>
          <p:cNvPr id="2097216" name="Picture 7" descr="A screenshot of a phone  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4152" y="689162"/>
            <a:ext cx="2107647" cy="548789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object 3"/>
          <p:cNvSpPr txBox="1">
            <a:spLocks noGrp="1"/>
          </p:cNvSpPr>
          <p:nvPr>
            <p:ph type="title"/>
          </p:nvPr>
        </p:nvSpPr>
        <p:spPr>
          <a:xfrm>
            <a:off x="1663954" y="132651"/>
            <a:ext cx="8864091" cy="758254"/>
          </a:xfrm>
          <a:prstGeom prst="rect">
            <a:avLst/>
          </a:prstGeom>
        </p:spPr>
        <p:txBody>
          <a:bodyPr vert="horz" wrap="square" lIns="0" tIns="174053" rIns="0" bIns="0" rtlCol="0">
            <a:spAutoFit/>
          </a:bodyPr>
          <a:lstStyle/>
          <a:p>
            <a:pPr marL="1477010">
              <a:lnSpc>
                <a:spcPct val="100000"/>
              </a:lnSpc>
              <a:spcBef>
                <a:spcPts val="130"/>
              </a:spcBef>
            </a:pPr>
            <a:r>
              <a:rPr sz="3950" dirty="0"/>
              <a:t>Overall</a:t>
            </a:r>
            <a:r>
              <a:rPr sz="3950" spc="-125" dirty="0"/>
              <a:t> </a:t>
            </a:r>
            <a:r>
              <a:rPr sz="3950" dirty="0"/>
              <a:t>System</a:t>
            </a:r>
            <a:r>
              <a:rPr sz="3950" spc="-70" dirty="0"/>
              <a:t> </a:t>
            </a:r>
            <a:r>
              <a:rPr sz="3950" spc="-10" dirty="0"/>
              <a:t>Diagram</a:t>
            </a:r>
            <a:endParaRPr sz="3950"/>
          </a:p>
        </p:txBody>
      </p:sp>
      <p:sp>
        <p:nvSpPr>
          <p:cNvPr id="1048603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1497309" y="6564452"/>
            <a:ext cx="298450" cy="21018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-50" dirty="0"/>
              <a:t>3</a:t>
            </a:fld>
            <a:endParaRPr spc="-50" dirty="0"/>
          </a:p>
        </p:txBody>
      </p:sp>
      <p:sp>
        <p:nvSpPr>
          <p:cNvPr id="1048604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10" dirty="0"/>
              <a:t>12/3/2024</a:t>
            </a:r>
          </a:p>
        </p:txBody>
      </p:sp>
      <p:pic>
        <p:nvPicPr>
          <p:cNvPr id="2097156" name="Picture 8" descr="A diagram of a diagram  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52525"/>
            <a:ext cx="11734800" cy="486727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2" name="object 2"/>
          <p:cNvSpPr txBox="1">
            <a:spLocks noGrp="1"/>
          </p:cNvSpPr>
          <p:nvPr>
            <p:ph type="title"/>
          </p:nvPr>
        </p:nvSpPr>
        <p:spPr>
          <a:xfrm>
            <a:off x="1663954" y="132651"/>
            <a:ext cx="8864091" cy="766826"/>
          </a:xfrm>
          <a:prstGeom prst="rect">
            <a:avLst/>
          </a:prstGeom>
        </p:spPr>
        <p:txBody>
          <a:bodyPr vert="horz" wrap="square" lIns="0" tIns="106426" rIns="0" bIns="0" rtlCol="0">
            <a:spAutoFit/>
          </a:bodyPr>
          <a:lstStyle/>
          <a:p>
            <a:pPr marL="245110">
              <a:lnSpc>
                <a:spcPct val="100000"/>
              </a:lnSpc>
              <a:spcBef>
                <a:spcPts val="130"/>
              </a:spcBef>
            </a:pPr>
            <a:r>
              <a:rPr sz="4400" dirty="0"/>
              <a:t>Methodology</a:t>
            </a:r>
            <a:r>
              <a:rPr sz="4400" spc="-210" dirty="0"/>
              <a:t> </a:t>
            </a:r>
            <a:r>
              <a:rPr sz="4400" dirty="0"/>
              <a:t>Evidence</a:t>
            </a:r>
            <a:r>
              <a:rPr sz="4400" spc="-114" dirty="0"/>
              <a:t> </a:t>
            </a:r>
            <a:r>
              <a:rPr sz="4400" dirty="0"/>
              <a:t>of</a:t>
            </a:r>
            <a:r>
              <a:rPr sz="4400" spc="-155" dirty="0"/>
              <a:t> </a:t>
            </a:r>
            <a:r>
              <a:rPr sz="4400" spc="-10" dirty="0"/>
              <a:t>Completion</a:t>
            </a:r>
            <a:endParaRPr sz="4400"/>
          </a:p>
        </p:txBody>
      </p:sp>
      <p:sp>
        <p:nvSpPr>
          <p:cNvPr id="1048823" name="object 7"/>
          <p:cNvSpPr txBox="1"/>
          <p:nvPr/>
        </p:nvSpPr>
        <p:spPr>
          <a:xfrm>
            <a:off x="381000" y="1460117"/>
            <a:ext cx="72390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0" lvl="0" indent="-342900" algn="ct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kumimoji="0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cs typeface="Cambria"/>
              </a:rPr>
              <a:t>Data</a:t>
            </a:r>
            <a:r>
              <a:rPr kumimoji="0" sz="24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cs typeface="Cambria"/>
              </a:rPr>
              <a:t> preprocessing</a:t>
            </a:r>
            <a:r>
              <a:rPr kumimoji="0" lang="en-US" sz="24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cs typeface="Cambria"/>
              </a:rPr>
              <a:t> &amp; Data Collection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mbria"/>
              <a:cs typeface="Cambria"/>
            </a:endParaRPr>
          </a:p>
        </p:txBody>
      </p:sp>
      <p:grpSp>
        <p:nvGrpSpPr>
          <p:cNvPr id="162" name="Group 12"/>
          <p:cNvGrpSpPr/>
          <p:nvPr/>
        </p:nvGrpSpPr>
        <p:grpSpPr>
          <a:xfrm>
            <a:off x="3043521" y="6324600"/>
            <a:ext cx="9128426" cy="385810"/>
            <a:chOff x="4461235" y="7673908"/>
            <a:chExt cx="9128426" cy="385810"/>
          </a:xfrm>
        </p:grpSpPr>
        <p:sp>
          <p:nvSpPr>
            <p:cNvPr id="1048824" name="Rectangle 13"/>
            <p:cNvSpPr/>
            <p:nvPr/>
          </p:nvSpPr>
          <p:spPr>
            <a:xfrm>
              <a:off x="4461235" y="7694593"/>
              <a:ext cx="6816365" cy="36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800" b="1" kern="1200" dirty="0">
                  <a:solidFill>
                    <a:prstClr val="black"/>
                  </a:solidFill>
                  <a:latin typeface="Calibri" panose="020F0502020204030204"/>
                </a:rPr>
                <a:t>IT21352294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| </a:t>
              </a:r>
              <a:r>
                <a:rPr lang="en-US" sz="1800" kern="1200" dirty="0">
                  <a:solidFill>
                    <a:prstClr val="black"/>
                  </a:solidFill>
                  <a:latin typeface="Calibri" panose="020F0502020204030204"/>
                </a:rPr>
                <a:t>J.R.K.B. Jayawardhana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| 24-25J-092</a:t>
              </a:r>
            </a:p>
          </p:txBody>
        </p:sp>
        <p:sp>
          <p:nvSpPr>
            <p:cNvPr id="1048825" name="Google Shape;214;p7"/>
            <p:cNvSpPr txBox="1"/>
            <p:nvPr/>
          </p:nvSpPr>
          <p:spPr>
            <a:xfrm>
              <a:off x="12318339" y="7673908"/>
              <a:ext cx="1271322" cy="326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1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sz="1631" b="0" i="0" u="none" strike="noStrike" kern="0" cap="none" spc="0" normalizeH="0" baseline="0" noProof="0" dirty="0">
                  <a:ln>
                    <a:noFill/>
                  </a:ln>
                  <a:solidFill>
                    <a:srgbClr val="242424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13/8/2024</a:t>
              </a:r>
              <a:endParaRPr kumimoji="0" sz="144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2097217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368" y="2514750"/>
            <a:ext cx="5700579" cy="3142432"/>
          </a:xfrm>
          <a:prstGeom prst="rect">
            <a:avLst/>
          </a:prstGeom>
        </p:spPr>
      </p:pic>
      <p:pic>
        <p:nvPicPr>
          <p:cNvPr id="209721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438400"/>
            <a:ext cx="6115553" cy="243874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6" name="object 2"/>
          <p:cNvSpPr txBox="1">
            <a:spLocks noGrp="1"/>
          </p:cNvSpPr>
          <p:nvPr>
            <p:ph type="ctrTitle"/>
          </p:nvPr>
        </p:nvSpPr>
        <p:spPr>
          <a:xfrm>
            <a:off x="1896745" y="198374"/>
            <a:ext cx="8599805" cy="67691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dirty="0"/>
              <a:t>Methodology</a:t>
            </a:r>
            <a:r>
              <a:rPr sz="4400" spc="-210" dirty="0"/>
              <a:t> </a:t>
            </a:r>
            <a:r>
              <a:rPr sz="4400" dirty="0"/>
              <a:t>Evidence</a:t>
            </a:r>
            <a:r>
              <a:rPr sz="4400" spc="-114" dirty="0"/>
              <a:t> </a:t>
            </a:r>
            <a:r>
              <a:rPr sz="4400" dirty="0"/>
              <a:t>of</a:t>
            </a:r>
            <a:r>
              <a:rPr sz="4400" spc="-155" dirty="0"/>
              <a:t> </a:t>
            </a:r>
            <a:r>
              <a:rPr sz="4400" spc="-10" dirty="0"/>
              <a:t>Completion</a:t>
            </a:r>
            <a:endParaRPr sz="4400"/>
          </a:p>
        </p:txBody>
      </p:sp>
      <p:sp>
        <p:nvSpPr>
          <p:cNvPr id="1048827" name="object 3"/>
          <p:cNvSpPr txBox="1"/>
          <p:nvPr/>
        </p:nvSpPr>
        <p:spPr>
          <a:xfrm>
            <a:off x="426719" y="1237361"/>
            <a:ext cx="5806440" cy="32131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600" marR="0" lvl="0" indent="-342900" defTabSz="91440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kumimoji="0" lang="en-US" sz="21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cs typeface="Cambria"/>
              </a:rPr>
              <a:t>Model Development and Training</a:t>
            </a:r>
            <a:endParaRPr kumimoji="0" sz="21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mbria"/>
              <a:cs typeface="Cambria"/>
            </a:endParaRPr>
          </a:p>
        </p:txBody>
      </p:sp>
      <p:grpSp>
        <p:nvGrpSpPr>
          <p:cNvPr id="164" name="Group 8"/>
          <p:cNvGrpSpPr/>
          <p:nvPr/>
        </p:nvGrpSpPr>
        <p:grpSpPr>
          <a:xfrm>
            <a:off x="2895600" y="6395973"/>
            <a:ext cx="9128426" cy="385810"/>
            <a:chOff x="4461235" y="7673908"/>
            <a:chExt cx="9128426" cy="385810"/>
          </a:xfrm>
        </p:grpSpPr>
        <p:sp>
          <p:nvSpPr>
            <p:cNvPr id="1048828" name="Rectangle 9"/>
            <p:cNvSpPr/>
            <p:nvPr/>
          </p:nvSpPr>
          <p:spPr>
            <a:xfrm>
              <a:off x="4461235" y="7694593"/>
              <a:ext cx="6816365" cy="36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800" b="1" kern="1200" dirty="0">
                  <a:solidFill>
                    <a:prstClr val="black"/>
                  </a:solidFill>
                  <a:latin typeface="Calibri" panose="020F0502020204030204"/>
                </a:rPr>
                <a:t>IT21352294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| </a:t>
              </a:r>
              <a:r>
                <a:rPr lang="en-US" sz="1800" kern="1200" dirty="0">
                  <a:solidFill>
                    <a:prstClr val="black"/>
                  </a:solidFill>
                  <a:latin typeface="Calibri" panose="020F0502020204030204"/>
                </a:rPr>
                <a:t>J.R.K.B. Jayawardhana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| 24-25J-092</a:t>
              </a:r>
            </a:p>
          </p:txBody>
        </p:sp>
        <p:sp>
          <p:nvSpPr>
            <p:cNvPr id="1048829" name="Google Shape;214;p7"/>
            <p:cNvSpPr txBox="1"/>
            <p:nvPr/>
          </p:nvSpPr>
          <p:spPr>
            <a:xfrm>
              <a:off x="12318339" y="7673908"/>
              <a:ext cx="1271322" cy="326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1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sz="1631" b="0" i="0" u="none" strike="noStrike" kern="0" cap="none" spc="0" normalizeH="0" baseline="0" noProof="0" dirty="0">
                  <a:ln>
                    <a:noFill/>
                  </a:ln>
                  <a:solidFill>
                    <a:srgbClr val="242424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13/8/2024</a:t>
              </a:r>
              <a:endParaRPr kumimoji="0" sz="144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2097219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31032"/>
            <a:ext cx="5920305" cy="4559927"/>
          </a:xfrm>
          <a:prstGeom prst="rect">
            <a:avLst/>
          </a:prstGeom>
        </p:spPr>
      </p:pic>
      <p:pic>
        <p:nvPicPr>
          <p:cNvPr id="2097220" name="Picture 6" descr="A screen shot of a computer progra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280" y="1761512"/>
            <a:ext cx="5318426" cy="1752600"/>
          </a:xfrm>
          <a:prstGeom prst="rect">
            <a:avLst/>
          </a:prstGeom>
        </p:spPr>
      </p:pic>
      <p:pic>
        <p:nvPicPr>
          <p:cNvPr id="2097221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0812" y="3962400"/>
            <a:ext cx="4625598" cy="55507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0" name="object 2"/>
          <p:cNvSpPr txBox="1">
            <a:spLocks noGrp="1"/>
          </p:cNvSpPr>
          <p:nvPr>
            <p:ph type="ctrTitle"/>
          </p:nvPr>
        </p:nvSpPr>
        <p:spPr>
          <a:xfrm>
            <a:off x="1896745" y="198374"/>
            <a:ext cx="8599805" cy="67691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dirty="0"/>
              <a:t>Methodology</a:t>
            </a:r>
            <a:r>
              <a:rPr sz="4400" spc="-210" dirty="0"/>
              <a:t> </a:t>
            </a:r>
            <a:r>
              <a:rPr sz="4400" dirty="0"/>
              <a:t>Evidence</a:t>
            </a:r>
            <a:r>
              <a:rPr sz="4400" spc="-114" dirty="0"/>
              <a:t> </a:t>
            </a:r>
            <a:r>
              <a:rPr sz="4400" dirty="0"/>
              <a:t>of</a:t>
            </a:r>
            <a:r>
              <a:rPr sz="4400" spc="-155" dirty="0"/>
              <a:t> </a:t>
            </a:r>
            <a:r>
              <a:rPr sz="4400" spc="-10" dirty="0"/>
              <a:t>Completion</a:t>
            </a:r>
            <a:endParaRPr sz="4400"/>
          </a:p>
        </p:txBody>
      </p:sp>
      <p:sp>
        <p:nvSpPr>
          <p:cNvPr id="1048831" name="object 3"/>
          <p:cNvSpPr txBox="1"/>
          <p:nvPr/>
        </p:nvSpPr>
        <p:spPr>
          <a:xfrm>
            <a:off x="426719" y="1237361"/>
            <a:ext cx="5806440" cy="32131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600" marR="0" lvl="0" indent="-342900" defTabSz="91440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lang="en-US" sz="2150" b="1" dirty="0">
                <a:latin typeface="Cambria"/>
                <a:cs typeface="Cambria"/>
              </a:rPr>
              <a:t>D</a:t>
            </a:r>
            <a:r>
              <a:rPr kumimoji="0" lang="en-US" sz="215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cs typeface="Cambria"/>
              </a:rPr>
              <a:t>ata</a:t>
            </a:r>
            <a:r>
              <a:rPr kumimoji="0" lang="en-US" sz="21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cs typeface="Cambria"/>
              </a:rPr>
              <a:t> Prediction </a:t>
            </a:r>
            <a:endParaRPr kumimoji="0" sz="21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mbria"/>
              <a:cs typeface="Cambria"/>
            </a:endParaRPr>
          </a:p>
        </p:txBody>
      </p:sp>
      <p:grpSp>
        <p:nvGrpSpPr>
          <p:cNvPr id="166" name="Group 8"/>
          <p:cNvGrpSpPr/>
          <p:nvPr/>
        </p:nvGrpSpPr>
        <p:grpSpPr>
          <a:xfrm>
            <a:off x="2895600" y="6395973"/>
            <a:ext cx="9128426" cy="385810"/>
            <a:chOff x="4461235" y="7673908"/>
            <a:chExt cx="9128426" cy="385810"/>
          </a:xfrm>
        </p:grpSpPr>
        <p:sp>
          <p:nvSpPr>
            <p:cNvPr id="1048832" name="Rectangle 9"/>
            <p:cNvSpPr/>
            <p:nvPr/>
          </p:nvSpPr>
          <p:spPr>
            <a:xfrm>
              <a:off x="4461235" y="7694593"/>
              <a:ext cx="6816365" cy="36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800" b="1" kern="1200" dirty="0">
                  <a:solidFill>
                    <a:prstClr val="black"/>
                  </a:solidFill>
                  <a:latin typeface="Calibri" panose="020F0502020204030204"/>
                </a:rPr>
                <a:t>IT21352294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| </a:t>
              </a:r>
              <a:r>
                <a:rPr lang="en-US" sz="1800" kern="1200" dirty="0">
                  <a:solidFill>
                    <a:prstClr val="black"/>
                  </a:solidFill>
                  <a:latin typeface="Calibri" panose="020F0502020204030204"/>
                </a:rPr>
                <a:t>J.R.K.B. Jayawardhana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| 24-25J-092</a:t>
              </a:r>
            </a:p>
          </p:txBody>
        </p:sp>
        <p:sp>
          <p:nvSpPr>
            <p:cNvPr id="1048833" name="Google Shape;214;p7"/>
            <p:cNvSpPr txBox="1"/>
            <p:nvPr/>
          </p:nvSpPr>
          <p:spPr>
            <a:xfrm>
              <a:off x="12318339" y="7673908"/>
              <a:ext cx="1271322" cy="326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1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sz="1631" b="0" i="0" u="none" strike="noStrike" kern="0" cap="none" spc="0" normalizeH="0" baseline="0" noProof="0" dirty="0">
                  <a:ln>
                    <a:noFill/>
                  </a:ln>
                  <a:solidFill>
                    <a:srgbClr val="242424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13/8/2024</a:t>
              </a:r>
              <a:endParaRPr kumimoji="0" sz="144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2097222" name="Picture 5" descr="A computer screen shot of a computer code  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19" y="2048051"/>
            <a:ext cx="5725324" cy="2191056"/>
          </a:xfrm>
          <a:prstGeom prst="rect">
            <a:avLst/>
          </a:prstGeom>
        </p:spPr>
      </p:pic>
      <p:pic>
        <p:nvPicPr>
          <p:cNvPr id="2097223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2639510"/>
            <a:ext cx="4925112" cy="276263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4" name="object 2"/>
          <p:cNvSpPr txBox="1">
            <a:spLocks noGrp="1"/>
          </p:cNvSpPr>
          <p:nvPr>
            <p:ph type="ctrTitle"/>
          </p:nvPr>
        </p:nvSpPr>
        <p:spPr>
          <a:xfrm>
            <a:off x="1896745" y="198374"/>
            <a:ext cx="8599805" cy="67691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dirty="0"/>
              <a:t>Methodology</a:t>
            </a:r>
            <a:r>
              <a:rPr sz="4400" spc="-210" dirty="0"/>
              <a:t> </a:t>
            </a:r>
            <a:r>
              <a:rPr sz="4400" dirty="0"/>
              <a:t>Evidence</a:t>
            </a:r>
            <a:r>
              <a:rPr sz="4400" spc="-114" dirty="0"/>
              <a:t> </a:t>
            </a:r>
            <a:r>
              <a:rPr sz="4400" dirty="0"/>
              <a:t>of</a:t>
            </a:r>
            <a:r>
              <a:rPr sz="4400" spc="-155" dirty="0"/>
              <a:t> </a:t>
            </a:r>
            <a:r>
              <a:rPr sz="4400" spc="-10" dirty="0"/>
              <a:t>Completion</a:t>
            </a:r>
            <a:endParaRPr sz="4400"/>
          </a:p>
        </p:txBody>
      </p:sp>
      <p:sp>
        <p:nvSpPr>
          <p:cNvPr id="1048835" name="object 3"/>
          <p:cNvSpPr txBox="1"/>
          <p:nvPr/>
        </p:nvSpPr>
        <p:spPr>
          <a:xfrm>
            <a:off x="426719" y="1237361"/>
            <a:ext cx="5806440" cy="32131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600" marR="0" lvl="0" indent="-342900" defTabSz="91440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lang="en-US" sz="2150" b="1" dirty="0">
                <a:latin typeface="Cambria"/>
                <a:cs typeface="Cambria"/>
              </a:rPr>
              <a:t>C</a:t>
            </a:r>
            <a:r>
              <a:rPr kumimoji="0" lang="en-US" sz="215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cs typeface="Cambria"/>
              </a:rPr>
              <a:t>reate</a:t>
            </a:r>
            <a:r>
              <a:rPr kumimoji="0" lang="en-US" sz="21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cs typeface="Cambria"/>
              </a:rPr>
              <a:t> a Fla</a:t>
            </a:r>
            <a:r>
              <a:rPr kumimoji="0" lang="en-US" sz="20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sk &amp; API  in app.py </a:t>
            </a:r>
            <a:endParaRPr kumimoji="0" sz="21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mbria"/>
              <a:cs typeface="Cambria"/>
            </a:endParaRPr>
          </a:p>
        </p:txBody>
      </p:sp>
      <p:grpSp>
        <p:nvGrpSpPr>
          <p:cNvPr id="168" name="Group 8"/>
          <p:cNvGrpSpPr/>
          <p:nvPr/>
        </p:nvGrpSpPr>
        <p:grpSpPr>
          <a:xfrm>
            <a:off x="2895600" y="6395973"/>
            <a:ext cx="9128426" cy="385810"/>
            <a:chOff x="4461235" y="7673908"/>
            <a:chExt cx="9128426" cy="385810"/>
          </a:xfrm>
        </p:grpSpPr>
        <p:sp>
          <p:nvSpPr>
            <p:cNvPr id="1048836" name="Rectangle 9"/>
            <p:cNvSpPr/>
            <p:nvPr/>
          </p:nvSpPr>
          <p:spPr>
            <a:xfrm>
              <a:off x="4461235" y="7694593"/>
              <a:ext cx="6816365" cy="36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800" b="1" kern="1200" dirty="0">
                  <a:solidFill>
                    <a:prstClr val="black"/>
                  </a:solidFill>
                  <a:latin typeface="Calibri" panose="020F0502020204030204"/>
                </a:rPr>
                <a:t>IT21352294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| </a:t>
              </a:r>
              <a:r>
                <a:rPr lang="en-US" sz="1800" kern="1200" dirty="0">
                  <a:solidFill>
                    <a:prstClr val="black"/>
                  </a:solidFill>
                  <a:latin typeface="Calibri" panose="020F0502020204030204"/>
                </a:rPr>
                <a:t>J.R.K.B. Jayawardhana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| 24-25J-092</a:t>
              </a:r>
            </a:p>
          </p:txBody>
        </p:sp>
        <p:sp>
          <p:nvSpPr>
            <p:cNvPr id="1048837" name="Google Shape;214;p7"/>
            <p:cNvSpPr txBox="1"/>
            <p:nvPr/>
          </p:nvSpPr>
          <p:spPr>
            <a:xfrm>
              <a:off x="12318339" y="7673908"/>
              <a:ext cx="1271322" cy="326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1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sz="1631" b="0" i="0" u="none" strike="noStrike" kern="0" cap="none" spc="0" normalizeH="0" baseline="0" noProof="0" dirty="0">
                  <a:ln>
                    <a:noFill/>
                  </a:ln>
                  <a:solidFill>
                    <a:srgbClr val="242424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13/8/2024</a:t>
              </a:r>
              <a:endParaRPr kumimoji="0" sz="144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2097224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615821"/>
            <a:ext cx="3173345" cy="4592303"/>
          </a:xfrm>
          <a:prstGeom prst="rect">
            <a:avLst/>
          </a:prstGeom>
        </p:spPr>
      </p:pic>
      <p:pic>
        <p:nvPicPr>
          <p:cNvPr id="2097225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408" y="1595501"/>
            <a:ext cx="2735391" cy="4612623"/>
          </a:xfrm>
          <a:prstGeom prst="rect">
            <a:avLst/>
          </a:prstGeom>
        </p:spPr>
      </p:pic>
      <p:pic>
        <p:nvPicPr>
          <p:cNvPr id="209722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615821"/>
            <a:ext cx="3309808" cy="461262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8" name="object 2"/>
          <p:cNvSpPr txBox="1">
            <a:spLocks noGrp="1"/>
          </p:cNvSpPr>
          <p:nvPr>
            <p:ph type="title"/>
          </p:nvPr>
        </p:nvSpPr>
        <p:spPr>
          <a:xfrm>
            <a:off x="1485646" y="950277"/>
            <a:ext cx="7147559" cy="60071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950" dirty="0"/>
              <a:t>Used</a:t>
            </a:r>
            <a:r>
              <a:rPr sz="3950" spc="-25" dirty="0"/>
              <a:t> Techniques</a:t>
            </a:r>
            <a:r>
              <a:rPr sz="3950" dirty="0"/>
              <a:t> and</a:t>
            </a:r>
            <a:r>
              <a:rPr sz="3950" spc="10" dirty="0"/>
              <a:t> </a:t>
            </a:r>
            <a:r>
              <a:rPr sz="3950" spc="-10" dirty="0"/>
              <a:t>Technologies</a:t>
            </a:r>
            <a:endParaRPr sz="3950"/>
          </a:p>
        </p:txBody>
      </p:sp>
      <p:sp>
        <p:nvSpPr>
          <p:cNvPr id="1048839" name="object 3"/>
          <p:cNvSpPr txBox="1"/>
          <p:nvPr/>
        </p:nvSpPr>
        <p:spPr>
          <a:xfrm>
            <a:off x="1395475" y="1966912"/>
            <a:ext cx="4191000" cy="2682748"/>
          </a:xfrm>
          <a:prstGeom prst="rect">
            <a:avLst/>
          </a:prstGeom>
          <a:ln w="25400">
            <a:solidFill>
              <a:srgbClr val="0E6EC5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33070" marR="0" lvl="0" indent="-342265" defTabSz="914400" eaLnBrk="1" fontAlgn="auto" latinLnBrk="0" hangingPunct="1">
              <a:lnSpc>
                <a:spcPts val="281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"/>
              <a:tabLst>
                <a:tab pos="433070" algn="l"/>
              </a:tabLst>
            </a:pP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Technologies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834390" marR="0" lvl="1" indent="-285750" defTabSz="91440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Tx/>
              <a:buSzTx/>
              <a:buFont typeface="Wingdings"/>
              <a:buChar char=""/>
              <a:tabLst>
                <a:tab pos="834390" algn="l"/>
              </a:tabLst>
            </a:pPr>
            <a:r>
              <a:rPr kumimoji="0" lang="en-US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TensorFlow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834390" marR="0" lvl="1" indent="-285750" defTabSz="914400" eaLnBrk="1" fontAlgn="auto" latinLnBrk="0" hangingPunct="1">
              <a:lnSpc>
                <a:spcPct val="100000"/>
              </a:lnSpc>
              <a:spcBef>
                <a:spcPts val="229"/>
              </a:spcBef>
              <a:spcAft>
                <a:spcPts val="0"/>
              </a:spcAft>
              <a:buClrTx/>
              <a:buSzTx/>
              <a:buFont typeface="Wingdings"/>
              <a:buChar char=""/>
              <a:tabLst>
                <a:tab pos="834390" algn="l"/>
              </a:tabLst>
            </a:pPr>
            <a:r>
              <a:rPr lang="en-US" sz="2000" spc="-10" dirty="0">
                <a:latin typeface="Calibri"/>
                <a:cs typeface="Calibri"/>
              </a:rPr>
              <a:t>React Native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mbria"/>
              <a:cs typeface="Cambria"/>
            </a:endParaRPr>
          </a:p>
          <a:p>
            <a:pPr marL="834390" marR="0" lvl="1" indent="-285750" defTabSz="914400" eaLnBrk="1" fontAlgn="auto" latinLnBrk="0" hangingPunct="1">
              <a:lnSpc>
                <a:spcPct val="100000"/>
              </a:lnSpc>
              <a:spcBef>
                <a:spcPts val="155"/>
              </a:spcBef>
              <a:spcAft>
                <a:spcPts val="0"/>
              </a:spcAft>
              <a:buClrTx/>
              <a:buSzTx/>
              <a:buFont typeface="Wingdings"/>
              <a:buChar char=""/>
              <a:tabLst>
                <a:tab pos="834390" algn="l"/>
              </a:tabLst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Jupyter</a:t>
            </a:r>
            <a:r>
              <a:rPr kumimoji="0" sz="20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Noteboo</a:t>
            </a:r>
            <a:r>
              <a:rPr kumimoji="0" lang="en-US" altLang="en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k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834390" lvl="1" indent="-285750">
              <a:spcBef>
                <a:spcPts val="225"/>
              </a:spcBef>
              <a:buFont typeface="Wingdings"/>
              <a:buChar char=""/>
              <a:tabLst>
                <a:tab pos="834390" algn="l"/>
              </a:tabLst>
            </a:pPr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matplotlib</a:t>
            </a:r>
            <a:endParaRPr kumimoji="0" lang="en-US" sz="2000" b="0" i="0" u="none" strike="noStrike" kern="0" cap="none" spc="-2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834390" marR="0" lvl="1" indent="-285750" defTabSz="91440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Tx/>
              <a:buSzTx/>
              <a:buFont typeface="Wingdings"/>
              <a:buChar char=""/>
              <a:tabLst>
                <a:tab pos="834390" algn="l"/>
              </a:tabLst>
            </a:pPr>
            <a:r>
              <a:rPr kumimoji="0" lang="en-US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Panda</a:t>
            </a:r>
            <a:r>
              <a:rPr kumimoji="0" lang="en-US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cs typeface="Cambria"/>
              </a:rPr>
              <a:t>s</a:t>
            </a:r>
            <a:endParaRPr kumimoji="0" lang="en-US" sz="2000" b="0" i="0" u="none" strike="noStrike" kern="0" cap="none" spc="-2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834390" marR="0" lvl="1" indent="-285750" defTabSz="91440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Tx/>
              <a:buSzTx/>
              <a:buFont typeface="Wingdings"/>
              <a:buChar char=""/>
              <a:tabLst>
                <a:tab pos="834390" algn="l"/>
              </a:tabLst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NumPy</a:t>
            </a:r>
          </a:p>
          <a:p>
            <a:pPr marL="834390" marR="0" lvl="1" indent="-285750" defTabSz="91440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Tx/>
              <a:buSzTx/>
              <a:buFont typeface="Wingdings"/>
              <a:buChar char=""/>
              <a:tabLst>
                <a:tab pos="834390" algn="l"/>
              </a:tabLst>
            </a:pPr>
            <a:r>
              <a:rPr kumimoji="0" lang="en-US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cs typeface="Cambria"/>
              </a:rPr>
              <a:t>s</a:t>
            </a:r>
            <a:r>
              <a:rPr lang="en-US" sz="2000" dirty="0" err="1">
                <a:latin typeface="Calibri"/>
                <a:cs typeface="Calibri"/>
              </a:rPr>
              <a:t>eaborn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1048840" name="object 4"/>
          <p:cNvSpPr txBox="1"/>
          <p:nvPr/>
        </p:nvSpPr>
        <p:spPr>
          <a:xfrm>
            <a:off x="6710426" y="1957387"/>
            <a:ext cx="4181475" cy="1259840"/>
          </a:xfrm>
          <a:prstGeom prst="rect">
            <a:avLst/>
          </a:prstGeom>
          <a:ln w="25400">
            <a:solidFill>
              <a:srgbClr val="0E6EC5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434340" marR="0" lvl="0" indent="-342900" defTabSz="914400" eaLnBrk="1" fontAlgn="auto" latinLnBrk="0" hangingPunct="1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0E6EC5"/>
              </a:buClr>
              <a:buSzPct val="81250"/>
              <a:buFont typeface="Wingdings"/>
              <a:buChar char=""/>
              <a:tabLst>
                <a:tab pos="434340" algn="l"/>
              </a:tabLst>
            </a:pP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Techniques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834390" marR="0" lvl="1" indent="-285115" defTabSz="91440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rgbClr val="0E6EC5"/>
              </a:buClr>
              <a:buSzPct val="77500"/>
              <a:buFont typeface="Wingdings"/>
              <a:buChar char=""/>
              <a:tabLst>
                <a:tab pos="834390" algn="l"/>
              </a:tabLst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cs typeface="Cambria"/>
              </a:rPr>
              <a:t>Data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cs typeface="Cambria"/>
              </a:rPr>
              <a:t>preprocessing</a:t>
            </a:r>
            <a:endParaRPr kumimoji="0" lang="en-US" sz="2000" b="0" i="0" u="none" strike="noStrike" kern="0" cap="none" spc="-1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mbria"/>
              <a:cs typeface="Cambria"/>
            </a:endParaRPr>
          </a:p>
          <a:p>
            <a:pPr marL="834390" marR="0" lvl="1" indent="-285115" defTabSz="91440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rgbClr val="0E6EC5"/>
              </a:buClr>
              <a:buSzPct val="77500"/>
              <a:buFont typeface="Wingdings"/>
              <a:buChar char=""/>
              <a:tabLst>
                <a:tab pos="834390" algn="l"/>
              </a:tabLst>
            </a:pPr>
            <a:r>
              <a:rPr lang="en-US" sz="2000" dirty="0"/>
              <a:t>Data Visualization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mbria"/>
              <a:cs typeface="Cambria"/>
            </a:endParaRPr>
          </a:p>
        </p:txBody>
      </p:sp>
      <p:grpSp>
        <p:nvGrpSpPr>
          <p:cNvPr id="170" name="Group 9"/>
          <p:cNvGrpSpPr/>
          <p:nvPr/>
        </p:nvGrpSpPr>
        <p:grpSpPr>
          <a:xfrm>
            <a:off x="3035500" y="6472190"/>
            <a:ext cx="9128426" cy="385810"/>
            <a:chOff x="4461235" y="7673908"/>
            <a:chExt cx="9128426" cy="385810"/>
          </a:xfrm>
        </p:grpSpPr>
        <p:sp>
          <p:nvSpPr>
            <p:cNvPr id="1048841" name="Rectangle 10"/>
            <p:cNvSpPr/>
            <p:nvPr/>
          </p:nvSpPr>
          <p:spPr>
            <a:xfrm>
              <a:off x="4461235" y="7694593"/>
              <a:ext cx="6816365" cy="36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800" b="1" kern="1200" dirty="0">
                  <a:solidFill>
                    <a:prstClr val="black"/>
                  </a:solidFill>
                  <a:latin typeface="Calibri" panose="020F0502020204030204"/>
                </a:rPr>
                <a:t>IT21352294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|   </a:t>
              </a:r>
              <a:r>
                <a:rPr lang="en-US" sz="1800" kern="1200" dirty="0">
                  <a:solidFill>
                    <a:prstClr val="black"/>
                  </a:solidFill>
                  <a:latin typeface="Calibri" panose="020F0502020204030204"/>
                </a:rPr>
                <a:t> J.R.K.B. Jayawardhana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| 24-25J-092</a:t>
              </a:r>
            </a:p>
          </p:txBody>
        </p:sp>
        <p:sp>
          <p:nvSpPr>
            <p:cNvPr id="1048842" name="Google Shape;214;p7"/>
            <p:cNvSpPr txBox="1"/>
            <p:nvPr/>
          </p:nvSpPr>
          <p:spPr>
            <a:xfrm>
              <a:off x="12318339" y="7673908"/>
              <a:ext cx="1271322" cy="326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1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sz="1631" b="0" i="0" u="none" strike="noStrike" kern="0" cap="none" spc="0" normalizeH="0" baseline="0" noProof="0" dirty="0">
                  <a:ln>
                    <a:noFill/>
                  </a:ln>
                  <a:solidFill>
                    <a:srgbClr val="242424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13/8/2024</a:t>
              </a:r>
              <a:endParaRPr kumimoji="0" sz="144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84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/>
          <a:lstStyle/>
          <a:p>
            <a:pPr algn="l" defTabSz="761970" rtl="0"/>
            <a:endParaRPr lang="en-US" sz="1500" b="1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844" name="Text 1"/>
          <p:cNvSpPr/>
          <p:nvPr/>
        </p:nvSpPr>
        <p:spPr>
          <a:xfrm>
            <a:off x="560716" y="517853"/>
            <a:ext cx="6727590" cy="67498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algn="l" defTabSz="761970" rtl="0">
              <a:lnSpc>
                <a:spcPts val="5316"/>
              </a:lnSpc>
            </a:pPr>
            <a:r>
              <a:rPr lang="en-US" sz="45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Requirements</a:t>
            </a:r>
            <a:endParaRPr lang="en-US" sz="4252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845" name="Text 2"/>
          <p:cNvSpPr/>
          <p:nvPr/>
        </p:nvSpPr>
        <p:spPr>
          <a:xfrm>
            <a:off x="720031" y="1792999"/>
            <a:ext cx="2700338" cy="33754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algn="l" defTabSz="761970" rtl="0">
              <a:lnSpc>
                <a:spcPts val="2657"/>
              </a:lnSpc>
            </a:pPr>
            <a:endParaRPr lang="en-US" sz="2127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846" name="Google Shape;796;p27"/>
          <p:cNvSpPr txBox="1"/>
          <p:nvPr/>
        </p:nvSpPr>
        <p:spPr>
          <a:xfrm>
            <a:off x="528786" y="1756516"/>
            <a:ext cx="3683499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39" indent="-285739" algn="l" defTabSz="76197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Hardware:</a:t>
            </a:r>
            <a:r>
              <a:rPr lang="en-US" sz="1333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Intel Core i7/Ryzen 7, NVIDIA RTX 3060, 16 GB RAM, 512 GB SSD (primary), 256 GB SSD/external/cloud storage (secondary), reliable internet (50 Mbps) </a:t>
            </a:r>
          </a:p>
          <a:p>
            <a:pPr marL="285739" indent="-285739" algn="l" defTabSz="76197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Software</a:t>
            </a:r>
            <a:r>
              <a:rPr lang="en-US" sz="1333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Windows, Python , TensorFlow, </a:t>
            </a:r>
            <a:r>
              <a:rPr lang="en-US" sz="1333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Jupyter</a:t>
            </a:r>
            <a:r>
              <a:rPr lang="en-US" sz="1333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Notebook, RESTful APIs, Git.</a:t>
            </a:r>
          </a:p>
        </p:txBody>
      </p:sp>
      <p:sp>
        <p:nvSpPr>
          <p:cNvPr id="1048847" name="Google Shape;810;p27"/>
          <p:cNvSpPr txBox="1"/>
          <p:nvPr/>
        </p:nvSpPr>
        <p:spPr>
          <a:xfrm>
            <a:off x="638062" y="1422538"/>
            <a:ext cx="3920825" cy="359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l" defTabSz="761970" rtl="0"/>
            <a:r>
              <a:rPr lang="en-US" sz="2333" kern="1200" dirty="0">
                <a:solidFill>
                  <a:prstClr val="black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System requirements</a:t>
            </a:r>
          </a:p>
        </p:txBody>
      </p:sp>
      <p:sp>
        <p:nvSpPr>
          <p:cNvPr id="1048848" name="Google Shape;796;p27"/>
          <p:cNvSpPr txBox="1"/>
          <p:nvPr/>
        </p:nvSpPr>
        <p:spPr>
          <a:xfrm>
            <a:off x="6333326" y="2290060"/>
            <a:ext cx="3683499" cy="2423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39" indent="-285739" algn="l" defTabSz="76197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Performance</a:t>
            </a:r>
          </a:p>
          <a:p>
            <a:pPr marL="285739" indent="-285739" algn="l" defTabSz="76197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Reliability</a:t>
            </a:r>
          </a:p>
          <a:p>
            <a:pPr marL="285739" indent="-285739" algn="l" defTabSz="76197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Scalability</a:t>
            </a:r>
          </a:p>
          <a:p>
            <a:pPr marL="285739" indent="-285739" algn="l" defTabSz="76197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Security</a:t>
            </a:r>
          </a:p>
          <a:p>
            <a:pPr marL="285739" indent="-285739" algn="l" defTabSz="76197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Usability</a:t>
            </a:r>
          </a:p>
          <a:p>
            <a:pPr marL="285739" indent="-285739" algn="l" defTabSz="76197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Maintainability</a:t>
            </a:r>
          </a:p>
          <a:p>
            <a:pPr marL="285739" indent="-285739" algn="l" defTabSz="76197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Accuracy</a:t>
            </a:r>
            <a:endParaRPr lang="en-US" sz="1667" kern="1200" dirty="0">
              <a:solidFill>
                <a:prstClr val="black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048849" name="Google Shape;810;p27"/>
          <p:cNvSpPr txBox="1"/>
          <p:nvPr/>
        </p:nvSpPr>
        <p:spPr>
          <a:xfrm>
            <a:off x="5837966" y="1792999"/>
            <a:ext cx="4674219" cy="359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l" defTabSz="761970" rtl="0"/>
            <a:r>
              <a:rPr lang="en-US" sz="2333" kern="1200" dirty="0">
                <a:solidFill>
                  <a:prstClr val="black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Non-functional requirements</a:t>
            </a:r>
          </a:p>
        </p:txBody>
      </p:sp>
      <p:grpSp>
        <p:nvGrpSpPr>
          <p:cNvPr id="172" name="Group 5"/>
          <p:cNvGrpSpPr/>
          <p:nvPr/>
        </p:nvGrpSpPr>
        <p:grpSpPr>
          <a:xfrm>
            <a:off x="433641" y="6267892"/>
            <a:ext cx="11324718" cy="587407"/>
            <a:chOff x="0" y="7524712"/>
            <a:chExt cx="13589661" cy="704888"/>
          </a:xfrm>
        </p:grpSpPr>
        <p:pic>
          <p:nvPicPr>
            <p:cNvPr id="2097228" name="Google Shape;211;p7"/>
            <p:cNvPicPr preferRelativeResize="0">
              <a:picLocks/>
            </p:cNvPicPr>
            <p:nvPr/>
          </p:nvPicPr>
          <p:blipFill rotWithShape="1">
            <a:blip r:embed="rId4">
              <a:alphaModFix amt="71000"/>
            </a:blip>
            <a:srcRect r="36908"/>
            <a:stretch>
              <a:fillRect/>
            </a:stretch>
          </p:blipFill>
          <p:spPr>
            <a:xfrm>
              <a:off x="0" y="7524712"/>
              <a:ext cx="4119291" cy="7048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8850" name="Rectangle 7"/>
            <p:cNvSpPr/>
            <p:nvPr/>
          </p:nvSpPr>
          <p:spPr>
            <a:xfrm>
              <a:off x="4461235" y="7694593"/>
              <a:ext cx="6816365" cy="36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61970" rtl="0"/>
              <a:r>
                <a:rPr lang="en-US" sz="1500" b="1" kern="1200" dirty="0">
                  <a:solidFill>
                    <a:prstClr val="black"/>
                  </a:solidFill>
                  <a:latin typeface="Calibri" panose="020F0502020204030204"/>
                </a:rPr>
                <a:t>IT21352294 </a:t>
              </a:r>
              <a:r>
                <a:rPr lang="en-US" sz="1500" kern="1200" dirty="0">
                  <a:solidFill>
                    <a:prstClr val="black"/>
                  </a:solidFill>
                  <a:latin typeface="Calibri" panose="020F0502020204030204"/>
                </a:rPr>
                <a:t>| J.R.K.B. Jayawardhana | 24-25J-092</a:t>
              </a:r>
            </a:p>
          </p:txBody>
        </p:sp>
        <p:sp>
          <p:nvSpPr>
            <p:cNvPr id="1048851" name="Google Shape;214;p7"/>
            <p:cNvSpPr txBox="1"/>
            <p:nvPr/>
          </p:nvSpPr>
          <p:spPr>
            <a:xfrm>
              <a:off x="12318339" y="7673908"/>
              <a:ext cx="1271322" cy="3263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 defTabSz="761970" rtl="0">
                <a:lnSpc>
                  <a:spcPct val="130014"/>
                </a:lnSpc>
              </a:pPr>
              <a:r>
                <a:rPr lang="en-US" sz="1359" kern="1200" dirty="0">
                  <a:solidFill>
                    <a:srgbClr val="242424"/>
                  </a:solidFill>
                  <a:latin typeface="Arial"/>
                  <a:ea typeface="Arial"/>
                  <a:cs typeface="Arial"/>
                  <a:sym typeface="Arial"/>
                </a:rPr>
                <a:t>13/8/2024</a:t>
              </a:r>
              <a:endParaRPr sz="12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48852" name="Google Shape;810;p27"/>
          <p:cNvSpPr txBox="1"/>
          <p:nvPr/>
        </p:nvSpPr>
        <p:spPr>
          <a:xfrm>
            <a:off x="720031" y="4289633"/>
            <a:ext cx="4674219" cy="359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l" defTabSz="761970" rtl="0"/>
            <a:r>
              <a:rPr lang="en-US" sz="2333" kern="1200" dirty="0">
                <a:solidFill>
                  <a:prstClr val="black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functional requirements</a:t>
            </a:r>
          </a:p>
        </p:txBody>
      </p:sp>
      <p:sp>
        <p:nvSpPr>
          <p:cNvPr id="1048853" name="Google Shape;796;p27"/>
          <p:cNvSpPr txBox="1"/>
          <p:nvPr/>
        </p:nvSpPr>
        <p:spPr>
          <a:xfrm>
            <a:off x="875388" y="4752273"/>
            <a:ext cx="3683499" cy="1500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l" defTabSz="761970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5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User Interface:</a:t>
            </a:r>
            <a:r>
              <a:rPr lang="en-US" altLang="en-US" sz="15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Intuitive UI for data input, training, and results visualization.</a:t>
            </a:r>
          </a:p>
          <a:p>
            <a:pPr algn="l" defTabSz="761970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5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algn="l" defTabSz="761970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5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Data Management:</a:t>
            </a:r>
            <a:r>
              <a:rPr lang="en-US" altLang="en-US" sz="15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Efficient storage with lightweight databases and data compression. </a:t>
            </a:r>
          </a:p>
          <a:p>
            <a:pPr algn="l" defTabSz="761970" rtl="0">
              <a:lnSpc>
                <a:spcPct val="150000"/>
              </a:lnSpc>
            </a:pPr>
            <a:r>
              <a:rPr lang="en-US" sz="15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7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5488" rIns="0" bIns="0" rtlCol="0">
            <a:spAutoFit/>
          </a:bodyPr>
          <a:lstStyle/>
          <a:p>
            <a:pPr marL="534035">
              <a:lnSpc>
                <a:spcPct val="100000"/>
              </a:lnSpc>
              <a:spcBef>
                <a:spcPts val="130"/>
              </a:spcBef>
            </a:pPr>
            <a:r>
              <a:rPr sz="3950" dirty="0"/>
              <a:t>Completion</a:t>
            </a:r>
            <a:r>
              <a:rPr sz="3950" spc="145" dirty="0"/>
              <a:t> </a:t>
            </a:r>
            <a:r>
              <a:rPr sz="4400" dirty="0"/>
              <a:t>of</a:t>
            </a:r>
            <a:r>
              <a:rPr sz="4400" spc="-5" dirty="0"/>
              <a:t> </a:t>
            </a:r>
            <a:r>
              <a:rPr sz="4400" dirty="0"/>
              <a:t>the</a:t>
            </a:r>
            <a:r>
              <a:rPr sz="4400" spc="-20" dirty="0"/>
              <a:t> </a:t>
            </a:r>
            <a:r>
              <a:rPr sz="4400" spc="-10" dirty="0"/>
              <a:t>project</a:t>
            </a:r>
            <a:endParaRPr sz="4400" dirty="0"/>
          </a:p>
        </p:txBody>
      </p:sp>
      <p:grpSp>
        <p:nvGrpSpPr>
          <p:cNvPr id="176" name="object 3"/>
          <p:cNvGrpSpPr/>
          <p:nvPr/>
        </p:nvGrpSpPr>
        <p:grpSpPr>
          <a:xfrm>
            <a:off x="696912" y="1630426"/>
            <a:ext cx="10798175" cy="2035175"/>
            <a:chOff x="696912" y="1630426"/>
            <a:chExt cx="10798175" cy="2035175"/>
          </a:xfrm>
        </p:grpSpPr>
        <p:sp>
          <p:nvSpPr>
            <p:cNvPr id="1048858" name="object 4"/>
            <p:cNvSpPr/>
            <p:nvPr/>
          </p:nvSpPr>
          <p:spPr>
            <a:xfrm>
              <a:off x="709612" y="1947799"/>
              <a:ext cx="10772775" cy="1704975"/>
            </a:xfrm>
            <a:custGeom>
              <a:avLst/>
              <a:gdLst/>
              <a:ahLst/>
              <a:cxnLst/>
              <a:rect l="l" t="t" r="r" b="b"/>
              <a:pathLst>
                <a:path w="10772775" h="1704975">
                  <a:moveTo>
                    <a:pt x="0" y="1704975"/>
                  </a:moveTo>
                  <a:lnTo>
                    <a:pt x="10772775" y="1704975"/>
                  </a:lnTo>
                  <a:lnTo>
                    <a:pt x="10772775" y="0"/>
                  </a:lnTo>
                  <a:lnTo>
                    <a:pt x="0" y="0"/>
                  </a:lnTo>
                  <a:lnTo>
                    <a:pt x="0" y="1704975"/>
                  </a:lnTo>
                  <a:close/>
                </a:path>
              </a:pathLst>
            </a:custGeom>
            <a:ln w="25400">
              <a:solidFill>
                <a:srgbClr val="009DD9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8859" name="object 5"/>
            <p:cNvSpPr/>
            <p:nvPr/>
          </p:nvSpPr>
          <p:spPr>
            <a:xfrm>
              <a:off x="1243012" y="1643126"/>
              <a:ext cx="7544434" cy="561975"/>
            </a:xfrm>
            <a:custGeom>
              <a:avLst/>
              <a:gdLst/>
              <a:ahLst/>
              <a:cxnLst/>
              <a:rect l="l" t="t" r="r" b="b"/>
              <a:pathLst>
                <a:path w="7544434" h="561975">
                  <a:moveTo>
                    <a:pt x="7450137" y="0"/>
                  </a:moveTo>
                  <a:lnTo>
                    <a:pt x="93662" y="0"/>
                  </a:lnTo>
                  <a:lnTo>
                    <a:pt x="57221" y="7356"/>
                  </a:lnTo>
                  <a:lnTo>
                    <a:pt x="27447" y="27416"/>
                  </a:lnTo>
                  <a:lnTo>
                    <a:pt x="7365" y="57167"/>
                  </a:lnTo>
                  <a:lnTo>
                    <a:pt x="0" y="93599"/>
                  </a:lnTo>
                  <a:lnTo>
                    <a:pt x="0" y="468249"/>
                  </a:lnTo>
                  <a:lnTo>
                    <a:pt x="7366" y="504699"/>
                  </a:lnTo>
                  <a:lnTo>
                    <a:pt x="27447" y="534495"/>
                  </a:lnTo>
                  <a:lnTo>
                    <a:pt x="57221" y="554599"/>
                  </a:lnTo>
                  <a:lnTo>
                    <a:pt x="93662" y="561975"/>
                  </a:lnTo>
                  <a:lnTo>
                    <a:pt x="7450137" y="561975"/>
                  </a:lnTo>
                  <a:lnTo>
                    <a:pt x="7486588" y="554599"/>
                  </a:lnTo>
                  <a:lnTo>
                    <a:pt x="7516383" y="534495"/>
                  </a:lnTo>
                  <a:lnTo>
                    <a:pt x="7536487" y="504699"/>
                  </a:lnTo>
                  <a:lnTo>
                    <a:pt x="7543863" y="468249"/>
                  </a:lnTo>
                  <a:lnTo>
                    <a:pt x="7543863" y="93599"/>
                  </a:lnTo>
                  <a:lnTo>
                    <a:pt x="7536487" y="57167"/>
                  </a:lnTo>
                  <a:lnTo>
                    <a:pt x="7516383" y="27416"/>
                  </a:lnTo>
                  <a:lnTo>
                    <a:pt x="7486588" y="7356"/>
                  </a:lnTo>
                  <a:lnTo>
                    <a:pt x="7450137" y="0"/>
                  </a:lnTo>
                  <a:close/>
                </a:path>
              </a:pathLst>
            </a:custGeom>
            <a:solidFill>
              <a:srgbClr val="009DD9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8860" name="object 6"/>
            <p:cNvSpPr/>
            <p:nvPr/>
          </p:nvSpPr>
          <p:spPr>
            <a:xfrm>
              <a:off x="1243012" y="1643126"/>
              <a:ext cx="7544434" cy="561975"/>
            </a:xfrm>
            <a:custGeom>
              <a:avLst/>
              <a:gdLst/>
              <a:ahLst/>
              <a:cxnLst/>
              <a:rect l="l" t="t" r="r" b="b"/>
              <a:pathLst>
                <a:path w="7544434" h="561975">
                  <a:moveTo>
                    <a:pt x="0" y="93599"/>
                  </a:moveTo>
                  <a:lnTo>
                    <a:pt x="7365" y="57167"/>
                  </a:lnTo>
                  <a:lnTo>
                    <a:pt x="27447" y="27416"/>
                  </a:lnTo>
                  <a:lnTo>
                    <a:pt x="57221" y="7356"/>
                  </a:lnTo>
                  <a:lnTo>
                    <a:pt x="93662" y="0"/>
                  </a:lnTo>
                  <a:lnTo>
                    <a:pt x="7450137" y="0"/>
                  </a:lnTo>
                  <a:lnTo>
                    <a:pt x="7486588" y="7356"/>
                  </a:lnTo>
                  <a:lnTo>
                    <a:pt x="7516383" y="27416"/>
                  </a:lnTo>
                  <a:lnTo>
                    <a:pt x="7536487" y="57167"/>
                  </a:lnTo>
                  <a:lnTo>
                    <a:pt x="7543863" y="93599"/>
                  </a:lnTo>
                  <a:lnTo>
                    <a:pt x="7543863" y="468249"/>
                  </a:lnTo>
                  <a:lnTo>
                    <a:pt x="7536487" y="504699"/>
                  </a:lnTo>
                  <a:lnTo>
                    <a:pt x="7516383" y="534495"/>
                  </a:lnTo>
                  <a:lnTo>
                    <a:pt x="7486588" y="554599"/>
                  </a:lnTo>
                  <a:lnTo>
                    <a:pt x="7450137" y="561975"/>
                  </a:lnTo>
                  <a:lnTo>
                    <a:pt x="93662" y="561975"/>
                  </a:lnTo>
                  <a:lnTo>
                    <a:pt x="57221" y="554599"/>
                  </a:lnTo>
                  <a:lnTo>
                    <a:pt x="27447" y="534495"/>
                  </a:lnTo>
                  <a:lnTo>
                    <a:pt x="7366" y="504699"/>
                  </a:lnTo>
                  <a:lnTo>
                    <a:pt x="0" y="468249"/>
                  </a:lnTo>
                  <a:lnTo>
                    <a:pt x="0" y="9359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77" name="object 7"/>
          <p:cNvGrpSpPr/>
          <p:nvPr/>
        </p:nvGrpSpPr>
        <p:grpSpPr>
          <a:xfrm>
            <a:off x="696912" y="3716401"/>
            <a:ext cx="10798175" cy="2282825"/>
            <a:chOff x="696912" y="3716401"/>
            <a:chExt cx="10798175" cy="2282825"/>
          </a:xfrm>
        </p:grpSpPr>
        <p:sp>
          <p:nvSpPr>
            <p:cNvPr id="1048861" name="object 8"/>
            <p:cNvSpPr/>
            <p:nvPr/>
          </p:nvSpPr>
          <p:spPr>
            <a:xfrm>
              <a:off x="709612" y="4014787"/>
              <a:ext cx="10772775" cy="1971675"/>
            </a:xfrm>
            <a:custGeom>
              <a:avLst/>
              <a:gdLst/>
              <a:ahLst/>
              <a:cxnLst/>
              <a:rect l="l" t="t" r="r" b="b"/>
              <a:pathLst>
                <a:path w="10772775" h="1971675">
                  <a:moveTo>
                    <a:pt x="0" y="1971675"/>
                  </a:moveTo>
                  <a:lnTo>
                    <a:pt x="10772775" y="1971675"/>
                  </a:lnTo>
                  <a:lnTo>
                    <a:pt x="10772775" y="0"/>
                  </a:lnTo>
                  <a:lnTo>
                    <a:pt x="0" y="0"/>
                  </a:lnTo>
                  <a:lnTo>
                    <a:pt x="0" y="1971675"/>
                  </a:lnTo>
                  <a:close/>
                </a:path>
              </a:pathLst>
            </a:custGeom>
            <a:ln w="2540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8862" name="object 9"/>
            <p:cNvSpPr/>
            <p:nvPr/>
          </p:nvSpPr>
          <p:spPr>
            <a:xfrm>
              <a:off x="1243012" y="3729101"/>
              <a:ext cx="7544434" cy="561975"/>
            </a:xfrm>
            <a:custGeom>
              <a:avLst/>
              <a:gdLst/>
              <a:ahLst/>
              <a:cxnLst/>
              <a:rect l="l" t="t" r="r" b="b"/>
              <a:pathLst>
                <a:path w="7544434" h="561975">
                  <a:moveTo>
                    <a:pt x="7450137" y="0"/>
                  </a:moveTo>
                  <a:lnTo>
                    <a:pt x="93662" y="0"/>
                  </a:lnTo>
                  <a:lnTo>
                    <a:pt x="57221" y="7356"/>
                  </a:lnTo>
                  <a:lnTo>
                    <a:pt x="27447" y="27416"/>
                  </a:lnTo>
                  <a:lnTo>
                    <a:pt x="7365" y="57167"/>
                  </a:lnTo>
                  <a:lnTo>
                    <a:pt x="0" y="93599"/>
                  </a:lnTo>
                  <a:lnTo>
                    <a:pt x="0" y="468249"/>
                  </a:lnTo>
                  <a:lnTo>
                    <a:pt x="7366" y="504699"/>
                  </a:lnTo>
                  <a:lnTo>
                    <a:pt x="27447" y="534495"/>
                  </a:lnTo>
                  <a:lnTo>
                    <a:pt x="57221" y="554599"/>
                  </a:lnTo>
                  <a:lnTo>
                    <a:pt x="93662" y="561975"/>
                  </a:lnTo>
                  <a:lnTo>
                    <a:pt x="7450137" y="561975"/>
                  </a:lnTo>
                  <a:lnTo>
                    <a:pt x="7486588" y="554599"/>
                  </a:lnTo>
                  <a:lnTo>
                    <a:pt x="7516383" y="534495"/>
                  </a:lnTo>
                  <a:lnTo>
                    <a:pt x="7536487" y="504699"/>
                  </a:lnTo>
                  <a:lnTo>
                    <a:pt x="7543863" y="468249"/>
                  </a:lnTo>
                  <a:lnTo>
                    <a:pt x="7543863" y="93599"/>
                  </a:lnTo>
                  <a:lnTo>
                    <a:pt x="7536487" y="57167"/>
                  </a:lnTo>
                  <a:lnTo>
                    <a:pt x="7516383" y="27416"/>
                  </a:lnTo>
                  <a:lnTo>
                    <a:pt x="7486588" y="7356"/>
                  </a:lnTo>
                  <a:lnTo>
                    <a:pt x="7450137" y="0"/>
                  </a:lnTo>
                  <a:close/>
                </a:path>
              </a:pathLst>
            </a:custGeom>
            <a:solidFill>
              <a:srgbClr val="0AD0D9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8863" name="object 10"/>
            <p:cNvSpPr/>
            <p:nvPr/>
          </p:nvSpPr>
          <p:spPr>
            <a:xfrm>
              <a:off x="1243012" y="3729101"/>
              <a:ext cx="7544434" cy="561975"/>
            </a:xfrm>
            <a:custGeom>
              <a:avLst/>
              <a:gdLst/>
              <a:ahLst/>
              <a:cxnLst/>
              <a:rect l="l" t="t" r="r" b="b"/>
              <a:pathLst>
                <a:path w="7544434" h="561975">
                  <a:moveTo>
                    <a:pt x="0" y="93599"/>
                  </a:moveTo>
                  <a:lnTo>
                    <a:pt x="7365" y="57167"/>
                  </a:lnTo>
                  <a:lnTo>
                    <a:pt x="27447" y="27416"/>
                  </a:lnTo>
                  <a:lnTo>
                    <a:pt x="57221" y="7356"/>
                  </a:lnTo>
                  <a:lnTo>
                    <a:pt x="93662" y="0"/>
                  </a:lnTo>
                  <a:lnTo>
                    <a:pt x="7450137" y="0"/>
                  </a:lnTo>
                  <a:lnTo>
                    <a:pt x="7486588" y="7356"/>
                  </a:lnTo>
                  <a:lnTo>
                    <a:pt x="7516383" y="27416"/>
                  </a:lnTo>
                  <a:lnTo>
                    <a:pt x="7536487" y="57167"/>
                  </a:lnTo>
                  <a:lnTo>
                    <a:pt x="7543863" y="93599"/>
                  </a:lnTo>
                  <a:lnTo>
                    <a:pt x="7543863" y="468249"/>
                  </a:lnTo>
                  <a:lnTo>
                    <a:pt x="7536487" y="504699"/>
                  </a:lnTo>
                  <a:lnTo>
                    <a:pt x="7516383" y="534495"/>
                  </a:lnTo>
                  <a:lnTo>
                    <a:pt x="7486588" y="554599"/>
                  </a:lnTo>
                  <a:lnTo>
                    <a:pt x="7450137" y="561975"/>
                  </a:lnTo>
                  <a:lnTo>
                    <a:pt x="93662" y="561975"/>
                  </a:lnTo>
                  <a:lnTo>
                    <a:pt x="57221" y="554599"/>
                  </a:lnTo>
                  <a:lnTo>
                    <a:pt x="27447" y="534495"/>
                  </a:lnTo>
                  <a:lnTo>
                    <a:pt x="7366" y="504699"/>
                  </a:lnTo>
                  <a:lnTo>
                    <a:pt x="0" y="468249"/>
                  </a:lnTo>
                  <a:lnTo>
                    <a:pt x="0" y="9359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048864" name="object 11"/>
          <p:cNvSpPr txBox="1"/>
          <p:nvPr/>
        </p:nvSpPr>
        <p:spPr>
          <a:xfrm>
            <a:off x="1498813" y="3796460"/>
            <a:ext cx="9013190" cy="3013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7305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50</a:t>
            </a:r>
            <a:r>
              <a:rPr kumimoji="0" lang="en-US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"/>
                <a:cs typeface="Cambria"/>
              </a:rPr>
              <a:t>%</a:t>
            </a:r>
            <a:r>
              <a:rPr kumimoji="0" lang="en-US" sz="1850" b="0" i="0" u="none" strike="noStrike" kern="0" cap="none" spc="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"/>
                <a:cs typeface="Cambria"/>
              </a:rPr>
              <a:t> </a:t>
            </a:r>
            <a:r>
              <a:rPr kumimoji="0" lang="en-US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"/>
                <a:cs typeface="Cambria"/>
              </a:rPr>
              <a:t>Future</a:t>
            </a:r>
            <a:r>
              <a:rPr kumimoji="0" lang="en-US" sz="1850" b="0" i="0" u="none" strike="noStrike" kern="0" cap="none" spc="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"/>
                <a:cs typeface="Cambria"/>
              </a:rPr>
              <a:t> </a:t>
            </a:r>
            <a:r>
              <a:rPr kumimoji="0" lang="en-US" sz="18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"/>
                <a:cs typeface="Cambria"/>
              </a:rPr>
              <a:t>Implementations</a:t>
            </a:r>
            <a:endParaRPr kumimoji="0" lang="en-US" sz="18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mbria"/>
              <a:cs typeface="Cambria"/>
            </a:endParaRPr>
          </a:p>
        </p:txBody>
      </p:sp>
      <p:grpSp>
        <p:nvGrpSpPr>
          <p:cNvPr id="178" name="Group 16"/>
          <p:cNvGrpSpPr/>
          <p:nvPr/>
        </p:nvGrpSpPr>
        <p:grpSpPr>
          <a:xfrm>
            <a:off x="3043521" y="6324600"/>
            <a:ext cx="9128426" cy="385810"/>
            <a:chOff x="4461235" y="7673908"/>
            <a:chExt cx="9128426" cy="385810"/>
          </a:xfrm>
        </p:grpSpPr>
        <p:sp>
          <p:nvSpPr>
            <p:cNvPr id="1048865" name="Rectangle 17"/>
            <p:cNvSpPr/>
            <p:nvPr/>
          </p:nvSpPr>
          <p:spPr>
            <a:xfrm>
              <a:off x="4461235" y="7694593"/>
              <a:ext cx="6816365" cy="36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800" b="1" kern="1200" dirty="0">
                  <a:solidFill>
                    <a:prstClr val="black"/>
                  </a:solidFill>
                  <a:latin typeface="Calibri" panose="020F0502020204030204"/>
                </a:rPr>
                <a:t>IT21352294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|   </a:t>
              </a:r>
              <a:r>
                <a:rPr lang="en-US" sz="1800" kern="1200" dirty="0">
                  <a:solidFill>
                    <a:prstClr val="black"/>
                  </a:solidFill>
                  <a:latin typeface="Calibri" panose="020F0502020204030204"/>
                </a:rPr>
                <a:t> J.R.K.B. Jayawardhana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| 24-25J-092</a:t>
              </a:r>
            </a:p>
          </p:txBody>
        </p:sp>
        <p:sp>
          <p:nvSpPr>
            <p:cNvPr id="1048866" name="Google Shape;214;p7"/>
            <p:cNvSpPr txBox="1"/>
            <p:nvPr/>
          </p:nvSpPr>
          <p:spPr>
            <a:xfrm>
              <a:off x="12318339" y="7673908"/>
              <a:ext cx="1271322" cy="326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1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sz="1631" b="0" i="0" u="none" strike="noStrike" kern="0" cap="none" spc="0" normalizeH="0" baseline="0" noProof="0" dirty="0">
                  <a:ln>
                    <a:noFill/>
                  </a:ln>
                  <a:solidFill>
                    <a:srgbClr val="242424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13/8/2024</a:t>
              </a:r>
              <a:endParaRPr kumimoji="0" sz="144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048867" name="object 11"/>
          <p:cNvSpPr txBox="1"/>
          <p:nvPr/>
        </p:nvSpPr>
        <p:spPr>
          <a:xfrm>
            <a:off x="1498813" y="1769751"/>
            <a:ext cx="9013190" cy="3013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7305" marR="0" lvl="0" indent="0" defTabSz="91440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5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0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"/>
                <a:cs typeface="Cambria"/>
              </a:rPr>
              <a:t>%</a:t>
            </a:r>
            <a:r>
              <a:rPr kumimoji="0" sz="1850" b="0" i="0" u="none" strike="noStrike" kern="0" cap="none" spc="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"/>
                <a:cs typeface="Cambria"/>
              </a:rPr>
              <a:t> 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"/>
                <a:cs typeface="Cambria"/>
              </a:rPr>
              <a:t>Completion</a:t>
            </a:r>
            <a:r>
              <a:rPr kumimoji="0" sz="1850" b="0" i="0" u="none" strike="noStrike" kern="0" cap="none" spc="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"/>
                <a:cs typeface="Cambria"/>
              </a:rPr>
              <a:t> 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"/>
                <a:cs typeface="Cambria"/>
              </a:rPr>
              <a:t>of</a:t>
            </a:r>
            <a:r>
              <a:rPr kumimoji="0" sz="1850" b="0" i="0" u="none" strike="noStrike" kern="0" cap="none" spc="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"/>
                <a:cs typeface="Cambria"/>
              </a:rPr>
              <a:t> 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"/>
                <a:cs typeface="Cambria"/>
              </a:rPr>
              <a:t>the</a:t>
            </a:r>
            <a:r>
              <a:rPr kumimoji="0" sz="1850" b="0" i="0" u="none" strike="noStrike" kern="0" cap="none" spc="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"/>
                <a:cs typeface="Cambria"/>
              </a:rPr>
              <a:t> </a:t>
            </a:r>
            <a:r>
              <a:rPr kumimoji="0" sz="18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"/>
                <a:cs typeface="Cambria"/>
              </a:rPr>
              <a:t>Components</a:t>
            </a:r>
            <a:endParaRPr kumimoji="0" lang="en-US" sz="1850" b="0" i="0" u="none" strike="noStrike" kern="0" cap="none" spc="-1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mbria"/>
              <a:cs typeface="Cambria"/>
            </a:endParaRPr>
          </a:p>
        </p:txBody>
      </p:sp>
      <p:sp>
        <p:nvSpPr>
          <p:cNvPr id="1048868" name="object 11"/>
          <p:cNvSpPr txBox="1"/>
          <p:nvPr/>
        </p:nvSpPr>
        <p:spPr>
          <a:xfrm>
            <a:off x="1371600" y="2228025"/>
            <a:ext cx="9906000" cy="1409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84150" marR="0" lvl="1" indent="-171450" defTabSz="914400" eaLnBrk="1" fontAlgn="auto" latinLnBrk="0" hangingPunct="1">
              <a:lnSpc>
                <a:spcPct val="100000"/>
              </a:lnSpc>
              <a:spcBef>
                <a:spcPts val="212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184150" algn="l"/>
              </a:tabLst>
            </a:pPr>
            <a:r>
              <a:rPr kumimoji="0" lang="en-US" sz="18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cs typeface="Cambria"/>
              </a:rPr>
              <a:t>developed and trained a CNN-based model for texture generation </a:t>
            </a:r>
          </a:p>
          <a:p>
            <a:pPr marL="184150" marR="0" lvl="1" indent="-171450" algn="l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184150" algn="l"/>
              </a:tabLst>
            </a:pPr>
            <a:r>
              <a:rPr lang="en-US" sz="1850" dirty="0">
                <a:latin typeface="Cambria"/>
                <a:cs typeface="Cambria"/>
              </a:rPr>
              <a:t>Generate the h.5 file for the model.</a:t>
            </a:r>
            <a:endParaRPr kumimoji="0" lang="en-US" sz="18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mbria"/>
              <a:cs typeface="Cambria"/>
            </a:endParaRPr>
          </a:p>
          <a:p>
            <a:pPr marL="184150" marR="0" lvl="1" indent="-171450" algn="l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184150" algn="l"/>
              </a:tabLst>
            </a:pPr>
            <a:r>
              <a:rPr lang="en-US" sz="1850" dirty="0">
                <a:latin typeface="Cambria"/>
                <a:cs typeface="Cambria"/>
              </a:rPr>
              <a:t>Data predictive and create the fla</a:t>
            </a:r>
            <a:r>
              <a:rPr lang="en-US" sz="1850" dirty="0">
                <a:latin typeface="Cambria" panose="02040503050406030204" pitchFamily="18" charset="0"/>
                <a:ea typeface="Cambria" panose="02040503050406030204" pitchFamily="18" charset="0"/>
              </a:rPr>
              <a:t>sk and API created on app.py file</a:t>
            </a:r>
            <a:r>
              <a:rPr kumimoji="0" lang="en-US" sz="18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cs typeface="Cambria"/>
              </a:rPr>
              <a:t>.</a:t>
            </a:r>
          </a:p>
          <a:p>
            <a:pPr marL="184150" marR="0" lvl="1" indent="-171450" algn="l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184150" algn="l"/>
              </a:tabLst>
            </a:pPr>
            <a:r>
              <a:rPr lang="en-US" sz="1850" dirty="0">
                <a:latin typeface="Cambria"/>
                <a:cs typeface="Cambria"/>
              </a:rPr>
              <a:t>Can API run potman and can get the detail</a:t>
            </a:r>
            <a:r>
              <a:rPr lang="en-US" sz="1850" dirty="0">
                <a:latin typeface="Cambria" panose="02040503050406030204" pitchFamily="18" charset="0"/>
                <a:ea typeface="Cambria" panose="02040503050406030204" pitchFamily="18" charset="0"/>
              </a:rPr>
              <a:t>s of each object. </a:t>
            </a:r>
            <a:endParaRPr kumimoji="0" lang="en-US" sz="18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mbria"/>
              <a:cs typeface="Cambria"/>
            </a:endParaRPr>
          </a:p>
        </p:txBody>
      </p:sp>
      <p:sp>
        <p:nvSpPr>
          <p:cNvPr id="1048869" name="object 11"/>
          <p:cNvSpPr txBox="1"/>
          <p:nvPr/>
        </p:nvSpPr>
        <p:spPr>
          <a:xfrm>
            <a:off x="1371600" y="4290757"/>
            <a:ext cx="9906000" cy="138627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84150" marR="0" lvl="1" indent="-171450" algn="l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184150" algn="l"/>
              </a:tabLst>
            </a:pPr>
            <a:r>
              <a:rPr lang="en-US" sz="1850" dirty="0">
                <a:latin typeface="Cambria"/>
                <a:cs typeface="Cambria"/>
              </a:rPr>
              <a:t>Add more data and increase the accuracy of the model.</a:t>
            </a:r>
            <a:endParaRPr kumimoji="0" lang="en-US" sz="18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mbria"/>
              <a:cs typeface="Cambria"/>
            </a:endParaRPr>
          </a:p>
          <a:p>
            <a:pPr marL="184150" marR="0" lvl="1" indent="-171450" algn="l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184150" algn="l"/>
              </a:tabLst>
            </a:pPr>
            <a:r>
              <a:rPr lang="en-US" sz="1850" dirty="0">
                <a:latin typeface="Cambria"/>
                <a:cs typeface="Cambria"/>
              </a:rPr>
              <a:t>Create the API for all the models</a:t>
            </a:r>
            <a:r>
              <a:rPr kumimoji="0" lang="en-US" sz="18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cs typeface="Cambria"/>
              </a:rPr>
              <a:t>.</a:t>
            </a:r>
          </a:p>
          <a:p>
            <a:pPr marL="184150" marR="0" lvl="1" indent="-171450" algn="l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184150" algn="l"/>
              </a:tabLst>
            </a:pPr>
            <a:r>
              <a:rPr lang="en-US" sz="1850" dirty="0">
                <a:latin typeface="Cambria"/>
                <a:cs typeface="Cambria"/>
              </a:rPr>
              <a:t>Integration with the mobile app and GIT.</a:t>
            </a:r>
            <a:endParaRPr kumimoji="0" lang="en-US" sz="18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mbria"/>
              <a:cs typeface="Cambria"/>
            </a:endParaRPr>
          </a:p>
          <a:p>
            <a:pPr marL="184150" marR="0" lvl="1" indent="-171450" algn="l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184150" algn="l"/>
              </a:tabLst>
            </a:pPr>
            <a:r>
              <a:rPr kumimoji="0" lang="en-US" sz="18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/>
                <a:cs typeface="Cambria"/>
              </a:rPr>
              <a:t>Improve model validation.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870" name="Shape 0"/>
          <p:cNvSpPr/>
          <p:nvPr/>
        </p:nvSpPr>
        <p:spPr>
          <a:xfrm>
            <a:off x="24706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/>
          <a:lstStyle/>
          <a:p>
            <a:pPr algn="l" defTabSz="761970" rtl="0"/>
            <a:endParaRPr lang="en-US" sz="1500" b="1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871" name="Text 1"/>
          <p:cNvSpPr/>
          <p:nvPr/>
        </p:nvSpPr>
        <p:spPr>
          <a:xfrm>
            <a:off x="720031" y="1467247"/>
            <a:ext cx="5400675" cy="67498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algn="l" defTabSz="761970" rtl="0">
              <a:lnSpc>
                <a:spcPts val="5316"/>
              </a:lnSpc>
            </a:pPr>
            <a:endParaRPr lang="en-US" sz="4252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872" name="Text 2"/>
          <p:cNvSpPr/>
          <p:nvPr/>
        </p:nvSpPr>
        <p:spPr>
          <a:xfrm>
            <a:off x="720031" y="2656483"/>
            <a:ext cx="2700338" cy="33754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algn="l" defTabSz="761970" rtl="0">
              <a:lnSpc>
                <a:spcPts val="2657"/>
              </a:lnSpc>
            </a:pPr>
            <a:endParaRPr lang="en-US" sz="2127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873" name="Text 8"/>
          <p:cNvSpPr/>
          <p:nvPr/>
        </p:nvSpPr>
        <p:spPr>
          <a:xfrm>
            <a:off x="4477246" y="2656483"/>
            <a:ext cx="2700338" cy="33754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algn="l" defTabSz="761970" rtl="0">
              <a:lnSpc>
                <a:spcPts val="2657"/>
              </a:lnSpc>
            </a:pPr>
            <a:endParaRPr lang="en-US" sz="2127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874" name="Google Shape;594;p19"/>
          <p:cNvSpPr txBox="1"/>
          <p:nvPr/>
        </p:nvSpPr>
        <p:spPr>
          <a:xfrm>
            <a:off x="720031" y="236361"/>
            <a:ext cx="3263153" cy="82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l" defTabSz="761970" rtl="0">
              <a:lnSpc>
                <a:spcPct val="130001"/>
              </a:lnSpc>
            </a:pPr>
            <a:r>
              <a:rPr lang="en-US" sz="4115" kern="1200" dirty="0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 lang="en-US" sz="12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8875" name="Google Shape;592;p19"/>
          <p:cNvSpPr txBox="1"/>
          <p:nvPr/>
        </p:nvSpPr>
        <p:spPr>
          <a:xfrm>
            <a:off x="720031" y="1162210"/>
            <a:ext cx="10751938" cy="4172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l" defTabSz="761970" rtl="0">
              <a:lnSpc>
                <a:spcPct val="140014"/>
              </a:lnSpc>
            </a:pPr>
            <a:r>
              <a:rPr lang="en-US" sz="15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[1] A. Wijesuriya and S. G. </a:t>
            </a:r>
            <a:r>
              <a:rPr lang="en-US" sz="15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Ranawana</a:t>
            </a:r>
            <a:r>
              <a:rPr lang="en-US" sz="15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, "Building a comprehensive digital heritage archive for the Anuradhapura Kingdom of Sri Lanka," </a:t>
            </a:r>
            <a:r>
              <a:rPr lang="en-US" sz="1500" i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Journal of Archaeological Science</a:t>
            </a:r>
            <a:r>
              <a:rPr lang="en-US" sz="15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, vol. 58, pp. 45-55, 2020.</a:t>
            </a:r>
            <a:br>
              <a:rPr lang="en-US" sz="15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endParaRPr lang="en-US" sz="1500" kern="1200" dirty="0">
              <a:solidFill>
                <a:srgbClr val="000000"/>
              </a:solidFill>
              <a:latin typeface="Arial" panose="020B0604020202020204" pitchFamily="34" charset="0"/>
              <a:ea typeface="Open Sans"/>
              <a:cs typeface="Arial" panose="020B0604020202020204" pitchFamily="34" charset="0"/>
              <a:sym typeface="Open Sans"/>
            </a:endParaRPr>
          </a:p>
          <a:p>
            <a:pPr algn="l" defTabSz="761970" rtl="0">
              <a:lnSpc>
                <a:spcPct val="140014"/>
              </a:lnSpc>
            </a:pPr>
            <a:r>
              <a:rPr lang="en-US" sz="15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[2] M. K. Jayawardene, T. Gunaratne, and H. W. Senanayake, "Multimodal archaeological data integration: A case study on the Anuradhapura Kingdom," </a:t>
            </a:r>
            <a:r>
              <a:rPr lang="en-US" sz="1500" i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Journal of Cultural Heritage</a:t>
            </a:r>
            <a:r>
              <a:rPr lang="en-US" sz="15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, vol. 24, pp. 223-232, 2021.</a:t>
            </a:r>
            <a:br>
              <a:rPr lang="en-US" sz="15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br>
              <a:rPr lang="en-US" sz="15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en-US" sz="15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[3] P. S. Kumara and N. G. Pathirana, "Revisiting the Anuradhapura Kingdom: The importance of minor artifacts in archaeological research," </a:t>
            </a:r>
            <a:r>
              <a:rPr lang="en-US" sz="1500" i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International Journal of Archaeology</a:t>
            </a:r>
            <a:r>
              <a:rPr lang="en-US" sz="15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, vol. 12, no. 4, pp. 275-288, 2021.</a:t>
            </a:r>
          </a:p>
          <a:p>
            <a:pPr algn="l" defTabSz="761970" rtl="0">
              <a:lnSpc>
                <a:spcPct val="140014"/>
              </a:lnSpc>
            </a:pPr>
            <a:endParaRPr lang="en-US" sz="1500" kern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 defTabSz="761970" rtl="0">
              <a:lnSpc>
                <a:spcPct val="140014"/>
              </a:lnSpc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[4] A. K. Verma, S. Gupta, and M. Singh, "Training Convolutional Neural Networks for the Classification of Archaeological Artifacts," </a:t>
            </a:r>
            <a:r>
              <a:rPr lang="en-US" sz="15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IEEE Transactions on Image Processing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vol. 29, no. 7, pp. 3456–3468, Jul. 2020.</a:t>
            </a:r>
            <a:br>
              <a:rPr lang="en-US" sz="15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br>
              <a:rPr lang="en-US" sz="15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endParaRPr sz="1167" kern="1200" dirty="0">
              <a:solidFill>
                <a:srgbClr val="000000"/>
              </a:solidFill>
              <a:latin typeface="Arial" panose="020B0604020202020204" pitchFamily="34" charset="0"/>
              <a:ea typeface="Open Sans"/>
              <a:cs typeface="Arial" panose="020B0604020202020204" pitchFamily="34" charset="0"/>
              <a:sym typeface="Open Sans"/>
            </a:endParaRPr>
          </a:p>
        </p:txBody>
      </p:sp>
      <p:grpSp>
        <p:nvGrpSpPr>
          <p:cNvPr id="180" name="Group 5"/>
          <p:cNvGrpSpPr/>
          <p:nvPr/>
        </p:nvGrpSpPr>
        <p:grpSpPr>
          <a:xfrm>
            <a:off x="433641" y="6267892"/>
            <a:ext cx="11324718" cy="587407"/>
            <a:chOff x="0" y="7524712"/>
            <a:chExt cx="13589661" cy="704888"/>
          </a:xfrm>
        </p:grpSpPr>
        <p:pic>
          <p:nvPicPr>
            <p:cNvPr id="2097230" name="Google Shape;211;p7"/>
            <p:cNvPicPr preferRelativeResize="0">
              <a:picLocks/>
            </p:cNvPicPr>
            <p:nvPr/>
          </p:nvPicPr>
          <p:blipFill rotWithShape="1">
            <a:blip r:embed="rId4">
              <a:alphaModFix amt="71000"/>
            </a:blip>
            <a:srcRect r="36908"/>
            <a:stretch>
              <a:fillRect/>
            </a:stretch>
          </p:blipFill>
          <p:spPr>
            <a:xfrm>
              <a:off x="0" y="7524712"/>
              <a:ext cx="4119291" cy="7048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8876" name="Rectangle 7"/>
            <p:cNvSpPr/>
            <p:nvPr/>
          </p:nvSpPr>
          <p:spPr>
            <a:xfrm>
              <a:off x="4461235" y="7694593"/>
              <a:ext cx="6816365" cy="36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61970" rtl="0"/>
              <a:r>
                <a:rPr lang="en-US" sz="1500" b="1" kern="1200" dirty="0">
                  <a:solidFill>
                    <a:prstClr val="black"/>
                  </a:solidFill>
                  <a:latin typeface="Calibri" panose="020F0502020204030204"/>
                </a:rPr>
                <a:t>IT21352294 </a:t>
              </a:r>
              <a:r>
                <a:rPr lang="en-US" sz="1500" kern="1200" dirty="0">
                  <a:solidFill>
                    <a:prstClr val="black"/>
                  </a:solidFill>
                  <a:latin typeface="Calibri" panose="020F0502020204030204"/>
                </a:rPr>
                <a:t>| J.R.K.B. Jayawardhana | 24-25J-092</a:t>
              </a:r>
            </a:p>
          </p:txBody>
        </p:sp>
        <p:sp>
          <p:nvSpPr>
            <p:cNvPr id="1048877" name="Google Shape;214;p7"/>
            <p:cNvSpPr txBox="1"/>
            <p:nvPr/>
          </p:nvSpPr>
          <p:spPr>
            <a:xfrm>
              <a:off x="12318339" y="7673908"/>
              <a:ext cx="1271322" cy="3263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 defTabSz="761970" rtl="0">
                <a:lnSpc>
                  <a:spcPct val="130014"/>
                </a:lnSpc>
              </a:pPr>
              <a:r>
                <a:rPr lang="en-US" sz="1359" kern="1200" dirty="0">
                  <a:solidFill>
                    <a:srgbClr val="242424"/>
                  </a:solidFill>
                  <a:latin typeface="Arial"/>
                  <a:ea typeface="Arial"/>
                  <a:cs typeface="Arial"/>
                  <a:sym typeface="Arial"/>
                </a:rPr>
                <a:t>13/8/2024</a:t>
              </a:r>
              <a:endParaRPr sz="12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1" name="object 2"/>
          <p:cNvSpPr txBox="1"/>
          <p:nvPr/>
        </p:nvSpPr>
        <p:spPr>
          <a:xfrm>
            <a:off x="838200" y="3103598"/>
            <a:ext cx="10176510" cy="849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5400" dirty="0">
                <a:latin typeface="Calibri"/>
                <a:cs typeface="Calibri"/>
              </a:rPr>
              <a:t>IT21360978 | Serasinghe G.P.G.Y</a:t>
            </a:r>
          </a:p>
        </p:txBody>
      </p:sp>
      <p:sp>
        <p:nvSpPr>
          <p:cNvPr id="1048882" name="object 3"/>
          <p:cNvSpPr txBox="1"/>
          <p:nvPr/>
        </p:nvSpPr>
        <p:spPr>
          <a:xfrm>
            <a:off x="3043521" y="3953228"/>
            <a:ext cx="6035040" cy="4489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750" dirty="0">
                <a:solidFill>
                  <a:srgbClr val="7E7E7E"/>
                </a:solidFill>
                <a:latin typeface="Cambria"/>
                <a:cs typeface="Cambria"/>
              </a:rPr>
              <a:t>Specialization</a:t>
            </a:r>
            <a:r>
              <a:rPr sz="2750" spc="114" dirty="0">
                <a:solidFill>
                  <a:srgbClr val="7E7E7E"/>
                </a:solidFill>
                <a:latin typeface="Cambria"/>
                <a:cs typeface="Cambria"/>
              </a:rPr>
              <a:t> </a:t>
            </a:r>
            <a:r>
              <a:rPr sz="2750" dirty="0">
                <a:solidFill>
                  <a:srgbClr val="7E7E7E"/>
                </a:solidFill>
                <a:latin typeface="Cambria"/>
                <a:cs typeface="Cambria"/>
              </a:rPr>
              <a:t>:</a:t>
            </a:r>
            <a:r>
              <a:rPr sz="2750" spc="114" dirty="0">
                <a:solidFill>
                  <a:srgbClr val="7E7E7E"/>
                </a:solidFill>
                <a:latin typeface="Cambria"/>
                <a:cs typeface="Cambria"/>
              </a:rPr>
              <a:t> </a:t>
            </a:r>
            <a:r>
              <a:rPr sz="2750" dirty="0">
                <a:solidFill>
                  <a:srgbClr val="7E7E7E"/>
                </a:solidFill>
                <a:latin typeface="Cambria"/>
                <a:cs typeface="Cambria"/>
              </a:rPr>
              <a:t>Information</a:t>
            </a:r>
            <a:r>
              <a:rPr sz="2750" spc="125" dirty="0">
                <a:solidFill>
                  <a:srgbClr val="7E7E7E"/>
                </a:solidFill>
                <a:latin typeface="Cambria"/>
                <a:cs typeface="Cambria"/>
              </a:rPr>
              <a:t> </a:t>
            </a:r>
            <a:r>
              <a:rPr sz="2750" spc="-10" dirty="0">
                <a:solidFill>
                  <a:srgbClr val="7E7E7E"/>
                </a:solidFill>
                <a:latin typeface="Cambria"/>
                <a:cs typeface="Cambria"/>
              </a:rPr>
              <a:t>Technology</a:t>
            </a:r>
            <a:endParaRPr sz="2750" dirty="0">
              <a:latin typeface="Cambria"/>
              <a:cs typeface="Cambria"/>
            </a:endParaRPr>
          </a:p>
        </p:txBody>
      </p:sp>
      <p:grpSp>
        <p:nvGrpSpPr>
          <p:cNvPr id="184" name="Group 10"/>
          <p:cNvGrpSpPr/>
          <p:nvPr/>
        </p:nvGrpSpPr>
        <p:grpSpPr>
          <a:xfrm>
            <a:off x="3043521" y="6324600"/>
            <a:ext cx="9128426" cy="385810"/>
            <a:chOff x="4461235" y="7673908"/>
            <a:chExt cx="9128426" cy="385810"/>
          </a:xfrm>
        </p:grpSpPr>
        <p:sp>
          <p:nvSpPr>
            <p:cNvPr id="1048883" name="Rectangle 12"/>
            <p:cNvSpPr/>
            <p:nvPr/>
          </p:nvSpPr>
          <p:spPr>
            <a:xfrm>
              <a:off x="4461235" y="7694593"/>
              <a:ext cx="6816365" cy="36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IT21360978</a:t>
              </a:r>
              <a:r>
                <a:rPr lang="en-US" sz="1800" dirty="0">
                  <a:solidFill>
                    <a:schemeClr val="tx1"/>
                  </a:solidFill>
                </a:rPr>
                <a:t>   |   Serasinghe G.P.G</a:t>
              </a:r>
              <a:r>
                <a:rPr lang="en-US" dirty="0">
                  <a:solidFill>
                    <a:schemeClr val="tx1"/>
                  </a:solidFill>
                </a:rPr>
                <a:t>.Y   </a:t>
              </a:r>
              <a:r>
                <a:rPr lang="en-US" sz="1800" dirty="0">
                  <a:solidFill>
                    <a:schemeClr val="tx1"/>
                  </a:solidFill>
                </a:rPr>
                <a:t>| 24-25J-092</a:t>
              </a:r>
              <a:endParaRPr lang="en-US" sz="1800" b="0" dirty="0">
                <a:solidFill>
                  <a:schemeClr val="tx1"/>
                </a:solidFill>
              </a:endParaRPr>
            </a:p>
          </p:txBody>
        </p:sp>
        <p:sp>
          <p:nvSpPr>
            <p:cNvPr id="1048884" name="Google Shape;214;p7"/>
            <p:cNvSpPr txBox="1"/>
            <p:nvPr/>
          </p:nvSpPr>
          <p:spPr>
            <a:xfrm>
              <a:off x="12318339" y="7673908"/>
              <a:ext cx="1271322" cy="326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30014"/>
                </a:lnSpc>
              </a:pPr>
              <a:r>
                <a:rPr lang="en-US" sz="1631" dirty="0">
                  <a:solidFill>
                    <a:srgbClr val="242424"/>
                  </a:solidFill>
                  <a:latin typeface="Arial"/>
                  <a:ea typeface="Arial"/>
                  <a:cs typeface="Arial"/>
                  <a:sym typeface="Arial"/>
                </a:rPr>
                <a:t>28/11/2024</a:t>
              </a:r>
              <a:endParaRPr sz="1440" dirty="0"/>
            </a:p>
          </p:txBody>
        </p:sp>
      </p:grpSp>
      <p:sp>
        <p:nvSpPr>
          <p:cNvPr id="1048885" name="Flowchart: Connector 3"/>
          <p:cNvSpPr/>
          <p:nvPr/>
        </p:nvSpPr>
        <p:spPr>
          <a:xfrm>
            <a:off x="10056467" y="175383"/>
            <a:ext cx="1936149" cy="1905000"/>
          </a:xfrm>
          <a:prstGeom prst="flowChartConnector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6" name="object 2"/>
          <p:cNvSpPr txBox="1">
            <a:spLocks noGrp="1"/>
          </p:cNvSpPr>
          <p:nvPr>
            <p:ph type="title"/>
          </p:nvPr>
        </p:nvSpPr>
        <p:spPr>
          <a:xfrm>
            <a:off x="1663953" y="660181"/>
            <a:ext cx="8864091" cy="795088"/>
          </a:xfrm>
          <a:prstGeom prst="rect">
            <a:avLst/>
          </a:prstGeom>
        </p:spPr>
        <p:txBody>
          <a:bodyPr vert="horz" wrap="square" lIns="0" tIns="238759" rIns="0" bIns="0" rtlCol="0">
            <a:spAutoFit/>
          </a:bodyPr>
          <a:lstStyle/>
          <a:p>
            <a:pPr marL="1693545">
              <a:lnSpc>
                <a:spcPct val="100000"/>
              </a:lnSpc>
              <a:spcBef>
                <a:spcPts val="130"/>
              </a:spcBef>
            </a:pPr>
            <a:r>
              <a:rPr sz="36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  <a:r>
              <a:rPr sz="3600" spc="-2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sz="3600" dirty="0">
                <a:solidFill>
                  <a:schemeClr val="bg1">
                    <a:lumMod val="50000"/>
                  </a:schemeClr>
                </a:solidFill>
              </a:rPr>
              <a:t>&amp;</a:t>
            </a:r>
            <a:r>
              <a:rPr sz="3600" spc="35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sz="3600" spc="-10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endParaRPr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86" name="object 3"/>
          <p:cNvGrpSpPr/>
          <p:nvPr/>
        </p:nvGrpSpPr>
        <p:grpSpPr>
          <a:xfrm>
            <a:off x="453842" y="1930810"/>
            <a:ext cx="1362075" cy="1362075"/>
            <a:chOff x="571500" y="1943100"/>
            <a:chExt cx="1362075" cy="1362075"/>
          </a:xfrm>
        </p:grpSpPr>
        <p:sp>
          <p:nvSpPr>
            <p:cNvPr id="1048887" name="object 4"/>
            <p:cNvSpPr/>
            <p:nvPr/>
          </p:nvSpPr>
          <p:spPr>
            <a:xfrm>
              <a:off x="571500" y="1943100"/>
              <a:ext cx="1362075" cy="1362075"/>
            </a:xfrm>
            <a:custGeom>
              <a:avLst/>
              <a:gdLst/>
              <a:ahLst/>
              <a:cxnLst/>
              <a:rect l="l" t="t" r="r" b="b"/>
              <a:pathLst>
                <a:path w="1362075" h="1362075">
                  <a:moveTo>
                    <a:pt x="681037" y="0"/>
                  </a:moveTo>
                  <a:lnTo>
                    <a:pt x="632400" y="1710"/>
                  </a:lnTo>
                  <a:lnTo>
                    <a:pt x="584687" y="6763"/>
                  </a:lnTo>
                  <a:lnTo>
                    <a:pt x="538011" y="15044"/>
                  </a:lnTo>
                  <a:lnTo>
                    <a:pt x="492489" y="26438"/>
                  </a:lnTo>
                  <a:lnTo>
                    <a:pt x="448236" y="40829"/>
                  </a:lnTo>
                  <a:lnTo>
                    <a:pt x="405367" y="58102"/>
                  </a:lnTo>
                  <a:lnTo>
                    <a:pt x="363996" y="78142"/>
                  </a:lnTo>
                  <a:lnTo>
                    <a:pt x="324240" y="100834"/>
                  </a:lnTo>
                  <a:lnTo>
                    <a:pt x="286214" y="126061"/>
                  </a:lnTo>
                  <a:lnTo>
                    <a:pt x="250033" y="153709"/>
                  </a:lnTo>
                  <a:lnTo>
                    <a:pt x="215812" y="183663"/>
                  </a:lnTo>
                  <a:lnTo>
                    <a:pt x="183666" y="215808"/>
                  </a:lnTo>
                  <a:lnTo>
                    <a:pt x="153711" y="250027"/>
                  </a:lnTo>
                  <a:lnTo>
                    <a:pt x="126061" y="286205"/>
                  </a:lnTo>
                  <a:lnTo>
                    <a:pt x="100833" y="324228"/>
                  </a:lnTo>
                  <a:lnTo>
                    <a:pt x="78142" y="363981"/>
                  </a:lnTo>
                  <a:lnTo>
                    <a:pt x="58101" y="405346"/>
                  </a:lnTo>
                  <a:lnTo>
                    <a:pt x="40828" y="448211"/>
                  </a:lnTo>
                  <a:lnTo>
                    <a:pt x="26437" y="492458"/>
                  </a:lnTo>
                  <a:lnTo>
                    <a:pt x="15044" y="537973"/>
                  </a:lnTo>
                  <a:lnTo>
                    <a:pt x="6763" y="584641"/>
                  </a:lnTo>
                  <a:lnTo>
                    <a:pt x="1709" y="632346"/>
                  </a:lnTo>
                  <a:lnTo>
                    <a:pt x="0" y="680974"/>
                  </a:lnTo>
                  <a:lnTo>
                    <a:pt x="1709" y="729616"/>
                  </a:lnTo>
                  <a:lnTo>
                    <a:pt x="6763" y="777336"/>
                  </a:lnTo>
                  <a:lnTo>
                    <a:pt x="15044" y="824017"/>
                  </a:lnTo>
                  <a:lnTo>
                    <a:pt x="26437" y="869544"/>
                  </a:lnTo>
                  <a:lnTo>
                    <a:pt x="40828" y="913802"/>
                  </a:lnTo>
                  <a:lnTo>
                    <a:pt x="58101" y="956676"/>
                  </a:lnTo>
                  <a:lnTo>
                    <a:pt x="78142" y="998051"/>
                  </a:lnTo>
                  <a:lnTo>
                    <a:pt x="100833" y="1037810"/>
                  </a:lnTo>
                  <a:lnTo>
                    <a:pt x="126061" y="1075840"/>
                  </a:lnTo>
                  <a:lnTo>
                    <a:pt x="153711" y="1112024"/>
                  </a:lnTo>
                  <a:lnTo>
                    <a:pt x="183666" y="1146248"/>
                  </a:lnTo>
                  <a:lnTo>
                    <a:pt x="215812" y="1178397"/>
                  </a:lnTo>
                  <a:lnTo>
                    <a:pt x="250033" y="1208354"/>
                  </a:lnTo>
                  <a:lnTo>
                    <a:pt x="286214" y="1236005"/>
                  </a:lnTo>
                  <a:lnTo>
                    <a:pt x="324240" y="1261235"/>
                  </a:lnTo>
                  <a:lnTo>
                    <a:pt x="363996" y="1283928"/>
                  </a:lnTo>
                  <a:lnTo>
                    <a:pt x="405367" y="1303969"/>
                  </a:lnTo>
                  <a:lnTo>
                    <a:pt x="448236" y="1321244"/>
                  </a:lnTo>
                  <a:lnTo>
                    <a:pt x="492489" y="1335635"/>
                  </a:lnTo>
                  <a:lnTo>
                    <a:pt x="538011" y="1347030"/>
                  </a:lnTo>
                  <a:lnTo>
                    <a:pt x="584687" y="1355311"/>
                  </a:lnTo>
                  <a:lnTo>
                    <a:pt x="632400" y="1360364"/>
                  </a:lnTo>
                  <a:lnTo>
                    <a:pt x="681037" y="1362075"/>
                  </a:lnTo>
                  <a:lnTo>
                    <a:pt x="729672" y="1360364"/>
                  </a:lnTo>
                  <a:lnTo>
                    <a:pt x="777384" y="1355311"/>
                  </a:lnTo>
                  <a:lnTo>
                    <a:pt x="824059" y="1347030"/>
                  </a:lnTo>
                  <a:lnTo>
                    <a:pt x="869580" y="1335635"/>
                  </a:lnTo>
                  <a:lnTo>
                    <a:pt x="913833" y="1321244"/>
                  </a:lnTo>
                  <a:lnTo>
                    <a:pt x="956702" y="1303969"/>
                  </a:lnTo>
                  <a:lnTo>
                    <a:pt x="998072" y="1283928"/>
                  </a:lnTo>
                  <a:lnTo>
                    <a:pt x="1037828" y="1261235"/>
                  </a:lnTo>
                  <a:lnTo>
                    <a:pt x="1075854" y="1236005"/>
                  </a:lnTo>
                  <a:lnTo>
                    <a:pt x="1112036" y="1208354"/>
                  </a:lnTo>
                  <a:lnTo>
                    <a:pt x="1146257" y="1178397"/>
                  </a:lnTo>
                  <a:lnTo>
                    <a:pt x="1178404" y="1146248"/>
                  </a:lnTo>
                  <a:lnTo>
                    <a:pt x="1208359" y="1112024"/>
                  </a:lnTo>
                  <a:lnTo>
                    <a:pt x="1236009" y="1075840"/>
                  </a:lnTo>
                  <a:lnTo>
                    <a:pt x="1261238" y="1037810"/>
                  </a:lnTo>
                  <a:lnTo>
                    <a:pt x="1283930" y="998051"/>
                  </a:lnTo>
                  <a:lnTo>
                    <a:pt x="1303971" y="956676"/>
                  </a:lnTo>
                  <a:lnTo>
                    <a:pt x="1321244" y="913802"/>
                  </a:lnTo>
                  <a:lnTo>
                    <a:pt x="1335636" y="869544"/>
                  </a:lnTo>
                  <a:lnTo>
                    <a:pt x="1347030" y="824017"/>
                  </a:lnTo>
                  <a:lnTo>
                    <a:pt x="1355311" y="777336"/>
                  </a:lnTo>
                  <a:lnTo>
                    <a:pt x="1360364" y="729616"/>
                  </a:lnTo>
                  <a:lnTo>
                    <a:pt x="1362075" y="680974"/>
                  </a:lnTo>
                  <a:lnTo>
                    <a:pt x="1360364" y="632346"/>
                  </a:lnTo>
                  <a:lnTo>
                    <a:pt x="1355311" y="584641"/>
                  </a:lnTo>
                  <a:lnTo>
                    <a:pt x="1347030" y="537973"/>
                  </a:lnTo>
                  <a:lnTo>
                    <a:pt x="1335636" y="492458"/>
                  </a:lnTo>
                  <a:lnTo>
                    <a:pt x="1321244" y="448211"/>
                  </a:lnTo>
                  <a:lnTo>
                    <a:pt x="1303971" y="405346"/>
                  </a:lnTo>
                  <a:lnTo>
                    <a:pt x="1283930" y="363981"/>
                  </a:lnTo>
                  <a:lnTo>
                    <a:pt x="1261238" y="324228"/>
                  </a:lnTo>
                  <a:lnTo>
                    <a:pt x="1236009" y="286205"/>
                  </a:lnTo>
                  <a:lnTo>
                    <a:pt x="1208359" y="250027"/>
                  </a:lnTo>
                  <a:lnTo>
                    <a:pt x="1178404" y="215808"/>
                  </a:lnTo>
                  <a:lnTo>
                    <a:pt x="1146257" y="183663"/>
                  </a:lnTo>
                  <a:lnTo>
                    <a:pt x="1112036" y="153709"/>
                  </a:lnTo>
                  <a:lnTo>
                    <a:pt x="1075854" y="126061"/>
                  </a:lnTo>
                  <a:lnTo>
                    <a:pt x="1037828" y="100834"/>
                  </a:lnTo>
                  <a:lnTo>
                    <a:pt x="998072" y="78142"/>
                  </a:lnTo>
                  <a:lnTo>
                    <a:pt x="956702" y="58102"/>
                  </a:lnTo>
                  <a:lnTo>
                    <a:pt x="913833" y="40829"/>
                  </a:lnTo>
                  <a:lnTo>
                    <a:pt x="869580" y="26438"/>
                  </a:lnTo>
                  <a:lnTo>
                    <a:pt x="824059" y="15044"/>
                  </a:lnTo>
                  <a:lnTo>
                    <a:pt x="777384" y="6763"/>
                  </a:lnTo>
                  <a:lnTo>
                    <a:pt x="729672" y="1710"/>
                  </a:lnTo>
                  <a:lnTo>
                    <a:pt x="681037" y="0"/>
                  </a:lnTo>
                  <a:close/>
                </a:path>
              </a:pathLst>
            </a:custGeom>
            <a:solidFill>
              <a:srgbClr val="CCD4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48888" name="object 14"/>
            <p:cNvSpPr/>
            <p:nvPr/>
          </p:nvSpPr>
          <p:spPr>
            <a:xfrm>
              <a:off x="862012" y="2233675"/>
              <a:ext cx="790575" cy="790575"/>
            </a:xfrm>
            <a:custGeom>
              <a:avLst/>
              <a:gdLst/>
              <a:ahLst/>
              <a:cxnLst/>
              <a:rect l="l" t="t" r="r" b="b"/>
              <a:pathLst>
                <a:path w="790575" h="790575">
                  <a:moveTo>
                    <a:pt x="0" y="790575"/>
                  </a:moveTo>
                  <a:lnTo>
                    <a:pt x="790575" y="790575"/>
                  </a:lnTo>
                  <a:lnTo>
                    <a:pt x="790575" y="0"/>
                  </a:lnTo>
                  <a:lnTo>
                    <a:pt x="0" y="0"/>
                  </a:lnTo>
                  <a:lnTo>
                    <a:pt x="0" y="790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8889" name="object 15"/>
          <p:cNvSpPr txBox="1"/>
          <p:nvPr/>
        </p:nvSpPr>
        <p:spPr>
          <a:xfrm>
            <a:off x="2088754" y="2039199"/>
            <a:ext cx="3881121" cy="377597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25"/>
              </a:spcBef>
            </a:pPr>
            <a:r>
              <a:rPr lang="en-US" sz="2400" spc="-80" dirty="0">
                <a:latin typeface="Calibri"/>
                <a:cs typeface="Calibri"/>
              </a:rPr>
              <a:t>Detecting and analyzing historical artifacts is key to unlocking the  preserving cultural heritage.</a:t>
            </a:r>
          </a:p>
          <a:p>
            <a:pPr marL="12700" marR="5080">
              <a:lnSpc>
                <a:spcPct val="102600"/>
              </a:lnSpc>
              <a:spcBef>
                <a:spcPts val="25"/>
              </a:spcBef>
            </a:pPr>
            <a:endParaRPr lang="en-US" sz="2400" spc="-80" dirty="0">
              <a:latin typeface="Calibri"/>
              <a:cs typeface="Calibri"/>
            </a:endParaRPr>
          </a:p>
          <a:p>
            <a:pPr marL="12700" marR="5080">
              <a:lnSpc>
                <a:spcPct val="102600"/>
              </a:lnSpc>
              <a:spcBef>
                <a:spcPts val="25"/>
              </a:spcBef>
            </a:pPr>
            <a:endParaRPr lang="en-US" sz="2400" dirty="0">
              <a:latin typeface="Calibri"/>
              <a:cs typeface="Calibri"/>
            </a:endParaRPr>
          </a:p>
          <a:p>
            <a:pPr marL="12700" marR="430530">
              <a:lnSpc>
                <a:spcPct val="102400"/>
              </a:lnSpc>
            </a:pPr>
            <a:r>
              <a:rPr lang="en-US" sz="2400" spc="-10" dirty="0">
                <a:latin typeface="Calibri"/>
                <a:cs typeface="Calibri"/>
              </a:rPr>
              <a:t>Traditional methods of identifying and documenting artifacts can be labor-intensive and prone to human error.</a:t>
            </a:r>
            <a:endParaRPr lang="en-US" sz="2400" dirty="0">
              <a:latin typeface="Calibri"/>
              <a:cs typeface="Calibri"/>
            </a:endParaRPr>
          </a:p>
        </p:txBody>
      </p:sp>
      <p:grpSp>
        <p:nvGrpSpPr>
          <p:cNvPr id="187" name="object 16"/>
          <p:cNvGrpSpPr/>
          <p:nvPr/>
        </p:nvGrpSpPr>
        <p:grpSpPr>
          <a:xfrm>
            <a:off x="6209837" y="1930809"/>
            <a:ext cx="1362075" cy="1362075"/>
            <a:chOff x="6000750" y="1943100"/>
            <a:chExt cx="1362075" cy="1362075"/>
          </a:xfrm>
        </p:grpSpPr>
        <p:sp>
          <p:nvSpPr>
            <p:cNvPr id="1048890" name="object 17"/>
            <p:cNvSpPr/>
            <p:nvPr/>
          </p:nvSpPr>
          <p:spPr>
            <a:xfrm>
              <a:off x="6000750" y="1943100"/>
              <a:ext cx="1362075" cy="1362075"/>
            </a:xfrm>
            <a:custGeom>
              <a:avLst/>
              <a:gdLst/>
              <a:ahLst/>
              <a:cxnLst/>
              <a:rect l="l" t="t" r="r" b="b"/>
              <a:pathLst>
                <a:path w="1362075" h="1362075">
                  <a:moveTo>
                    <a:pt x="681101" y="0"/>
                  </a:moveTo>
                  <a:lnTo>
                    <a:pt x="632458" y="1710"/>
                  </a:lnTo>
                  <a:lnTo>
                    <a:pt x="584738" y="6763"/>
                  </a:lnTo>
                  <a:lnTo>
                    <a:pt x="538057" y="15044"/>
                  </a:lnTo>
                  <a:lnTo>
                    <a:pt x="492530" y="26438"/>
                  </a:lnTo>
                  <a:lnTo>
                    <a:pt x="448272" y="40829"/>
                  </a:lnTo>
                  <a:lnTo>
                    <a:pt x="405398" y="58102"/>
                  </a:lnTo>
                  <a:lnTo>
                    <a:pt x="364023" y="78142"/>
                  </a:lnTo>
                  <a:lnTo>
                    <a:pt x="324264" y="100834"/>
                  </a:lnTo>
                  <a:lnTo>
                    <a:pt x="286234" y="126061"/>
                  </a:lnTo>
                  <a:lnTo>
                    <a:pt x="250050" y="153709"/>
                  </a:lnTo>
                  <a:lnTo>
                    <a:pt x="215826" y="183663"/>
                  </a:lnTo>
                  <a:lnTo>
                    <a:pt x="183677" y="215808"/>
                  </a:lnTo>
                  <a:lnTo>
                    <a:pt x="153720" y="250027"/>
                  </a:lnTo>
                  <a:lnTo>
                    <a:pt x="126069" y="286205"/>
                  </a:lnTo>
                  <a:lnTo>
                    <a:pt x="100839" y="324228"/>
                  </a:lnTo>
                  <a:lnTo>
                    <a:pt x="78146" y="363981"/>
                  </a:lnTo>
                  <a:lnTo>
                    <a:pt x="58105" y="405346"/>
                  </a:lnTo>
                  <a:lnTo>
                    <a:pt x="40830" y="448211"/>
                  </a:lnTo>
                  <a:lnTo>
                    <a:pt x="26439" y="492458"/>
                  </a:lnTo>
                  <a:lnTo>
                    <a:pt x="15044" y="537973"/>
                  </a:lnTo>
                  <a:lnTo>
                    <a:pt x="6763" y="584641"/>
                  </a:lnTo>
                  <a:lnTo>
                    <a:pt x="1710" y="632346"/>
                  </a:lnTo>
                  <a:lnTo>
                    <a:pt x="0" y="680974"/>
                  </a:lnTo>
                  <a:lnTo>
                    <a:pt x="1710" y="729616"/>
                  </a:lnTo>
                  <a:lnTo>
                    <a:pt x="6763" y="777336"/>
                  </a:lnTo>
                  <a:lnTo>
                    <a:pt x="15044" y="824017"/>
                  </a:lnTo>
                  <a:lnTo>
                    <a:pt x="26439" y="869544"/>
                  </a:lnTo>
                  <a:lnTo>
                    <a:pt x="40830" y="913802"/>
                  </a:lnTo>
                  <a:lnTo>
                    <a:pt x="58105" y="956676"/>
                  </a:lnTo>
                  <a:lnTo>
                    <a:pt x="78146" y="998051"/>
                  </a:lnTo>
                  <a:lnTo>
                    <a:pt x="100839" y="1037810"/>
                  </a:lnTo>
                  <a:lnTo>
                    <a:pt x="126069" y="1075840"/>
                  </a:lnTo>
                  <a:lnTo>
                    <a:pt x="153720" y="1112024"/>
                  </a:lnTo>
                  <a:lnTo>
                    <a:pt x="183677" y="1146248"/>
                  </a:lnTo>
                  <a:lnTo>
                    <a:pt x="215826" y="1178397"/>
                  </a:lnTo>
                  <a:lnTo>
                    <a:pt x="250050" y="1208354"/>
                  </a:lnTo>
                  <a:lnTo>
                    <a:pt x="286234" y="1236005"/>
                  </a:lnTo>
                  <a:lnTo>
                    <a:pt x="324264" y="1261235"/>
                  </a:lnTo>
                  <a:lnTo>
                    <a:pt x="364023" y="1283928"/>
                  </a:lnTo>
                  <a:lnTo>
                    <a:pt x="405398" y="1303969"/>
                  </a:lnTo>
                  <a:lnTo>
                    <a:pt x="448272" y="1321244"/>
                  </a:lnTo>
                  <a:lnTo>
                    <a:pt x="492530" y="1335635"/>
                  </a:lnTo>
                  <a:lnTo>
                    <a:pt x="538057" y="1347030"/>
                  </a:lnTo>
                  <a:lnTo>
                    <a:pt x="584738" y="1355311"/>
                  </a:lnTo>
                  <a:lnTo>
                    <a:pt x="632458" y="1360364"/>
                  </a:lnTo>
                  <a:lnTo>
                    <a:pt x="681101" y="1362075"/>
                  </a:lnTo>
                  <a:lnTo>
                    <a:pt x="729728" y="1360364"/>
                  </a:lnTo>
                  <a:lnTo>
                    <a:pt x="777433" y="1355311"/>
                  </a:lnTo>
                  <a:lnTo>
                    <a:pt x="824101" y="1347030"/>
                  </a:lnTo>
                  <a:lnTo>
                    <a:pt x="869616" y="1335635"/>
                  </a:lnTo>
                  <a:lnTo>
                    <a:pt x="913863" y="1321244"/>
                  </a:lnTo>
                  <a:lnTo>
                    <a:pt x="956728" y="1303969"/>
                  </a:lnTo>
                  <a:lnTo>
                    <a:pt x="998093" y="1283928"/>
                  </a:lnTo>
                  <a:lnTo>
                    <a:pt x="1037846" y="1261235"/>
                  </a:lnTo>
                  <a:lnTo>
                    <a:pt x="1075869" y="1236005"/>
                  </a:lnTo>
                  <a:lnTo>
                    <a:pt x="1112047" y="1208354"/>
                  </a:lnTo>
                  <a:lnTo>
                    <a:pt x="1146266" y="1178397"/>
                  </a:lnTo>
                  <a:lnTo>
                    <a:pt x="1178411" y="1146248"/>
                  </a:lnTo>
                  <a:lnTo>
                    <a:pt x="1208365" y="1112024"/>
                  </a:lnTo>
                  <a:lnTo>
                    <a:pt x="1236013" y="1075840"/>
                  </a:lnTo>
                  <a:lnTo>
                    <a:pt x="1261240" y="1037810"/>
                  </a:lnTo>
                  <a:lnTo>
                    <a:pt x="1283932" y="998051"/>
                  </a:lnTo>
                  <a:lnTo>
                    <a:pt x="1303972" y="956676"/>
                  </a:lnTo>
                  <a:lnTo>
                    <a:pt x="1321245" y="913802"/>
                  </a:lnTo>
                  <a:lnTo>
                    <a:pt x="1335636" y="869544"/>
                  </a:lnTo>
                  <a:lnTo>
                    <a:pt x="1347030" y="824017"/>
                  </a:lnTo>
                  <a:lnTo>
                    <a:pt x="1355311" y="777336"/>
                  </a:lnTo>
                  <a:lnTo>
                    <a:pt x="1360364" y="729616"/>
                  </a:lnTo>
                  <a:lnTo>
                    <a:pt x="1362075" y="680974"/>
                  </a:lnTo>
                  <a:lnTo>
                    <a:pt x="1360364" y="632346"/>
                  </a:lnTo>
                  <a:lnTo>
                    <a:pt x="1355311" y="584641"/>
                  </a:lnTo>
                  <a:lnTo>
                    <a:pt x="1347030" y="537973"/>
                  </a:lnTo>
                  <a:lnTo>
                    <a:pt x="1335636" y="492458"/>
                  </a:lnTo>
                  <a:lnTo>
                    <a:pt x="1321245" y="448211"/>
                  </a:lnTo>
                  <a:lnTo>
                    <a:pt x="1303972" y="405346"/>
                  </a:lnTo>
                  <a:lnTo>
                    <a:pt x="1283932" y="363981"/>
                  </a:lnTo>
                  <a:lnTo>
                    <a:pt x="1261240" y="324228"/>
                  </a:lnTo>
                  <a:lnTo>
                    <a:pt x="1236013" y="286205"/>
                  </a:lnTo>
                  <a:lnTo>
                    <a:pt x="1208365" y="250027"/>
                  </a:lnTo>
                  <a:lnTo>
                    <a:pt x="1178411" y="215808"/>
                  </a:lnTo>
                  <a:lnTo>
                    <a:pt x="1146266" y="183663"/>
                  </a:lnTo>
                  <a:lnTo>
                    <a:pt x="1112047" y="153709"/>
                  </a:lnTo>
                  <a:lnTo>
                    <a:pt x="1075869" y="126061"/>
                  </a:lnTo>
                  <a:lnTo>
                    <a:pt x="1037846" y="100834"/>
                  </a:lnTo>
                  <a:lnTo>
                    <a:pt x="998093" y="78142"/>
                  </a:lnTo>
                  <a:lnTo>
                    <a:pt x="956728" y="58102"/>
                  </a:lnTo>
                  <a:lnTo>
                    <a:pt x="913863" y="40829"/>
                  </a:lnTo>
                  <a:lnTo>
                    <a:pt x="869616" y="26438"/>
                  </a:lnTo>
                  <a:lnTo>
                    <a:pt x="824101" y="15044"/>
                  </a:lnTo>
                  <a:lnTo>
                    <a:pt x="777433" y="6763"/>
                  </a:lnTo>
                  <a:lnTo>
                    <a:pt x="729728" y="1710"/>
                  </a:lnTo>
                  <a:lnTo>
                    <a:pt x="681101" y="0"/>
                  </a:lnTo>
                  <a:close/>
                </a:path>
              </a:pathLst>
            </a:custGeom>
            <a:solidFill>
              <a:srgbClr val="CCD4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48891" name="object 23"/>
            <p:cNvSpPr/>
            <p:nvPr/>
          </p:nvSpPr>
          <p:spPr>
            <a:xfrm>
              <a:off x="6296025" y="2233675"/>
              <a:ext cx="790575" cy="790575"/>
            </a:xfrm>
            <a:custGeom>
              <a:avLst/>
              <a:gdLst/>
              <a:ahLst/>
              <a:cxnLst/>
              <a:rect l="l" t="t" r="r" b="b"/>
              <a:pathLst>
                <a:path w="790575" h="790575">
                  <a:moveTo>
                    <a:pt x="0" y="790575"/>
                  </a:moveTo>
                  <a:lnTo>
                    <a:pt x="790575" y="790575"/>
                  </a:lnTo>
                  <a:lnTo>
                    <a:pt x="790575" y="0"/>
                  </a:lnTo>
                  <a:lnTo>
                    <a:pt x="0" y="0"/>
                  </a:lnTo>
                  <a:lnTo>
                    <a:pt x="0" y="790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8892" name="object 24"/>
          <p:cNvSpPr txBox="1">
            <a:spLocks noGrp="1"/>
          </p:cNvSpPr>
          <p:nvPr>
            <p:ph sz="half" idx="3"/>
          </p:nvPr>
        </p:nvSpPr>
        <p:spPr>
          <a:xfrm>
            <a:off x="7856487" y="2039199"/>
            <a:ext cx="4315460" cy="3778407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080">
              <a:lnSpc>
                <a:spcPct val="103000"/>
              </a:lnSpc>
              <a:spcBef>
                <a:spcPts val="15"/>
              </a:spcBef>
            </a:pPr>
            <a:r>
              <a:rPr lang="en-US" spc="-25" dirty="0"/>
              <a:t>Using machine learning, this research focuses on automating the detection and classification of archaeological objects from images.</a:t>
            </a:r>
          </a:p>
          <a:p>
            <a:pPr marL="12700" marR="5080">
              <a:lnSpc>
                <a:spcPct val="103000"/>
              </a:lnSpc>
              <a:spcBef>
                <a:spcPts val="15"/>
              </a:spcBef>
            </a:pPr>
            <a:endParaRPr lang="en-US" spc="-10" dirty="0"/>
          </a:p>
          <a:p>
            <a:pPr marL="12700" marR="118745">
              <a:lnSpc>
                <a:spcPct val="102400"/>
              </a:lnSpc>
            </a:pPr>
            <a:r>
              <a:rPr lang="en-US" dirty="0"/>
              <a:t>extracting and retrieving relevant data from  objects allows for a deeper understanding of their historical, cultural significance.</a:t>
            </a:r>
            <a:endParaRPr lang="en-US" spc="-10" dirty="0"/>
          </a:p>
        </p:txBody>
      </p:sp>
      <p:grpSp>
        <p:nvGrpSpPr>
          <p:cNvPr id="188" name="object 25"/>
          <p:cNvGrpSpPr/>
          <p:nvPr/>
        </p:nvGrpSpPr>
        <p:grpSpPr>
          <a:xfrm>
            <a:off x="441564" y="4114800"/>
            <a:ext cx="1362075" cy="1362075"/>
            <a:chOff x="571500" y="4152900"/>
            <a:chExt cx="1362075" cy="1362075"/>
          </a:xfrm>
        </p:grpSpPr>
        <p:sp>
          <p:nvSpPr>
            <p:cNvPr id="1048893" name="object 26"/>
            <p:cNvSpPr/>
            <p:nvPr/>
          </p:nvSpPr>
          <p:spPr>
            <a:xfrm>
              <a:off x="571500" y="4152900"/>
              <a:ext cx="1362075" cy="1362075"/>
            </a:xfrm>
            <a:custGeom>
              <a:avLst/>
              <a:gdLst/>
              <a:ahLst/>
              <a:cxnLst/>
              <a:rect l="l" t="t" r="r" b="b"/>
              <a:pathLst>
                <a:path w="1362075" h="1362075">
                  <a:moveTo>
                    <a:pt x="681037" y="0"/>
                  </a:moveTo>
                  <a:lnTo>
                    <a:pt x="632400" y="1710"/>
                  </a:lnTo>
                  <a:lnTo>
                    <a:pt x="584687" y="6763"/>
                  </a:lnTo>
                  <a:lnTo>
                    <a:pt x="538011" y="15044"/>
                  </a:lnTo>
                  <a:lnTo>
                    <a:pt x="492489" y="26438"/>
                  </a:lnTo>
                  <a:lnTo>
                    <a:pt x="448236" y="40829"/>
                  </a:lnTo>
                  <a:lnTo>
                    <a:pt x="405367" y="58102"/>
                  </a:lnTo>
                  <a:lnTo>
                    <a:pt x="363996" y="78142"/>
                  </a:lnTo>
                  <a:lnTo>
                    <a:pt x="324240" y="100834"/>
                  </a:lnTo>
                  <a:lnTo>
                    <a:pt x="286214" y="126061"/>
                  </a:lnTo>
                  <a:lnTo>
                    <a:pt x="250033" y="153709"/>
                  </a:lnTo>
                  <a:lnTo>
                    <a:pt x="215812" y="183663"/>
                  </a:lnTo>
                  <a:lnTo>
                    <a:pt x="183666" y="215808"/>
                  </a:lnTo>
                  <a:lnTo>
                    <a:pt x="153711" y="250027"/>
                  </a:lnTo>
                  <a:lnTo>
                    <a:pt x="126061" y="286205"/>
                  </a:lnTo>
                  <a:lnTo>
                    <a:pt x="100833" y="324228"/>
                  </a:lnTo>
                  <a:lnTo>
                    <a:pt x="78142" y="363981"/>
                  </a:lnTo>
                  <a:lnTo>
                    <a:pt x="58101" y="405346"/>
                  </a:lnTo>
                  <a:lnTo>
                    <a:pt x="40828" y="448211"/>
                  </a:lnTo>
                  <a:lnTo>
                    <a:pt x="26437" y="492458"/>
                  </a:lnTo>
                  <a:lnTo>
                    <a:pt x="15044" y="537973"/>
                  </a:lnTo>
                  <a:lnTo>
                    <a:pt x="6763" y="584641"/>
                  </a:lnTo>
                  <a:lnTo>
                    <a:pt x="1709" y="632346"/>
                  </a:lnTo>
                  <a:lnTo>
                    <a:pt x="0" y="680974"/>
                  </a:lnTo>
                  <a:lnTo>
                    <a:pt x="1709" y="729616"/>
                  </a:lnTo>
                  <a:lnTo>
                    <a:pt x="6763" y="777336"/>
                  </a:lnTo>
                  <a:lnTo>
                    <a:pt x="15044" y="824017"/>
                  </a:lnTo>
                  <a:lnTo>
                    <a:pt x="26437" y="869544"/>
                  </a:lnTo>
                  <a:lnTo>
                    <a:pt x="40828" y="913802"/>
                  </a:lnTo>
                  <a:lnTo>
                    <a:pt x="58101" y="956676"/>
                  </a:lnTo>
                  <a:lnTo>
                    <a:pt x="78142" y="998051"/>
                  </a:lnTo>
                  <a:lnTo>
                    <a:pt x="100833" y="1037810"/>
                  </a:lnTo>
                  <a:lnTo>
                    <a:pt x="126061" y="1075840"/>
                  </a:lnTo>
                  <a:lnTo>
                    <a:pt x="153711" y="1112024"/>
                  </a:lnTo>
                  <a:lnTo>
                    <a:pt x="183666" y="1146248"/>
                  </a:lnTo>
                  <a:lnTo>
                    <a:pt x="215812" y="1178397"/>
                  </a:lnTo>
                  <a:lnTo>
                    <a:pt x="250033" y="1208354"/>
                  </a:lnTo>
                  <a:lnTo>
                    <a:pt x="286214" y="1236005"/>
                  </a:lnTo>
                  <a:lnTo>
                    <a:pt x="324240" y="1261235"/>
                  </a:lnTo>
                  <a:lnTo>
                    <a:pt x="363996" y="1283928"/>
                  </a:lnTo>
                  <a:lnTo>
                    <a:pt x="405367" y="1303969"/>
                  </a:lnTo>
                  <a:lnTo>
                    <a:pt x="448236" y="1321244"/>
                  </a:lnTo>
                  <a:lnTo>
                    <a:pt x="492489" y="1335635"/>
                  </a:lnTo>
                  <a:lnTo>
                    <a:pt x="538011" y="1347030"/>
                  </a:lnTo>
                  <a:lnTo>
                    <a:pt x="584687" y="1355311"/>
                  </a:lnTo>
                  <a:lnTo>
                    <a:pt x="632400" y="1360364"/>
                  </a:lnTo>
                  <a:lnTo>
                    <a:pt x="681037" y="1362075"/>
                  </a:lnTo>
                  <a:lnTo>
                    <a:pt x="729672" y="1360364"/>
                  </a:lnTo>
                  <a:lnTo>
                    <a:pt x="777384" y="1355311"/>
                  </a:lnTo>
                  <a:lnTo>
                    <a:pt x="824059" y="1347030"/>
                  </a:lnTo>
                  <a:lnTo>
                    <a:pt x="869580" y="1335635"/>
                  </a:lnTo>
                  <a:lnTo>
                    <a:pt x="913833" y="1321244"/>
                  </a:lnTo>
                  <a:lnTo>
                    <a:pt x="956702" y="1303969"/>
                  </a:lnTo>
                  <a:lnTo>
                    <a:pt x="998072" y="1283928"/>
                  </a:lnTo>
                  <a:lnTo>
                    <a:pt x="1037828" y="1261235"/>
                  </a:lnTo>
                  <a:lnTo>
                    <a:pt x="1075854" y="1236005"/>
                  </a:lnTo>
                  <a:lnTo>
                    <a:pt x="1112036" y="1208354"/>
                  </a:lnTo>
                  <a:lnTo>
                    <a:pt x="1146257" y="1178397"/>
                  </a:lnTo>
                  <a:lnTo>
                    <a:pt x="1178404" y="1146248"/>
                  </a:lnTo>
                  <a:lnTo>
                    <a:pt x="1208359" y="1112024"/>
                  </a:lnTo>
                  <a:lnTo>
                    <a:pt x="1236009" y="1075840"/>
                  </a:lnTo>
                  <a:lnTo>
                    <a:pt x="1261238" y="1037810"/>
                  </a:lnTo>
                  <a:lnTo>
                    <a:pt x="1283930" y="998051"/>
                  </a:lnTo>
                  <a:lnTo>
                    <a:pt x="1303971" y="956676"/>
                  </a:lnTo>
                  <a:lnTo>
                    <a:pt x="1321244" y="913802"/>
                  </a:lnTo>
                  <a:lnTo>
                    <a:pt x="1335636" y="869544"/>
                  </a:lnTo>
                  <a:lnTo>
                    <a:pt x="1347030" y="824017"/>
                  </a:lnTo>
                  <a:lnTo>
                    <a:pt x="1355311" y="777336"/>
                  </a:lnTo>
                  <a:lnTo>
                    <a:pt x="1360364" y="729616"/>
                  </a:lnTo>
                  <a:lnTo>
                    <a:pt x="1362075" y="680974"/>
                  </a:lnTo>
                  <a:lnTo>
                    <a:pt x="1360364" y="632346"/>
                  </a:lnTo>
                  <a:lnTo>
                    <a:pt x="1355311" y="584641"/>
                  </a:lnTo>
                  <a:lnTo>
                    <a:pt x="1347030" y="537973"/>
                  </a:lnTo>
                  <a:lnTo>
                    <a:pt x="1335636" y="492458"/>
                  </a:lnTo>
                  <a:lnTo>
                    <a:pt x="1321244" y="448211"/>
                  </a:lnTo>
                  <a:lnTo>
                    <a:pt x="1303971" y="405346"/>
                  </a:lnTo>
                  <a:lnTo>
                    <a:pt x="1283930" y="363981"/>
                  </a:lnTo>
                  <a:lnTo>
                    <a:pt x="1261238" y="324228"/>
                  </a:lnTo>
                  <a:lnTo>
                    <a:pt x="1236009" y="286205"/>
                  </a:lnTo>
                  <a:lnTo>
                    <a:pt x="1208359" y="250027"/>
                  </a:lnTo>
                  <a:lnTo>
                    <a:pt x="1178404" y="215808"/>
                  </a:lnTo>
                  <a:lnTo>
                    <a:pt x="1146257" y="183663"/>
                  </a:lnTo>
                  <a:lnTo>
                    <a:pt x="1112036" y="153709"/>
                  </a:lnTo>
                  <a:lnTo>
                    <a:pt x="1075854" y="126061"/>
                  </a:lnTo>
                  <a:lnTo>
                    <a:pt x="1037828" y="100834"/>
                  </a:lnTo>
                  <a:lnTo>
                    <a:pt x="998072" y="78142"/>
                  </a:lnTo>
                  <a:lnTo>
                    <a:pt x="956702" y="58102"/>
                  </a:lnTo>
                  <a:lnTo>
                    <a:pt x="913833" y="40829"/>
                  </a:lnTo>
                  <a:lnTo>
                    <a:pt x="869580" y="26438"/>
                  </a:lnTo>
                  <a:lnTo>
                    <a:pt x="824059" y="15044"/>
                  </a:lnTo>
                  <a:lnTo>
                    <a:pt x="777384" y="6763"/>
                  </a:lnTo>
                  <a:lnTo>
                    <a:pt x="729672" y="1710"/>
                  </a:lnTo>
                  <a:lnTo>
                    <a:pt x="681037" y="0"/>
                  </a:lnTo>
                  <a:close/>
                </a:path>
              </a:pathLst>
            </a:custGeom>
            <a:solidFill>
              <a:srgbClr val="CC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8894" name="object 31"/>
            <p:cNvSpPr/>
            <p:nvPr/>
          </p:nvSpPr>
          <p:spPr>
            <a:xfrm>
              <a:off x="862012" y="4443475"/>
              <a:ext cx="790575" cy="790575"/>
            </a:xfrm>
            <a:custGeom>
              <a:avLst/>
              <a:gdLst/>
              <a:ahLst/>
              <a:cxnLst/>
              <a:rect l="l" t="t" r="r" b="b"/>
              <a:pathLst>
                <a:path w="790575" h="790575">
                  <a:moveTo>
                    <a:pt x="0" y="790575"/>
                  </a:moveTo>
                  <a:lnTo>
                    <a:pt x="790575" y="790575"/>
                  </a:lnTo>
                  <a:lnTo>
                    <a:pt x="790575" y="0"/>
                  </a:lnTo>
                  <a:lnTo>
                    <a:pt x="0" y="0"/>
                  </a:lnTo>
                  <a:lnTo>
                    <a:pt x="0" y="790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8895" name="object 3"/>
          <p:cNvSpPr txBox="1"/>
          <p:nvPr/>
        </p:nvSpPr>
        <p:spPr>
          <a:xfrm>
            <a:off x="593671" y="229880"/>
            <a:ext cx="10896600" cy="57002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/>
            <a:r>
              <a:rPr lang="en-US" sz="3600" b="1" dirty="0"/>
              <a:t>Historical Object Detection and Data Retrieval</a:t>
            </a:r>
          </a:p>
        </p:txBody>
      </p:sp>
      <p:grpSp>
        <p:nvGrpSpPr>
          <p:cNvPr id="189" name="object 3"/>
          <p:cNvGrpSpPr/>
          <p:nvPr/>
        </p:nvGrpSpPr>
        <p:grpSpPr>
          <a:xfrm>
            <a:off x="6219361" y="4138047"/>
            <a:ext cx="1362075" cy="1362075"/>
            <a:chOff x="571500" y="1943100"/>
            <a:chExt cx="1362075" cy="1362075"/>
          </a:xfrm>
        </p:grpSpPr>
        <p:sp>
          <p:nvSpPr>
            <p:cNvPr id="1048896" name="object 4"/>
            <p:cNvSpPr/>
            <p:nvPr/>
          </p:nvSpPr>
          <p:spPr>
            <a:xfrm>
              <a:off x="571500" y="1943100"/>
              <a:ext cx="1362075" cy="1362075"/>
            </a:xfrm>
            <a:custGeom>
              <a:avLst/>
              <a:gdLst/>
              <a:ahLst/>
              <a:cxnLst/>
              <a:rect l="l" t="t" r="r" b="b"/>
              <a:pathLst>
                <a:path w="1362075" h="1362075">
                  <a:moveTo>
                    <a:pt x="681037" y="0"/>
                  </a:moveTo>
                  <a:lnTo>
                    <a:pt x="632400" y="1710"/>
                  </a:lnTo>
                  <a:lnTo>
                    <a:pt x="584687" y="6763"/>
                  </a:lnTo>
                  <a:lnTo>
                    <a:pt x="538011" y="15044"/>
                  </a:lnTo>
                  <a:lnTo>
                    <a:pt x="492489" y="26438"/>
                  </a:lnTo>
                  <a:lnTo>
                    <a:pt x="448236" y="40829"/>
                  </a:lnTo>
                  <a:lnTo>
                    <a:pt x="405367" y="58102"/>
                  </a:lnTo>
                  <a:lnTo>
                    <a:pt x="363996" y="78142"/>
                  </a:lnTo>
                  <a:lnTo>
                    <a:pt x="324240" y="100834"/>
                  </a:lnTo>
                  <a:lnTo>
                    <a:pt x="286214" y="126061"/>
                  </a:lnTo>
                  <a:lnTo>
                    <a:pt x="250033" y="153709"/>
                  </a:lnTo>
                  <a:lnTo>
                    <a:pt x="215812" y="183663"/>
                  </a:lnTo>
                  <a:lnTo>
                    <a:pt x="183666" y="215808"/>
                  </a:lnTo>
                  <a:lnTo>
                    <a:pt x="153711" y="250027"/>
                  </a:lnTo>
                  <a:lnTo>
                    <a:pt x="126061" y="286205"/>
                  </a:lnTo>
                  <a:lnTo>
                    <a:pt x="100833" y="324228"/>
                  </a:lnTo>
                  <a:lnTo>
                    <a:pt x="78142" y="363981"/>
                  </a:lnTo>
                  <a:lnTo>
                    <a:pt x="58101" y="405346"/>
                  </a:lnTo>
                  <a:lnTo>
                    <a:pt x="40828" y="448211"/>
                  </a:lnTo>
                  <a:lnTo>
                    <a:pt x="26437" y="492458"/>
                  </a:lnTo>
                  <a:lnTo>
                    <a:pt x="15044" y="537973"/>
                  </a:lnTo>
                  <a:lnTo>
                    <a:pt x="6763" y="584641"/>
                  </a:lnTo>
                  <a:lnTo>
                    <a:pt x="1709" y="632346"/>
                  </a:lnTo>
                  <a:lnTo>
                    <a:pt x="0" y="680974"/>
                  </a:lnTo>
                  <a:lnTo>
                    <a:pt x="1709" y="729616"/>
                  </a:lnTo>
                  <a:lnTo>
                    <a:pt x="6763" y="777336"/>
                  </a:lnTo>
                  <a:lnTo>
                    <a:pt x="15044" y="824017"/>
                  </a:lnTo>
                  <a:lnTo>
                    <a:pt x="26437" y="869544"/>
                  </a:lnTo>
                  <a:lnTo>
                    <a:pt x="40828" y="913802"/>
                  </a:lnTo>
                  <a:lnTo>
                    <a:pt x="58101" y="956676"/>
                  </a:lnTo>
                  <a:lnTo>
                    <a:pt x="78142" y="998051"/>
                  </a:lnTo>
                  <a:lnTo>
                    <a:pt x="100833" y="1037810"/>
                  </a:lnTo>
                  <a:lnTo>
                    <a:pt x="126061" y="1075840"/>
                  </a:lnTo>
                  <a:lnTo>
                    <a:pt x="153711" y="1112024"/>
                  </a:lnTo>
                  <a:lnTo>
                    <a:pt x="183666" y="1146248"/>
                  </a:lnTo>
                  <a:lnTo>
                    <a:pt x="215812" y="1178397"/>
                  </a:lnTo>
                  <a:lnTo>
                    <a:pt x="250033" y="1208354"/>
                  </a:lnTo>
                  <a:lnTo>
                    <a:pt x="286214" y="1236005"/>
                  </a:lnTo>
                  <a:lnTo>
                    <a:pt x="324240" y="1261235"/>
                  </a:lnTo>
                  <a:lnTo>
                    <a:pt x="363996" y="1283928"/>
                  </a:lnTo>
                  <a:lnTo>
                    <a:pt x="405367" y="1303969"/>
                  </a:lnTo>
                  <a:lnTo>
                    <a:pt x="448236" y="1321244"/>
                  </a:lnTo>
                  <a:lnTo>
                    <a:pt x="492489" y="1335635"/>
                  </a:lnTo>
                  <a:lnTo>
                    <a:pt x="538011" y="1347030"/>
                  </a:lnTo>
                  <a:lnTo>
                    <a:pt x="584687" y="1355311"/>
                  </a:lnTo>
                  <a:lnTo>
                    <a:pt x="632400" y="1360364"/>
                  </a:lnTo>
                  <a:lnTo>
                    <a:pt x="681037" y="1362075"/>
                  </a:lnTo>
                  <a:lnTo>
                    <a:pt x="729672" y="1360364"/>
                  </a:lnTo>
                  <a:lnTo>
                    <a:pt x="777384" y="1355311"/>
                  </a:lnTo>
                  <a:lnTo>
                    <a:pt x="824059" y="1347030"/>
                  </a:lnTo>
                  <a:lnTo>
                    <a:pt x="869580" y="1335635"/>
                  </a:lnTo>
                  <a:lnTo>
                    <a:pt x="913833" y="1321244"/>
                  </a:lnTo>
                  <a:lnTo>
                    <a:pt x="956702" y="1303969"/>
                  </a:lnTo>
                  <a:lnTo>
                    <a:pt x="998072" y="1283928"/>
                  </a:lnTo>
                  <a:lnTo>
                    <a:pt x="1037828" y="1261235"/>
                  </a:lnTo>
                  <a:lnTo>
                    <a:pt x="1075854" y="1236005"/>
                  </a:lnTo>
                  <a:lnTo>
                    <a:pt x="1112036" y="1208354"/>
                  </a:lnTo>
                  <a:lnTo>
                    <a:pt x="1146257" y="1178397"/>
                  </a:lnTo>
                  <a:lnTo>
                    <a:pt x="1178404" y="1146248"/>
                  </a:lnTo>
                  <a:lnTo>
                    <a:pt x="1208359" y="1112024"/>
                  </a:lnTo>
                  <a:lnTo>
                    <a:pt x="1236009" y="1075840"/>
                  </a:lnTo>
                  <a:lnTo>
                    <a:pt x="1261238" y="1037810"/>
                  </a:lnTo>
                  <a:lnTo>
                    <a:pt x="1283930" y="998051"/>
                  </a:lnTo>
                  <a:lnTo>
                    <a:pt x="1303971" y="956676"/>
                  </a:lnTo>
                  <a:lnTo>
                    <a:pt x="1321244" y="913802"/>
                  </a:lnTo>
                  <a:lnTo>
                    <a:pt x="1335636" y="869544"/>
                  </a:lnTo>
                  <a:lnTo>
                    <a:pt x="1347030" y="824017"/>
                  </a:lnTo>
                  <a:lnTo>
                    <a:pt x="1355311" y="777336"/>
                  </a:lnTo>
                  <a:lnTo>
                    <a:pt x="1360364" y="729616"/>
                  </a:lnTo>
                  <a:lnTo>
                    <a:pt x="1362075" y="680974"/>
                  </a:lnTo>
                  <a:lnTo>
                    <a:pt x="1360364" y="632346"/>
                  </a:lnTo>
                  <a:lnTo>
                    <a:pt x="1355311" y="584641"/>
                  </a:lnTo>
                  <a:lnTo>
                    <a:pt x="1347030" y="537973"/>
                  </a:lnTo>
                  <a:lnTo>
                    <a:pt x="1335636" y="492458"/>
                  </a:lnTo>
                  <a:lnTo>
                    <a:pt x="1321244" y="448211"/>
                  </a:lnTo>
                  <a:lnTo>
                    <a:pt x="1303971" y="405346"/>
                  </a:lnTo>
                  <a:lnTo>
                    <a:pt x="1283930" y="363981"/>
                  </a:lnTo>
                  <a:lnTo>
                    <a:pt x="1261238" y="324228"/>
                  </a:lnTo>
                  <a:lnTo>
                    <a:pt x="1236009" y="286205"/>
                  </a:lnTo>
                  <a:lnTo>
                    <a:pt x="1208359" y="250027"/>
                  </a:lnTo>
                  <a:lnTo>
                    <a:pt x="1178404" y="215808"/>
                  </a:lnTo>
                  <a:lnTo>
                    <a:pt x="1146257" y="183663"/>
                  </a:lnTo>
                  <a:lnTo>
                    <a:pt x="1112036" y="153709"/>
                  </a:lnTo>
                  <a:lnTo>
                    <a:pt x="1075854" y="126061"/>
                  </a:lnTo>
                  <a:lnTo>
                    <a:pt x="1037828" y="100834"/>
                  </a:lnTo>
                  <a:lnTo>
                    <a:pt x="998072" y="78142"/>
                  </a:lnTo>
                  <a:lnTo>
                    <a:pt x="956702" y="58102"/>
                  </a:lnTo>
                  <a:lnTo>
                    <a:pt x="913833" y="40829"/>
                  </a:lnTo>
                  <a:lnTo>
                    <a:pt x="869580" y="26438"/>
                  </a:lnTo>
                  <a:lnTo>
                    <a:pt x="824059" y="15044"/>
                  </a:lnTo>
                  <a:lnTo>
                    <a:pt x="777384" y="6763"/>
                  </a:lnTo>
                  <a:lnTo>
                    <a:pt x="729672" y="1710"/>
                  </a:lnTo>
                  <a:lnTo>
                    <a:pt x="681037" y="0"/>
                  </a:lnTo>
                  <a:close/>
                </a:path>
              </a:pathLst>
            </a:custGeom>
            <a:solidFill>
              <a:srgbClr val="CCD4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48897" name="object 14"/>
            <p:cNvSpPr/>
            <p:nvPr/>
          </p:nvSpPr>
          <p:spPr>
            <a:xfrm>
              <a:off x="862012" y="2233675"/>
              <a:ext cx="790575" cy="790575"/>
            </a:xfrm>
            <a:custGeom>
              <a:avLst/>
              <a:gdLst/>
              <a:ahLst/>
              <a:cxnLst/>
              <a:rect l="l" t="t" r="r" b="b"/>
              <a:pathLst>
                <a:path w="790575" h="790575">
                  <a:moveTo>
                    <a:pt x="0" y="790575"/>
                  </a:moveTo>
                  <a:lnTo>
                    <a:pt x="790575" y="790575"/>
                  </a:lnTo>
                  <a:lnTo>
                    <a:pt x="790575" y="0"/>
                  </a:lnTo>
                  <a:lnTo>
                    <a:pt x="0" y="0"/>
                  </a:lnTo>
                  <a:lnTo>
                    <a:pt x="0" y="790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0" name="Group 4"/>
          <p:cNvGrpSpPr/>
          <p:nvPr/>
        </p:nvGrpSpPr>
        <p:grpSpPr>
          <a:xfrm>
            <a:off x="3043521" y="6324600"/>
            <a:ext cx="9128426" cy="385810"/>
            <a:chOff x="4461235" y="7673908"/>
            <a:chExt cx="9128426" cy="385810"/>
          </a:xfrm>
        </p:grpSpPr>
        <p:sp>
          <p:nvSpPr>
            <p:cNvPr id="1048898" name="Rectangle 5"/>
            <p:cNvSpPr/>
            <p:nvPr/>
          </p:nvSpPr>
          <p:spPr>
            <a:xfrm>
              <a:off x="4461235" y="7694593"/>
              <a:ext cx="6816365" cy="36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IT21360978</a:t>
              </a:r>
              <a:r>
                <a:rPr lang="en-US" sz="1800" dirty="0">
                  <a:solidFill>
                    <a:schemeClr val="tx1"/>
                  </a:solidFill>
                </a:rPr>
                <a:t>   |   Serasinghe G.P.G</a:t>
              </a:r>
              <a:r>
                <a:rPr lang="en-US" dirty="0">
                  <a:solidFill>
                    <a:schemeClr val="tx1"/>
                  </a:solidFill>
                </a:rPr>
                <a:t>.Y   </a:t>
              </a:r>
              <a:r>
                <a:rPr lang="en-US" sz="1800" dirty="0">
                  <a:solidFill>
                    <a:schemeClr val="tx1"/>
                  </a:solidFill>
                </a:rPr>
                <a:t>| 24-25J-092</a:t>
              </a:r>
              <a:endParaRPr lang="en-US" sz="1800" b="0" dirty="0">
                <a:solidFill>
                  <a:schemeClr val="tx1"/>
                </a:solidFill>
              </a:endParaRPr>
            </a:p>
          </p:txBody>
        </p:sp>
        <p:sp>
          <p:nvSpPr>
            <p:cNvPr id="1048899" name="Google Shape;214;p7"/>
            <p:cNvSpPr txBox="1"/>
            <p:nvPr/>
          </p:nvSpPr>
          <p:spPr>
            <a:xfrm>
              <a:off x="12318339" y="7673908"/>
              <a:ext cx="1271322" cy="326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30014"/>
                </a:lnSpc>
              </a:pPr>
              <a:r>
                <a:rPr lang="en-US" sz="1631" dirty="0">
                  <a:solidFill>
                    <a:srgbClr val="242424"/>
                  </a:solidFill>
                  <a:latin typeface="Arial"/>
                  <a:ea typeface="Arial"/>
                  <a:cs typeface="Arial"/>
                  <a:sym typeface="Arial"/>
                </a:rPr>
                <a:t>28/11/2024</a:t>
              </a:r>
              <a:endParaRPr sz="1440" dirty="0"/>
            </a:p>
          </p:txBody>
        </p:sp>
      </p:grpSp>
      <p:pic>
        <p:nvPicPr>
          <p:cNvPr id="2097231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29" y="2263665"/>
            <a:ext cx="721256" cy="721256"/>
          </a:xfrm>
          <a:prstGeom prst="rect">
            <a:avLst/>
          </a:prstGeom>
        </p:spPr>
      </p:pic>
      <p:pic>
        <p:nvPicPr>
          <p:cNvPr id="2097232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18" y="4425040"/>
            <a:ext cx="738189" cy="738189"/>
          </a:xfrm>
          <a:prstGeom prst="rect">
            <a:avLst/>
          </a:prstGeom>
        </p:spPr>
      </p:pic>
      <p:pic>
        <p:nvPicPr>
          <p:cNvPr id="209723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968" y="2263664"/>
            <a:ext cx="720010" cy="720010"/>
          </a:xfrm>
          <a:prstGeom prst="rect">
            <a:avLst/>
          </a:prstGeom>
        </p:spPr>
      </p:pic>
      <p:pic>
        <p:nvPicPr>
          <p:cNvPr id="2097234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0272" y="4459433"/>
            <a:ext cx="719301" cy="7193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object 2"/>
          <p:cNvSpPr txBox="1"/>
          <p:nvPr/>
        </p:nvSpPr>
        <p:spPr>
          <a:xfrm>
            <a:off x="838200" y="3103598"/>
            <a:ext cx="10176510" cy="161353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5400" dirty="0">
                <a:latin typeface="Calibri"/>
                <a:cs typeface="Calibri"/>
              </a:rPr>
              <a:t>IT21344824 | T.E.M.A.P. Ekanayake</a:t>
            </a:r>
          </a:p>
        </p:txBody>
      </p:sp>
      <p:sp>
        <p:nvSpPr>
          <p:cNvPr id="1048606" name="object 3"/>
          <p:cNvSpPr txBox="1"/>
          <p:nvPr/>
        </p:nvSpPr>
        <p:spPr>
          <a:xfrm>
            <a:off x="3043521" y="3953228"/>
            <a:ext cx="6035040" cy="4222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750" dirty="0">
                <a:solidFill>
                  <a:srgbClr val="7E7E7E"/>
                </a:solidFill>
                <a:latin typeface="Cambria"/>
                <a:cs typeface="Cambria"/>
              </a:rPr>
              <a:t>Specialization</a:t>
            </a:r>
            <a:r>
              <a:rPr sz="2750" spc="114" dirty="0">
                <a:solidFill>
                  <a:srgbClr val="7E7E7E"/>
                </a:solidFill>
                <a:latin typeface="Cambria"/>
                <a:cs typeface="Cambria"/>
              </a:rPr>
              <a:t> </a:t>
            </a:r>
            <a:r>
              <a:rPr sz="2750" dirty="0">
                <a:solidFill>
                  <a:srgbClr val="7E7E7E"/>
                </a:solidFill>
                <a:latin typeface="Cambria"/>
                <a:cs typeface="Cambria"/>
              </a:rPr>
              <a:t>:</a:t>
            </a:r>
            <a:r>
              <a:rPr sz="2750" spc="114" dirty="0">
                <a:solidFill>
                  <a:srgbClr val="7E7E7E"/>
                </a:solidFill>
                <a:latin typeface="Cambria"/>
                <a:cs typeface="Cambria"/>
              </a:rPr>
              <a:t> </a:t>
            </a:r>
            <a:r>
              <a:rPr sz="2750" dirty="0">
                <a:solidFill>
                  <a:srgbClr val="7E7E7E"/>
                </a:solidFill>
                <a:latin typeface="Cambria"/>
                <a:cs typeface="Cambria"/>
              </a:rPr>
              <a:t>Information</a:t>
            </a:r>
            <a:r>
              <a:rPr sz="2750" spc="125" dirty="0">
                <a:solidFill>
                  <a:srgbClr val="7E7E7E"/>
                </a:solidFill>
                <a:latin typeface="Cambria"/>
                <a:cs typeface="Cambria"/>
              </a:rPr>
              <a:t> </a:t>
            </a:r>
            <a:r>
              <a:rPr sz="2750" spc="-10" dirty="0">
                <a:solidFill>
                  <a:srgbClr val="7E7E7E"/>
                </a:solidFill>
                <a:latin typeface="Cambria"/>
                <a:cs typeface="Cambria"/>
              </a:rPr>
              <a:t>Technology</a:t>
            </a:r>
            <a:endParaRPr sz="2750" dirty="0">
              <a:latin typeface="Cambria"/>
              <a:cs typeface="Cambria"/>
            </a:endParaRPr>
          </a:p>
        </p:txBody>
      </p:sp>
      <p:pic>
        <p:nvPicPr>
          <p:cNvPr id="2097157" name="Google Shape;215;p7"/>
          <p:cNvPicPr preferRelativeResize="0">
            <a:picLocks/>
          </p:cNvPicPr>
          <p:nvPr/>
        </p:nvPicPr>
        <p:blipFill rotWithShape="1">
          <a:blip r:embed="rId2"/>
          <a:srcRect t="912" b="27344"/>
          <a:stretch>
            <a:fillRect/>
          </a:stretch>
        </p:blipFill>
        <p:spPr>
          <a:xfrm>
            <a:off x="9439979" y="16221"/>
            <a:ext cx="2731968" cy="2941185"/>
          </a:xfrm>
          <a:prstGeom prst="rect">
            <a:avLst/>
          </a:prstGeom>
        </p:spPr>
      </p:pic>
      <p:grpSp>
        <p:nvGrpSpPr>
          <p:cNvPr id="83" name="Group 10"/>
          <p:cNvGrpSpPr/>
          <p:nvPr/>
        </p:nvGrpSpPr>
        <p:grpSpPr>
          <a:xfrm>
            <a:off x="3043521" y="6324600"/>
            <a:ext cx="9128426" cy="385810"/>
            <a:chOff x="4461235" y="7673908"/>
            <a:chExt cx="9128426" cy="385810"/>
          </a:xfrm>
        </p:grpSpPr>
        <p:sp>
          <p:nvSpPr>
            <p:cNvPr id="1048607" name="Rectangle 12"/>
            <p:cNvSpPr/>
            <p:nvPr/>
          </p:nvSpPr>
          <p:spPr>
            <a:xfrm>
              <a:off x="4461235" y="7694593"/>
              <a:ext cx="6816365" cy="36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IT21344824</a:t>
              </a:r>
              <a:r>
                <a:rPr lang="en-US" sz="1800" dirty="0">
                  <a:solidFill>
                    <a:schemeClr val="tx1"/>
                  </a:solidFill>
                </a:rPr>
                <a:t>   |   </a:t>
              </a:r>
              <a:r>
                <a:rPr lang="en-US" dirty="0">
                  <a:solidFill>
                    <a:schemeClr val="tx1"/>
                  </a:solidFill>
                </a:rPr>
                <a:t>T.E.M.A.P. Ekanayake </a:t>
              </a:r>
              <a:r>
                <a:rPr lang="en-US" sz="1800" b="1" dirty="0">
                  <a:solidFill>
                    <a:schemeClr val="tx1"/>
                  </a:solidFill>
                </a:rPr>
                <a:t>   </a:t>
              </a:r>
              <a:r>
                <a:rPr lang="en-US" sz="1800" dirty="0">
                  <a:solidFill>
                    <a:schemeClr val="tx1"/>
                  </a:solidFill>
                </a:rPr>
                <a:t>| 24-25J-092</a:t>
              </a:r>
              <a:endParaRPr lang="en-US" sz="1800" b="0" dirty="0">
                <a:solidFill>
                  <a:schemeClr val="tx1"/>
                </a:solidFill>
              </a:endParaRPr>
            </a:p>
          </p:txBody>
        </p:sp>
        <p:sp>
          <p:nvSpPr>
            <p:cNvPr id="1048608" name="Google Shape;214;p7"/>
            <p:cNvSpPr txBox="1"/>
            <p:nvPr/>
          </p:nvSpPr>
          <p:spPr>
            <a:xfrm>
              <a:off x="12318339" y="7673908"/>
              <a:ext cx="1271322" cy="326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30014"/>
                </a:lnSpc>
              </a:pPr>
              <a:r>
                <a:rPr lang="en-US" sz="1631" dirty="0">
                  <a:solidFill>
                    <a:srgbClr val="242424"/>
                  </a:solidFill>
                  <a:latin typeface="Arial"/>
                  <a:ea typeface="Arial"/>
                  <a:cs typeface="Arial"/>
                  <a:sym typeface="Arial"/>
                </a:rPr>
                <a:t>13/8/2024</a:t>
              </a:r>
              <a:endParaRPr sz="1440" dirty="0"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0" name="object 2"/>
          <p:cNvSpPr txBox="1">
            <a:spLocks noGrp="1"/>
          </p:cNvSpPr>
          <p:nvPr>
            <p:ph type="title"/>
          </p:nvPr>
        </p:nvSpPr>
        <p:spPr>
          <a:xfrm>
            <a:off x="-228600" y="228600"/>
            <a:ext cx="8864091" cy="877804"/>
          </a:xfrm>
          <a:prstGeom prst="rect">
            <a:avLst/>
          </a:prstGeom>
        </p:spPr>
        <p:txBody>
          <a:bodyPr vert="horz" wrap="square" lIns="0" tIns="198755" rIns="0" bIns="0" rtlCol="0">
            <a:spAutoFit/>
          </a:bodyPr>
          <a:lstStyle/>
          <a:p>
            <a:pPr marL="2457450">
              <a:lnSpc>
                <a:spcPct val="100000"/>
              </a:lnSpc>
              <a:spcBef>
                <a:spcPts val="130"/>
              </a:spcBef>
            </a:pPr>
            <a:r>
              <a:rPr sz="4400" dirty="0"/>
              <a:t>Research</a:t>
            </a:r>
            <a:r>
              <a:rPr sz="3950" spc="35" dirty="0"/>
              <a:t> </a:t>
            </a:r>
            <a:r>
              <a:rPr sz="4400" spc="-10" dirty="0"/>
              <a:t>Question</a:t>
            </a:r>
            <a:endParaRPr sz="4400" dirty="0"/>
          </a:p>
        </p:txBody>
      </p:sp>
      <p:pic>
        <p:nvPicPr>
          <p:cNvPr id="2097235" name="object 3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7848600" y="0"/>
            <a:ext cx="4323347" cy="6324600"/>
          </a:xfrm>
          <a:prstGeom prst="rect">
            <a:avLst/>
          </a:prstGeom>
        </p:spPr>
      </p:pic>
      <p:sp>
        <p:nvSpPr>
          <p:cNvPr id="1048901" name="object 4"/>
          <p:cNvSpPr txBox="1"/>
          <p:nvPr/>
        </p:nvSpPr>
        <p:spPr>
          <a:xfrm>
            <a:off x="388620" y="1725930"/>
            <a:ext cx="6088380" cy="17368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55600" marR="60325" indent="-343535">
              <a:lnSpc>
                <a:spcPct val="102400"/>
              </a:lnSpc>
              <a:spcBef>
                <a:spcPts val="50"/>
              </a:spcBef>
              <a:buFont typeface="Wingdings"/>
              <a:buChar char=""/>
              <a:tabLst>
                <a:tab pos="355600" algn="l"/>
              </a:tabLst>
            </a:pPr>
            <a:r>
              <a:rPr lang="en-US" sz="2800" dirty="0"/>
              <a:t>How can machine learning techniques be used to accurately detect and classify historical artifacts from 2D images?</a:t>
            </a:r>
            <a:endParaRPr lang="en-US" sz="2750" dirty="0">
              <a:latin typeface="Trebuchet MS"/>
              <a:cs typeface="Trebuchet MS"/>
            </a:endParaRPr>
          </a:p>
        </p:txBody>
      </p:sp>
      <p:grpSp>
        <p:nvGrpSpPr>
          <p:cNvPr id="192" name="Group 4"/>
          <p:cNvGrpSpPr/>
          <p:nvPr/>
        </p:nvGrpSpPr>
        <p:grpSpPr>
          <a:xfrm>
            <a:off x="3043521" y="6324600"/>
            <a:ext cx="9128426" cy="385810"/>
            <a:chOff x="4461235" y="7673908"/>
            <a:chExt cx="9128426" cy="385810"/>
          </a:xfrm>
        </p:grpSpPr>
        <p:sp>
          <p:nvSpPr>
            <p:cNvPr id="1048902" name="Rectangle 5"/>
            <p:cNvSpPr/>
            <p:nvPr/>
          </p:nvSpPr>
          <p:spPr>
            <a:xfrm>
              <a:off x="4461235" y="7694593"/>
              <a:ext cx="6816365" cy="36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IT21360978</a:t>
              </a:r>
              <a:r>
                <a:rPr lang="en-US" sz="1800" dirty="0">
                  <a:solidFill>
                    <a:schemeClr val="tx1"/>
                  </a:solidFill>
                </a:rPr>
                <a:t>   |   Serasinghe G.P.G</a:t>
              </a:r>
              <a:r>
                <a:rPr lang="en-US" dirty="0">
                  <a:solidFill>
                    <a:schemeClr val="tx1"/>
                  </a:solidFill>
                </a:rPr>
                <a:t>.Y   </a:t>
              </a:r>
              <a:r>
                <a:rPr lang="en-US" sz="1800" dirty="0">
                  <a:solidFill>
                    <a:schemeClr val="tx1"/>
                  </a:solidFill>
                </a:rPr>
                <a:t>| 24-25J-092</a:t>
              </a:r>
              <a:endParaRPr lang="en-US" sz="1800" b="0" dirty="0">
                <a:solidFill>
                  <a:schemeClr val="tx1"/>
                </a:solidFill>
              </a:endParaRPr>
            </a:p>
          </p:txBody>
        </p:sp>
        <p:sp>
          <p:nvSpPr>
            <p:cNvPr id="1048903" name="Google Shape;214;p7"/>
            <p:cNvSpPr txBox="1"/>
            <p:nvPr/>
          </p:nvSpPr>
          <p:spPr>
            <a:xfrm>
              <a:off x="12318339" y="7673908"/>
              <a:ext cx="1271322" cy="326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30014"/>
                </a:lnSpc>
              </a:pPr>
              <a:r>
                <a:rPr lang="en-US" sz="1631" dirty="0">
                  <a:solidFill>
                    <a:srgbClr val="242424"/>
                  </a:solidFill>
                  <a:latin typeface="Arial"/>
                  <a:ea typeface="Arial"/>
                  <a:cs typeface="Arial"/>
                  <a:sym typeface="Arial"/>
                </a:rPr>
                <a:t>28/11/2024</a:t>
              </a:r>
              <a:endParaRPr sz="1440" dirty="0"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4" name="object 2"/>
          <p:cNvSpPr txBox="1">
            <a:spLocks noGrp="1"/>
          </p:cNvSpPr>
          <p:nvPr>
            <p:ph type="title"/>
          </p:nvPr>
        </p:nvSpPr>
        <p:spPr>
          <a:xfrm>
            <a:off x="1663954" y="16768"/>
            <a:ext cx="8864091" cy="1040027"/>
          </a:xfrm>
          <a:prstGeom prst="rect">
            <a:avLst/>
          </a:prstGeom>
        </p:spPr>
        <p:txBody>
          <a:bodyPr vert="horz" wrap="square" lIns="0" tIns="359409" rIns="0" bIns="0" rtlCol="0">
            <a:spAutoFit/>
          </a:bodyPr>
          <a:lstStyle/>
          <a:p>
            <a:pPr marL="1438910">
              <a:lnSpc>
                <a:spcPct val="100000"/>
              </a:lnSpc>
              <a:spcBef>
                <a:spcPts val="130"/>
              </a:spcBef>
            </a:pPr>
            <a:r>
              <a:rPr sz="4400" dirty="0"/>
              <a:t>Specific</a:t>
            </a:r>
            <a:r>
              <a:rPr sz="4400" spc="-70" dirty="0"/>
              <a:t> </a:t>
            </a:r>
            <a:r>
              <a:rPr sz="4400" dirty="0"/>
              <a:t>and</a:t>
            </a:r>
            <a:r>
              <a:rPr sz="4400" spc="-65" dirty="0"/>
              <a:t> </a:t>
            </a:r>
            <a:r>
              <a:rPr sz="4400" dirty="0"/>
              <a:t>Sub</a:t>
            </a:r>
            <a:r>
              <a:rPr sz="4400" spc="-70" dirty="0"/>
              <a:t> </a:t>
            </a:r>
            <a:r>
              <a:rPr sz="4400" spc="-10" dirty="0"/>
              <a:t>Objective</a:t>
            </a:r>
            <a:endParaRPr sz="4400" dirty="0"/>
          </a:p>
        </p:txBody>
      </p:sp>
      <p:sp>
        <p:nvSpPr>
          <p:cNvPr id="1048905" name="object 4"/>
          <p:cNvSpPr txBox="1"/>
          <p:nvPr/>
        </p:nvSpPr>
        <p:spPr>
          <a:xfrm>
            <a:off x="304800" y="1360629"/>
            <a:ext cx="6621780" cy="446814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55600" marR="60325" indent="-343535">
              <a:lnSpc>
                <a:spcPct val="102400"/>
              </a:lnSpc>
              <a:spcBef>
                <a:spcPts val="50"/>
              </a:spcBef>
              <a:buFont typeface="Wingdings"/>
              <a:buChar char=""/>
              <a:tabLst>
                <a:tab pos="355600" algn="l"/>
              </a:tabLst>
            </a:pPr>
            <a:r>
              <a:rPr lang="en-US" sz="2750" dirty="0">
                <a:latin typeface="Trebuchet MS"/>
                <a:cs typeface="Trebuchet MS"/>
              </a:rPr>
              <a:t>Specific Objective</a:t>
            </a:r>
          </a:p>
          <a:p>
            <a:pPr marL="755015" lvl="1" indent="-285115">
              <a:lnSpc>
                <a:spcPct val="100000"/>
              </a:lnSpc>
              <a:spcBef>
                <a:spcPts val="605"/>
              </a:spcBef>
              <a:buFont typeface="Wingdings"/>
              <a:buChar char=""/>
              <a:tabLst>
                <a:tab pos="755015" algn="l"/>
              </a:tabLst>
            </a:pPr>
            <a:r>
              <a:rPr lang="en-US" sz="2000" spc="-30" dirty="0">
                <a:latin typeface="Trebuchet MS"/>
                <a:cs typeface="Trebuchet MS"/>
              </a:rPr>
              <a:t>Develop a system for detecting and retrieving historical data from archaeological artifacts using advanced image processing and data extraction techniques.</a:t>
            </a:r>
          </a:p>
          <a:p>
            <a:pPr marL="469900" lvl="1">
              <a:lnSpc>
                <a:spcPct val="100000"/>
              </a:lnSpc>
              <a:spcBef>
                <a:spcPts val="605"/>
              </a:spcBef>
              <a:tabLst>
                <a:tab pos="755015" algn="l"/>
              </a:tabLst>
            </a:pPr>
            <a:endParaRPr lang="en-US" sz="2000" dirty="0">
              <a:latin typeface="Trebuchet MS"/>
              <a:cs typeface="Trebuchet MS"/>
            </a:endParaRPr>
          </a:p>
          <a:p>
            <a:pPr marL="355600" marR="60325" indent="-343535">
              <a:lnSpc>
                <a:spcPct val="102400"/>
              </a:lnSpc>
              <a:spcBef>
                <a:spcPts val="50"/>
              </a:spcBef>
              <a:buFont typeface="Wingdings"/>
              <a:buChar char=""/>
              <a:tabLst>
                <a:tab pos="355600" algn="l"/>
              </a:tabLst>
            </a:pPr>
            <a:r>
              <a:rPr lang="en-US" sz="2750" dirty="0">
                <a:latin typeface="Trebuchet MS"/>
                <a:cs typeface="Trebuchet MS"/>
              </a:rPr>
              <a:t>Sub Objective</a:t>
            </a:r>
          </a:p>
          <a:p>
            <a:pPr marL="755015" lvl="1" indent="-285115">
              <a:lnSpc>
                <a:spcPct val="100000"/>
              </a:lnSpc>
              <a:spcBef>
                <a:spcPts val="605"/>
              </a:spcBef>
              <a:buFont typeface="Wingdings"/>
              <a:buChar char=""/>
              <a:tabLst>
                <a:tab pos="755015" algn="l"/>
              </a:tabLst>
            </a:pPr>
            <a:r>
              <a:rPr lang="en-US" spc="-30" dirty="0">
                <a:latin typeface="Trebuchet MS"/>
                <a:cs typeface="Trebuchet MS"/>
              </a:rPr>
              <a:t>Utilizing machine learning techniques to detect and classify artifacts from 2D images.</a:t>
            </a:r>
          </a:p>
          <a:p>
            <a:pPr marL="755015" lvl="1" indent="-285115">
              <a:lnSpc>
                <a:spcPct val="100000"/>
              </a:lnSpc>
              <a:spcBef>
                <a:spcPts val="605"/>
              </a:spcBef>
              <a:buFont typeface="Wingdings"/>
              <a:buChar char=""/>
              <a:tabLst>
                <a:tab pos="755015" algn="l"/>
              </a:tabLst>
            </a:pPr>
            <a:r>
              <a:rPr lang="en-US" spc="-30" dirty="0">
                <a:latin typeface="Trebuchet MS"/>
                <a:cs typeface="Trebuchet MS"/>
              </a:rPr>
              <a:t>Extract relevant metadata (e.g., type ,  purpose) associated with the detected artifacts.</a:t>
            </a:r>
          </a:p>
          <a:p>
            <a:pPr marL="755015" lvl="1" indent="-285115">
              <a:lnSpc>
                <a:spcPct val="100000"/>
              </a:lnSpc>
              <a:spcBef>
                <a:spcPts val="605"/>
              </a:spcBef>
              <a:buFont typeface="Wingdings"/>
              <a:buChar char=""/>
              <a:tabLst>
                <a:tab pos="755015" algn="l"/>
              </a:tabLst>
            </a:pPr>
            <a:r>
              <a:rPr lang="en-US" spc="-30" dirty="0">
                <a:latin typeface="Trebuchet MS"/>
                <a:cs typeface="Trebuchet MS"/>
              </a:rPr>
              <a:t>Reduce the time required for data retrieval, making the process more efficient compared to traditional methods.</a:t>
            </a:r>
          </a:p>
        </p:txBody>
      </p:sp>
      <p:grpSp>
        <p:nvGrpSpPr>
          <p:cNvPr id="194" name="Group 2"/>
          <p:cNvGrpSpPr/>
          <p:nvPr/>
        </p:nvGrpSpPr>
        <p:grpSpPr>
          <a:xfrm>
            <a:off x="3043521" y="6324600"/>
            <a:ext cx="9128426" cy="385810"/>
            <a:chOff x="4461235" y="7673908"/>
            <a:chExt cx="9128426" cy="385810"/>
          </a:xfrm>
        </p:grpSpPr>
        <p:sp>
          <p:nvSpPr>
            <p:cNvPr id="1048906" name="Rectangle 4"/>
            <p:cNvSpPr/>
            <p:nvPr/>
          </p:nvSpPr>
          <p:spPr>
            <a:xfrm>
              <a:off x="4461235" y="7694593"/>
              <a:ext cx="6816365" cy="36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IT21360978</a:t>
              </a:r>
              <a:r>
                <a:rPr lang="en-US" sz="1800" dirty="0">
                  <a:solidFill>
                    <a:schemeClr val="tx1"/>
                  </a:solidFill>
                </a:rPr>
                <a:t>   |   Serasinghe G.P.G</a:t>
              </a:r>
              <a:r>
                <a:rPr lang="en-US" dirty="0">
                  <a:solidFill>
                    <a:schemeClr val="tx1"/>
                  </a:solidFill>
                </a:rPr>
                <a:t>.Y   </a:t>
              </a:r>
              <a:r>
                <a:rPr lang="en-US" sz="1800" dirty="0">
                  <a:solidFill>
                    <a:schemeClr val="tx1"/>
                  </a:solidFill>
                </a:rPr>
                <a:t>| 24-25J-092</a:t>
              </a:r>
              <a:endParaRPr lang="en-US" sz="1800" b="0" dirty="0">
                <a:solidFill>
                  <a:schemeClr val="tx1"/>
                </a:solidFill>
              </a:endParaRPr>
            </a:p>
          </p:txBody>
        </p:sp>
        <p:sp>
          <p:nvSpPr>
            <p:cNvPr id="1048907" name="Google Shape;214;p7"/>
            <p:cNvSpPr txBox="1"/>
            <p:nvPr/>
          </p:nvSpPr>
          <p:spPr>
            <a:xfrm>
              <a:off x="12318339" y="7673908"/>
              <a:ext cx="1271322" cy="326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30014"/>
                </a:lnSpc>
              </a:pPr>
              <a:r>
                <a:rPr lang="en-US" sz="1631" dirty="0">
                  <a:solidFill>
                    <a:srgbClr val="242424"/>
                  </a:solidFill>
                  <a:latin typeface="Arial"/>
                  <a:ea typeface="Arial"/>
                  <a:cs typeface="Arial"/>
                  <a:sym typeface="Arial"/>
                </a:rPr>
                <a:t>28/11/2024</a:t>
              </a:r>
              <a:endParaRPr sz="1440" dirty="0"/>
            </a:p>
          </p:txBody>
        </p:sp>
      </p:grpSp>
      <p:pic>
        <p:nvPicPr>
          <p:cNvPr id="2097236" name="Picture 7" descr="A stone carving of two people  Description automatically generated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96673" y="1249777"/>
            <a:ext cx="3726426" cy="46898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8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371" rIns="0" bIns="0" rtlCol="0">
            <a:spAutoFit/>
          </a:bodyPr>
          <a:lstStyle/>
          <a:p>
            <a:pPr marL="1330960">
              <a:lnSpc>
                <a:spcPct val="100000"/>
              </a:lnSpc>
              <a:spcBef>
                <a:spcPts val="130"/>
              </a:spcBef>
            </a:pPr>
            <a:r>
              <a:rPr sz="3950" dirty="0"/>
              <a:t>Methodology</a:t>
            </a:r>
            <a:r>
              <a:rPr sz="3950" spc="-70" dirty="0"/>
              <a:t> </a:t>
            </a:r>
            <a:r>
              <a:rPr sz="3950" dirty="0"/>
              <a:t>System</a:t>
            </a:r>
            <a:r>
              <a:rPr sz="3950" spc="-20" dirty="0"/>
              <a:t> </a:t>
            </a:r>
            <a:r>
              <a:rPr sz="3950" spc="-10" dirty="0"/>
              <a:t>Diagram</a:t>
            </a:r>
            <a:endParaRPr sz="3950"/>
          </a:p>
        </p:txBody>
      </p:sp>
      <p:grpSp>
        <p:nvGrpSpPr>
          <p:cNvPr id="196" name="Group 2"/>
          <p:cNvGrpSpPr/>
          <p:nvPr/>
        </p:nvGrpSpPr>
        <p:grpSpPr>
          <a:xfrm>
            <a:off x="3043521" y="6324600"/>
            <a:ext cx="9128426" cy="385810"/>
            <a:chOff x="4461235" y="7673908"/>
            <a:chExt cx="9128426" cy="385810"/>
          </a:xfrm>
        </p:grpSpPr>
        <p:sp>
          <p:nvSpPr>
            <p:cNvPr id="1048909" name="Rectangle 3"/>
            <p:cNvSpPr/>
            <p:nvPr/>
          </p:nvSpPr>
          <p:spPr>
            <a:xfrm>
              <a:off x="4461235" y="7694593"/>
              <a:ext cx="6816365" cy="36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IT21360978</a:t>
              </a:r>
              <a:r>
                <a:rPr lang="en-US" sz="1800" dirty="0">
                  <a:solidFill>
                    <a:schemeClr val="tx1"/>
                  </a:solidFill>
                </a:rPr>
                <a:t>   |   Serasinghe G.P.G</a:t>
              </a:r>
              <a:r>
                <a:rPr lang="en-US" dirty="0">
                  <a:solidFill>
                    <a:schemeClr val="tx1"/>
                  </a:solidFill>
                </a:rPr>
                <a:t>.Y   </a:t>
              </a:r>
              <a:r>
                <a:rPr lang="en-US" sz="1800" dirty="0">
                  <a:solidFill>
                    <a:schemeClr val="tx1"/>
                  </a:solidFill>
                </a:rPr>
                <a:t>| 24-25J-092</a:t>
              </a:r>
              <a:endParaRPr lang="en-US" sz="1800" b="0" dirty="0">
                <a:solidFill>
                  <a:schemeClr val="tx1"/>
                </a:solidFill>
              </a:endParaRPr>
            </a:p>
          </p:txBody>
        </p:sp>
        <p:sp>
          <p:nvSpPr>
            <p:cNvPr id="1048910" name="Google Shape;214;p7"/>
            <p:cNvSpPr txBox="1"/>
            <p:nvPr/>
          </p:nvSpPr>
          <p:spPr>
            <a:xfrm>
              <a:off x="12318339" y="7673908"/>
              <a:ext cx="1271322" cy="326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30014"/>
                </a:lnSpc>
              </a:pPr>
              <a:r>
                <a:rPr lang="en-US" sz="1631" dirty="0">
                  <a:solidFill>
                    <a:srgbClr val="242424"/>
                  </a:solidFill>
                  <a:latin typeface="Arial"/>
                  <a:ea typeface="Arial"/>
                  <a:cs typeface="Arial"/>
                  <a:sym typeface="Arial"/>
                </a:rPr>
                <a:t>28/11/2024</a:t>
              </a:r>
              <a:endParaRPr sz="1440" dirty="0"/>
            </a:p>
          </p:txBody>
        </p:sp>
      </p:grpSp>
      <p:pic>
        <p:nvPicPr>
          <p:cNvPr id="2097237" name="Picture 6" descr="A person looking at a diagram  Description automatically generated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8014" y="1219199"/>
            <a:ext cx="10648186" cy="44922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1" name="object 2"/>
          <p:cNvSpPr txBox="1">
            <a:spLocks noGrp="1"/>
          </p:cNvSpPr>
          <p:nvPr>
            <p:ph type="title"/>
          </p:nvPr>
        </p:nvSpPr>
        <p:spPr>
          <a:xfrm>
            <a:off x="1663954" y="0"/>
            <a:ext cx="8864091" cy="1523364"/>
          </a:xfrm>
          <a:prstGeom prst="rect">
            <a:avLst/>
          </a:prstGeom>
        </p:spPr>
        <p:txBody>
          <a:bodyPr vert="horz" wrap="square" lIns="0" tIns="335978" rIns="0" bIns="0" rtlCol="0">
            <a:spAutoFit/>
          </a:bodyPr>
          <a:lstStyle/>
          <a:p>
            <a:pPr marL="2853690">
              <a:lnSpc>
                <a:spcPct val="100000"/>
              </a:lnSpc>
              <a:spcBef>
                <a:spcPts val="130"/>
              </a:spcBef>
            </a:pPr>
            <a:r>
              <a:rPr sz="3950" spc="-10" dirty="0"/>
              <a:t>Methodology</a:t>
            </a:r>
            <a:endParaRPr sz="3950" dirty="0"/>
          </a:p>
        </p:txBody>
      </p:sp>
      <p:grpSp>
        <p:nvGrpSpPr>
          <p:cNvPr id="198" name="object 3"/>
          <p:cNvGrpSpPr/>
          <p:nvPr/>
        </p:nvGrpSpPr>
        <p:grpSpPr>
          <a:xfrm>
            <a:off x="570599" y="1232760"/>
            <a:ext cx="467359" cy="460375"/>
            <a:chOff x="955725" y="1441714"/>
            <a:chExt cx="467359" cy="460375"/>
          </a:xfrm>
        </p:grpSpPr>
        <p:sp>
          <p:nvSpPr>
            <p:cNvPr id="1048912" name="object 4"/>
            <p:cNvSpPr/>
            <p:nvPr/>
          </p:nvSpPr>
          <p:spPr>
            <a:xfrm>
              <a:off x="1032339" y="1445007"/>
              <a:ext cx="367665" cy="389255"/>
            </a:xfrm>
            <a:custGeom>
              <a:avLst/>
              <a:gdLst/>
              <a:ahLst/>
              <a:cxnLst/>
              <a:rect l="l" t="t" r="r" b="b"/>
              <a:pathLst>
                <a:path w="367665" h="389255">
                  <a:moveTo>
                    <a:pt x="118091" y="77802"/>
                  </a:moveTo>
                  <a:lnTo>
                    <a:pt x="100686" y="81929"/>
                  </a:lnTo>
                  <a:lnTo>
                    <a:pt x="86144" y="92087"/>
                  </a:lnTo>
                  <a:lnTo>
                    <a:pt x="76395" y="107415"/>
                  </a:lnTo>
                  <a:lnTo>
                    <a:pt x="73506" y="122376"/>
                  </a:lnTo>
                  <a:lnTo>
                    <a:pt x="75763" y="137044"/>
                  </a:lnTo>
                  <a:lnTo>
                    <a:pt x="82766" y="150226"/>
                  </a:lnTo>
                  <a:lnTo>
                    <a:pt x="94118" y="160730"/>
                  </a:lnTo>
                  <a:lnTo>
                    <a:pt x="49582" y="298099"/>
                  </a:lnTo>
                  <a:lnTo>
                    <a:pt x="46850" y="298099"/>
                  </a:lnTo>
                  <a:lnTo>
                    <a:pt x="28647" y="301621"/>
                  </a:lnTo>
                  <a:lnTo>
                    <a:pt x="13767" y="311308"/>
                  </a:lnTo>
                  <a:lnTo>
                    <a:pt x="3716" y="325704"/>
                  </a:lnTo>
                  <a:lnTo>
                    <a:pt x="0" y="343353"/>
                  </a:lnTo>
                  <a:lnTo>
                    <a:pt x="3629" y="361015"/>
                  </a:lnTo>
                  <a:lnTo>
                    <a:pt x="13609" y="375454"/>
                  </a:lnTo>
                  <a:lnTo>
                    <a:pt x="28442" y="385208"/>
                  </a:lnTo>
                  <a:lnTo>
                    <a:pt x="46627" y="388815"/>
                  </a:lnTo>
                  <a:lnTo>
                    <a:pt x="64824" y="385293"/>
                  </a:lnTo>
                  <a:lnTo>
                    <a:pt x="79702" y="375607"/>
                  </a:lnTo>
                  <a:lnTo>
                    <a:pt x="89752" y="361214"/>
                  </a:lnTo>
                  <a:lnTo>
                    <a:pt x="93468" y="343569"/>
                  </a:lnTo>
                  <a:lnTo>
                    <a:pt x="92216" y="333021"/>
                  </a:lnTo>
                  <a:lnTo>
                    <a:pt x="88537" y="323172"/>
                  </a:lnTo>
                  <a:lnTo>
                    <a:pt x="82628" y="314407"/>
                  </a:lnTo>
                  <a:lnTo>
                    <a:pt x="74685" y="307110"/>
                  </a:lnTo>
                  <a:lnTo>
                    <a:pt x="119622" y="168506"/>
                  </a:lnTo>
                  <a:lnTo>
                    <a:pt x="120289" y="168506"/>
                  </a:lnTo>
                  <a:lnTo>
                    <a:pt x="127720" y="167915"/>
                  </a:lnTo>
                  <a:lnTo>
                    <a:pt x="134914" y="166199"/>
                  </a:lnTo>
                  <a:lnTo>
                    <a:pt x="141739" y="163401"/>
                  </a:lnTo>
                  <a:lnTo>
                    <a:pt x="148063" y="159564"/>
                  </a:lnTo>
                  <a:lnTo>
                    <a:pt x="192569" y="159564"/>
                  </a:lnTo>
                  <a:lnTo>
                    <a:pt x="164086" y="138829"/>
                  </a:lnTo>
                  <a:lnTo>
                    <a:pt x="166940" y="121032"/>
                  </a:lnTo>
                  <a:lnTo>
                    <a:pt x="162688" y="104141"/>
                  </a:lnTo>
                  <a:lnTo>
                    <a:pt x="152221" y="90030"/>
                  </a:lnTo>
                  <a:lnTo>
                    <a:pt x="136428" y="80572"/>
                  </a:lnTo>
                  <a:lnTo>
                    <a:pt x="118091" y="77802"/>
                  </a:lnTo>
                  <a:close/>
                </a:path>
                <a:path w="367665" h="389255">
                  <a:moveTo>
                    <a:pt x="192569" y="159564"/>
                  </a:moveTo>
                  <a:lnTo>
                    <a:pt x="148063" y="159564"/>
                  </a:lnTo>
                  <a:lnTo>
                    <a:pt x="217159" y="209786"/>
                  </a:lnTo>
                  <a:lnTo>
                    <a:pt x="214933" y="215203"/>
                  </a:lnTo>
                  <a:lnTo>
                    <a:pt x="213785" y="220982"/>
                  </a:lnTo>
                  <a:lnTo>
                    <a:pt x="213765" y="226857"/>
                  </a:lnTo>
                  <a:lnTo>
                    <a:pt x="217424" y="244481"/>
                  </a:lnTo>
                  <a:lnTo>
                    <a:pt x="227432" y="258903"/>
                  </a:lnTo>
                  <a:lnTo>
                    <a:pt x="242283" y="268628"/>
                  </a:lnTo>
                  <a:lnTo>
                    <a:pt x="260475" y="272198"/>
                  </a:lnTo>
                  <a:lnTo>
                    <a:pt x="278685" y="268628"/>
                  </a:lnTo>
                  <a:lnTo>
                    <a:pt x="293541" y="258903"/>
                  </a:lnTo>
                  <a:lnTo>
                    <a:pt x="303554" y="244481"/>
                  </a:lnTo>
                  <a:lnTo>
                    <a:pt x="307222" y="226823"/>
                  </a:lnTo>
                  <a:lnTo>
                    <a:pt x="305782" y="215657"/>
                  </a:lnTo>
                  <a:lnTo>
                    <a:pt x="301615" y="205297"/>
                  </a:lnTo>
                  <a:lnTo>
                    <a:pt x="294980" y="196234"/>
                  </a:lnTo>
                  <a:lnTo>
                    <a:pt x="286914" y="189569"/>
                  </a:lnTo>
                  <a:lnTo>
                    <a:pt x="233787" y="189569"/>
                  </a:lnTo>
                  <a:lnTo>
                    <a:pt x="192569" y="159564"/>
                  </a:lnTo>
                  <a:close/>
                </a:path>
                <a:path w="367665" h="389255">
                  <a:moveTo>
                    <a:pt x="320615" y="0"/>
                  </a:moveTo>
                  <a:lnTo>
                    <a:pt x="302423" y="3547"/>
                  </a:lnTo>
                  <a:lnTo>
                    <a:pt x="287559" y="13255"/>
                  </a:lnTo>
                  <a:lnTo>
                    <a:pt x="277531" y="27664"/>
                  </a:lnTo>
                  <a:lnTo>
                    <a:pt x="273845" y="45314"/>
                  </a:lnTo>
                  <a:lnTo>
                    <a:pt x="275291" y="56558"/>
                  </a:lnTo>
                  <a:lnTo>
                    <a:pt x="279483" y="66953"/>
                  </a:lnTo>
                  <a:lnTo>
                    <a:pt x="286164" y="76041"/>
                  </a:lnTo>
                  <a:lnTo>
                    <a:pt x="295076" y="83363"/>
                  </a:lnTo>
                  <a:lnTo>
                    <a:pt x="260492" y="181465"/>
                  </a:lnTo>
                  <a:lnTo>
                    <a:pt x="253393" y="181984"/>
                  </a:lnTo>
                  <a:lnTo>
                    <a:pt x="246499" y="183531"/>
                  </a:lnTo>
                  <a:lnTo>
                    <a:pt x="239925" y="186071"/>
                  </a:lnTo>
                  <a:lnTo>
                    <a:pt x="233787" y="189569"/>
                  </a:lnTo>
                  <a:lnTo>
                    <a:pt x="286914" y="189569"/>
                  </a:lnTo>
                  <a:lnTo>
                    <a:pt x="286130" y="188921"/>
                  </a:lnTo>
                  <a:lnTo>
                    <a:pt x="320579" y="90750"/>
                  </a:lnTo>
                  <a:lnTo>
                    <a:pt x="338769" y="87186"/>
                  </a:lnTo>
                  <a:lnTo>
                    <a:pt x="353624" y="77466"/>
                  </a:lnTo>
                  <a:lnTo>
                    <a:pt x="363641" y="63049"/>
                  </a:lnTo>
                  <a:lnTo>
                    <a:pt x="367314" y="45392"/>
                  </a:lnTo>
                  <a:lnTo>
                    <a:pt x="363655" y="27735"/>
                  </a:lnTo>
                  <a:lnTo>
                    <a:pt x="353652" y="13310"/>
                  </a:lnTo>
                  <a:lnTo>
                    <a:pt x="338805" y="3577"/>
                  </a:lnTo>
                  <a:lnTo>
                    <a:pt x="320615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8913" name="object 5"/>
            <p:cNvSpPr/>
            <p:nvPr/>
          </p:nvSpPr>
          <p:spPr>
            <a:xfrm>
              <a:off x="1032339" y="1445007"/>
              <a:ext cx="367665" cy="389255"/>
            </a:xfrm>
            <a:custGeom>
              <a:avLst/>
              <a:gdLst/>
              <a:ahLst/>
              <a:cxnLst/>
              <a:rect l="l" t="t" r="r" b="b"/>
              <a:pathLst>
                <a:path w="367665" h="389255">
                  <a:moveTo>
                    <a:pt x="367314" y="45392"/>
                  </a:moveTo>
                  <a:lnTo>
                    <a:pt x="363655" y="27735"/>
                  </a:lnTo>
                  <a:lnTo>
                    <a:pt x="353652" y="13310"/>
                  </a:lnTo>
                  <a:lnTo>
                    <a:pt x="338805" y="3577"/>
                  </a:lnTo>
                  <a:lnTo>
                    <a:pt x="320615" y="0"/>
                  </a:lnTo>
                  <a:lnTo>
                    <a:pt x="302423" y="3547"/>
                  </a:lnTo>
                  <a:lnTo>
                    <a:pt x="287559" y="13255"/>
                  </a:lnTo>
                  <a:lnTo>
                    <a:pt x="277531" y="27664"/>
                  </a:lnTo>
                  <a:lnTo>
                    <a:pt x="273845" y="45314"/>
                  </a:lnTo>
                  <a:lnTo>
                    <a:pt x="275291" y="56558"/>
                  </a:lnTo>
                  <a:lnTo>
                    <a:pt x="279483" y="66953"/>
                  </a:lnTo>
                  <a:lnTo>
                    <a:pt x="286164" y="76041"/>
                  </a:lnTo>
                  <a:lnTo>
                    <a:pt x="295076" y="83363"/>
                  </a:lnTo>
                  <a:lnTo>
                    <a:pt x="260492" y="181465"/>
                  </a:lnTo>
                  <a:lnTo>
                    <a:pt x="253393" y="181984"/>
                  </a:lnTo>
                  <a:lnTo>
                    <a:pt x="246499" y="183531"/>
                  </a:lnTo>
                  <a:lnTo>
                    <a:pt x="239925" y="186071"/>
                  </a:lnTo>
                  <a:lnTo>
                    <a:pt x="233787" y="189569"/>
                  </a:lnTo>
                  <a:lnTo>
                    <a:pt x="164086" y="138829"/>
                  </a:lnTo>
                  <a:lnTo>
                    <a:pt x="152221" y="90030"/>
                  </a:lnTo>
                  <a:lnTo>
                    <a:pt x="118091" y="77802"/>
                  </a:lnTo>
                  <a:lnTo>
                    <a:pt x="100686" y="81929"/>
                  </a:lnTo>
                  <a:lnTo>
                    <a:pt x="86144" y="92087"/>
                  </a:lnTo>
                  <a:lnTo>
                    <a:pt x="76395" y="107415"/>
                  </a:lnTo>
                  <a:lnTo>
                    <a:pt x="73506" y="122376"/>
                  </a:lnTo>
                  <a:lnTo>
                    <a:pt x="75763" y="137044"/>
                  </a:lnTo>
                  <a:lnTo>
                    <a:pt x="82766" y="150226"/>
                  </a:lnTo>
                  <a:lnTo>
                    <a:pt x="94118" y="160730"/>
                  </a:lnTo>
                  <a:lnTo>
                    <a:pt x="49582" y="298099"/>
                  </a:lnTo>
                  <a:lnTo>
                    <a:pt x="46850" y="298099"/>
                  </a:lnTo>
                  <a:lnTo>
                    <a:pt x="28647" y="301621"/>
                  </a:lnTo>
                  <a:lnTo>
                    <a:pt x="13767" y="311308"/>
                  </a:lnTo>
                  <a:lnTo>
                    <a:pt x="3716" y="325704"/>
                  </a:lnTo>
                  <a:lnTo>
                    <a:pt x="0" y="343353"/>
                  </a:lnTo>
                  <a:lnTo>
                    <a:pt x="3629" y="361015"/>
                  </a:lnTo>
                  <a:lnTo>
                    <a:pt x="13609" y="375454"/>
                  </a:lnTo>
                  <a:lnTo>
                    <a:pt x="28442" y="385208"/>
                  </a:lnTo>
                  <a:lnTo>
                    <a:pt x="46627" y="388815"/>
                  </a:lnTo>
                  <a:lnTo>
                    <a:pt x="64824" y="385293"/>
                  </a:lnTo>
                  <a:lnTo>
                    <a:pt x="79702" y="375607"/>
                  </a:lnTo>
                  <a:lnTo>
                    <a:pt x="89752" y="361214"/>
                  </a:lnTo>
                  <a:lnTo>
                    <a:pt x="93468" y="343569"/>
                  </a:lnTo>
                  <a:lnTo>
                    <a:pt x="92216" y="333021"/>
                  </a:lnTo>
                  <a:lnTo>
                    <a:pt x="88537" y="323172"/>
                  </a:lnTo>
                  <a:lnTo>
                    <a:pt x="82628" y="314407"/>
                  </a:lnTo>
                  <a:lnTo>
                    <a:pt x="74685" y="307110"/>
                  </a:lnTo>
                  <a:lnTo>
                    <a:pt x="119622" y="168506"/>
                  </a:lnTo>
                  <a:lnTo>
                    <a:pt x="120289" y="168506"/>
                  </a:lnTo>
                  <a:lnTo>
                    <a:pt x="127720" y="167915"/>
                  </a:lnTo>
                  <a:lnTo>
                    <a:pt x="134914" y="166199"/>
                  </a:lnTo>
                  <a:lnTo>
                    <a:pt x="141739" y="163401"/>
                  </a:lnTo>
                  <a:lnTo>
                    <a:pt x="148063" y="159564"/>
                  </a:lnTo>
                  <a:lnTo>
                    <a:pt x="217159" y="209786"/>
                  </a:lnTo>
                  <a:lnTo>
                    <a:pt x="214933" y="215203"/>
                  </a:lnTo>
                  <a:lnTo>
                    <a:pt x="213785" y="220982"/>
                  </a:lnTo>
                  <a:lnTo>
                    <a:pt x="213758" y="226823"/>
                  </a:lnTo>
                  <a:lnTo>
                    <a:pt x="217424" y="244481"/>
                  </a:lnTo>
                  <a:lnTo>
                    <a:pt x="227432" y="258903"/>
                  </a:lnTo>
                  <a:lnTo>
                    <a:pt x="242283" y="268628"/>
                  </a:lnTo>
                  <a:lnTo>
                    <a:pt x="260475" y="272198"/>
                  </a:lnTo>
                  <a:lnTo>
                    <a:pt x="278665" y="268640"/>
                  </a:lnTo>
                  <a:lnTo>
                    <a:pt x="293525" y="258926"/>
                  </a:lnTo>
                  <a:lnTo>
                    <a:pt x="303547" y="244513"/>
                  </a:lnTo>
                  <a:lnTo>
                    <a:pt x="307227" y="226857"/>
                  </a:lnTo>
                  <a:lnTo>
                    <a:pt x="305782" y="215657"/>
                  </a:lnTo>
                  <a:lnTo>
                    <a:pt x="301615" y="205297"/>
                  </a:lnTo>
                  <a:lnTo>
                    <a:pt x="294980" y="196234"/>
                  </a:lnTo>
                  <a:lnTo>
                    <a:pt x="286130" y="188921"/>
                  </a:lnTo>
                  <a:lnTo>
                    <a:pt x="320579" y="90750"/>
                  </a:lnTo>
                  <a:lnTo>
                    <a:pt x="338769" y="87186"/>
                  </a:lnTo>
                  <a:lnTo>
                    <a:pt x="353624" y="77466"/>
                  </a:lnTo>
                  <a:lnTo>
                    <a:pt x="363641" y="63049"/>
                  </a:lnTo>
                  <a:lnTo>
                    <a:pt x="367314" y="45392"/>
                  </a:lnTo>
                  <a:close/>
                </a:path>
              </a:pathLst>
            </a:custGeom>
            <a:ln w="6583">
              <a:solidFill>
                <a:srgbClr val="0E6E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8914" name="object 6"/>
            <p:cNvSpPr/>
            <p:nvPr/>
          </p:nvSpPr>
          <p:spPr>
            <a:xfrm>
              <a:off x="959015" y="1445589"/>
              <a:ext cx="461009" cy="453390"/>
            </a:xfrm>
            <a:custGeom>
              <a:avLst/>
              <a:gdLst/>
              <a:ahLst/>
              <a:cxnLst/>
              <a:rect l="l" t="t" r="r" b="b"/>
              <a:pathLst>
                <a:path w="461009" h="453389">
                  <a:moveTo>
                    <a:pt x="460667" y="414083"/>
                  </a:moveTo>
                  <a:lnTo>
                    <a:pt x="40055" y="414083"/>
                  </a:lnTo>
                  <a:lnTo>
                    <a:pt x="40055" y="0"/>
                  </a:lnTo>
                  <a:lnTo>
                    <a:pt x="0" y="0"/>
                  </a:lnTo>
                  <a:lnTo>
                    <a:pt x="0" y="414083"/>
                  </a:lnTo>
                  <a:lnTo>
                    <a:pt x="0" y="452869"/>
                  </a:lnTo>
                  <a:lnTo>
                    <a:pt x="460667" y="452869"/>
                  </a:lnTo>
                  <a:lnTo>
                    <a:pt x="460667" y="414083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8915" name="object 7"/>
            <p:cNvSpPr/>
            <p:nvPr/>
          </p:nvSpPr>
          <p:spPr>
            <a:xfrm>
              <a:off x="959015" y="1445041"/>
              <a:ext cx="461009" cy="454025"/>
            </a:xfrm>
            <a:custGeom>
              <a:avLst/>
              <a:gdLst/>
              <a:ahLst/>
              <a:cxnLst/>
              <a:rect l="l" t="t" r="r" b="b"/>
              <a:pathLst>
                <a:path w="461009" h="454025">
                  <a:moveTo>
                    <a:pt x="40058" y="0"/>
                  </a:moveTo>
                  <a:lnTo>
                    <a:pt x="0" y="0"/>
                  </a:lnTo>
                  <a:lnTo>
                    <a:pt x="0" y="453577"/>
                  </a:lnTo>
                  <a:lnTo>
                    <a:pt x="460667" y="453577"/>
                  </a:lnTo>
                  <a:lnTo>
                    <a:pt x="460667" y="414699"/>
                  </a:lnTo>
                  <a:lnTo>
                    <a:pt x="40058" y="414699"/>
                  </a:lnTo>
                  <a:lnTo>
                    <a:pt x="40058" y="0"/>
                  </a:lnTo>
                  <a:close/>
                </a:path>
              </a:pathLst>
            </a:custGeom>
            <a:ln w="6576">
              <a:solidFill>
                <a:srgbClr val="0E6E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8916" name="object 8"/>
          <p:cNvSpPr txBox="1"/>
          <p:nvPr/>
        </p:nvSpPr>
        <p:spPr>
          <a:xfrm>
            <a:off x="457200" y="3124200"/>
            <a:ext cx="1846515" cy="22517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53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High-quality 2D images of archaeological artifacts are collected from museums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9" name="object 9"/>
          <p:cNvGrpSpPr/>
          <p:nvPr/>
        </p:nvGrpSpPr>
        <p:grpSpPr>
          <a:xfrm>
            <a:off x="2977655" y="1189063"/>
            <a:ext cx="603250" cy="483234"/>
            <a:chOff x="3080064" y="1431860"/>
            <a:chExt cx="603250" cy="483234"/>
          </a:xfrm>
        </p:grpSpPr>
        <p:sp>
          <p:nvSpPr>
            <p:cNvPr id="1048917" name="object 10"/>
            <p:cNvSpPr/>
            <p:nvPr/>
          </p:nvSpPr>
          <p:spPr>
            <a:xfrm>
              <a:off x="3293394" y="1435192"/>
              <a:ext cx="386715" cy="476884"/>
            </a:xfrm>
            <a:custGeom>
              <a:avLst/>
              <a:gdLst/>
              <a:ahLst/>
              <a:cxnLst/>
              <a:rect l="l" t="t" r="r" b="b"/>
              <a:pathLst>
                <a:path w="386714" h="476885">
                  <a:moveTo>
                    <a:pt x="155814" y="294116"/>
                  </a:moveTo>
                  <a:lnTo>
                    <a:pt x="121941" y="294116"/>
                  </a:lnTo>
                  <a:lnTo>
                    <a:pt x="121941" y="373877"/>
                  </a:lnTo>
                  <a:lnTo>
                    <a:pt x="92456" y="375951"/>
                  </a:lnTo>
                  <a:lnTo>
                    <a:pt x="64501" y="381031"/>
                  </a:lnTo>
                  <a:lnTo>
                    <a:pt x="38590" y="389304"/>
                  </a:lnTo>
                  <a:lnTo>
                    <a:pt x="15238" y="400962"/>
                  </a:lnTo>
                  <a:lnTo>
                    <a:pt x="35791" y="412975"/>
                  </a:lnTo>
                  <a:lnTo>
                    <a:pt x="56548" y="429175"/>
                  </a:lnTo>
                  <a:lnTo>
                    <a:pt x="77127" y="450124"/>
                  </a:lnTo>
                  <a:lnTo>
                    <a:pt x="97147" y="476386"/>
                  </a:lnTo>
                  <a:lnTo>
                    <a:pt x="386149" y="476386"/>
                  </a:lnTo>
                  <a:lnTo>
                    <a:pt x="367617" y="457167"/>
                  </a:lnTo>
                  <a:lnTo>
                    <a:pt x="345153" y="439399"/>
                  </a:lnTo>
                  <a:lnTo>
                    <a:pt x="319374" y="423294"/>
                  </a:lnTo>
                  <a:lnTo>
                    <a:pt x="290899" y="409066"/>
                  </a:lnTo>
                  <a:lnTo>
                    <a:pt x="290899" y="398629"/>
                  </a:lnTo>
                  <a:lnTo>
                    <a:pt x="264207" y="398629"/>
                  </a:lnTo>
                  <a:lnTo>
                    <a:pt x="237796" y="390068"/>
                  </a:lnTo>
                  <a:lnTo>
                    <a:pt x="210861" y="383281"/>
                  </a:lnTo>
                  <a:lnTo>
                    <a:pt x="183501" y="378289"/>
                  </a:lnTo>
                  <a:lnTo>
                    <a:pt x="155814" y="375112"/>
                  </a:lnTo>
                  <a:lnTo>
                    <a:pt x="155814" y="294116"/>
                  </a:lnTo>
                  <a:close/>
                </a:path>
                <a:path w="386714" h="476885">
                  <a:moveTo>
                    <a:pt x="290899" y="357229"/>
                  </a:moveTo>
                  <a:lnTo>
                    <a:pt x="264207" y="357229"/>
                  </a:lnTo>
                  <a:lnTo>
                    <a:pt x="264207" y="398629"/>
                  </a:lnTo>
                  <a:lnTo>
                    <a:pt x="290899" y="398629"/>
                  </a:lnTo>
                  <a:lnTo>
                    <a:pt x="290899" y="357229"/>
                  </a:lnTo>
                  <a:close/>
                </a:path>
                <a:path w="386714" h="476885">
                  <a:moveTo>
                    <a:pt x="323196" y="294116"/>
                  </a:moveTo>
                  <a:lnTo>
                    <a:pt x="155814" y="294116"/>
                  </a:lnTo>
                  <a:lnTo>
                    <a:pt x="226676" y="306229"/>
                  </a:lnTo>
                  <a:lnTo>
                    <a:pt x="187582" y="363708"/>
                  </a:lnTo>
                  <a:lnTo>
                    <a:pt x="264207" y="357229"/>
                  </a:lnTo>
                  <a:lnTo>
                    <a:pt x="366091" y="357229"/>
                  </a:lnTo>
                  <a:lnTo>
                    <a:pt x="323196" y="294116"/>
                  </a:lnTo>
                  <a:close/>
                </a:path>
                <a:path w="386714" h="476885">
                  <a:moveTo>
                    <a:pt x="366091" y="357229"/>
                  </a:moveTo>
                  <a:lnTo>
                    <a:pt x="290899" y="357229"/>
                  </a:lnTo>
                  <a:lnTo>
                    <a:pt x="370495" y="363708"/>
                  </a:lnTo>
                  <a:lnTo>
                    <a:pt x="366091" y="357229"/>
                  </a:lnTo>
                  <a:close/>
                </a:path>
                <a:path w="386714" h="476885">
                  <a:moveTo>
                    <a:pt x="201739" y="193353"/>
                  </a:moveTo>
                  <a:lnTo>
                    <a:pt x="82577" y="193353"/>
                  </a:lnTo>
                  <a:lnTo>
                    <a:pt x="0" y="316078"/>
                  </a:lnTo>
                  <a:lnTo>
                    <a:pt x="121941" y="294116"/>
                  </a:lnTo>
                  <a:lnTo>
                    <a:pt x="323196" y="294116"/>
                  </a:lnTo>
                  <a:lnTo>
                    <a:pt x="317383" y="285563"/>
                  </a:lnTo>
                  <a:lnTo>
                    <a:pt x="344176" y="285563"/>
                  </a:lnTo>
                  <a:lnTo>
                    <a:pt x="311629" y="238063"/>
                  </a:lnTo>
                  <a:lnTo>
                    <a:pt x="333218" y="238063"/>
                  </a:lnTo>
                  <a:lnTo>
                    <a:pt x="329584" y="233009"/>
                  </a:lnTo>
                  <a:lnTo>
                    <a:pt x="228708" y="233009"/>
                  </a:lnTo>
                  <a:lnTo>
                    <a:pt x="201739" y="193353"/>
                  </a:lnTo>
                  <a:close/>
                </a:path>
                <a:path w="386714" h="476885">
                  <a:moveTo>
                    <a:pt x="344176" y="285563"/>
                  </a:moveTo>
                  <a:lnTo>
                    <a:pt x="317383" y="285563"/>
                  </a:lnTo>
                  <a:lnTo>
                    <a:pt x="349901" y="293918"/>
                  </a:lnTo>
                  <a:lnTo>
                    <a:pt x="344176" y="285563"/>
                  </a:lnTo>
                  <a:close/>
                </a:path>
                <a:path w="386714" h="476885">
                  <a:moveTo>
                    <a:pt x="333218" y="238063"/>
                  </a:moveTo>
                  <a:lnTo>
                    <a:pt x="311629" y="238063"/>
                  </a:lnTo>
                  <a:lnTo>
                    <a:pt x="335268" y="240914"/>
                  </a:lnTo>
                  <a:lnTo>
                    <a:pt x="333218" y="238063"/>
                  </a:lnTo>
                  <a:close/>
                </a:path>
                <a:path w="386714" h="476885">
                  <a:moveTo>
                    <a:pt x="243462" y="193163"/>
                  </a:moveTo>
                  <a:lnTo>
                    <a:pt x="201610" y="193163"/>
                  </a:lnTo>
                  <a:lnTo>
                    <a:pt x="248490" y="205345"/>
                  </a:lnTo>
                  <a:lnTo>
                    <a:pt x="228708" y="233009"/>
                  </a:lnTo>
                  <a:lnTo>
                    <a:pt x="329584" y="233009"/>
                  </a:lnTo>
                  <a:lnTo>
                    <a:pt x="308017" y="203012"/>
                  </a:lnTo>
                  <a:lnTo>
                    <a:pt x="250179" y="203012"/>
                  </a:lnTo>
                  <a:lnTo>
                    <a:pt x="243462" y="193163"/>
                  </a:lnTo>
                  <a:close/>
                </a:path>
                <a:path w="386714" h="476885">
                  <a:moveTo>
                    <a:pt x="226282" y="118707"/>
                  </a:moveTo>
                  <a:lnTo>
                    <a:pt x="91790" y="118707"/>
                  </a:lnTo>
                  <a:lnTo>
                    <a:pt x="32111" y="206312"/>
                  </a:lnTo>
                  <a:lnTo>
                    <a:pt x="82577" y="193353"/>
                  </a:lnTo>
                  <a:lnTo>
                    <a:pt x="201739" y="193353"/>
                  </a:lnTo>
                  <a:lnTo>
                    <a:pt x="201610" y="193163"/>
                  </a:lnTo>
                  <a:lnTo>
                    <a:pt x="243462" y="193163"/>
                  </a:lnTo>
                  <a:lnTo>
                    <a:pt x="192731" y="118776"/>
                  </a:lnTo>
                  <a:lnTo>
                    <a:pt x="226330" y="118776"/>
                  </a:lnTo>
                  <a:close/>
                </a:path>
                <a:path w="386714" h="476885">
                  <a:moveTo>
                    <a:pt x="279039" y="162709"/>
                  </a:moveTo>
                  <a:lnTo>
                    <a:pt x="250179" y="203012"/>
                  </a:lnTo>
                  <a:lnTo>
                    <a:pt x="308017" y="203012"/>
                  </a:lnTo>
                  <a:lnTo>
                    <a:pt x="279039" y="162709"/>
                  </a:lnTo>
                  <a:close/>
                </a:path>
                <a:path w="386714" h="476885">
                  <a:moveTo>
                    <a:pt x="226330" y="118776"/>
                  </a:moveTo>
                  <a:lnTo>
                    <a:pt x="192731" y="118776"/>
                  </a:lnTo>
                  <a:lnTo>
                    <a:pt x="229449" y="123183"/>
                  </a:lnTo>
                  <a:lnTo>
                    <a:pt x="226330" y="118776"/>
                  </a:lnTo>
                  <a:close/>
                </a:path>
                <a:path w="386714" h="476885">
                  <a:moveTo>
                    <a:pt x="142265" y="0"/>
                  </a:moveTo>
                  <a:lnTo>
                    <a:pt x="55072" y="123113"/>
                  </a:lnTo>
                  <a:lnTo>
                    <a:pt x="91790" y="118707"/>
                  </a:lnTo>
                  <a:lnTo>
                    <a:pt x="226282" y="118707"/>
                  </a:lnTo>
                  <a:lnTo>
                    <a:pt x="142265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8918" name="object 11"/>
            <p:cNvSpPr/>
            <p:nvPr/>
          </p:nvSpPr>
          <p:spPr>
            <a:xfrm>
              <a:off x="3293394" y="1435192"/>
              <a:ext cx="386715" cy="476884"/>
            </a:xfrm>
            <a:custGeom>
              <a:avLst/>
              <a:gdLst/>
              <a:ahLst/>
              <a:cxnLst/>
              <a:rect l="l" t="t" r="r" b="b"/>
              <a:pathLst>
                <a:path w="386714" h="476885">
                  <a:moveTo>
                    <a:pt x="290899" y="409066"/>
                  </a:moveTo>
                  <a:lnTo>
                    <a:pt x="290899" y="357229"/>
                  </a:lnTo>
                  <a:lnTo>
                    <a:pt x="370495" y="363708"/>
                  </a:lnTo>
                  <a:lnTo>
                    <a:pt x="317383" y="285563"/>
                  </a:lnTo>
                  <a:lnTo>
                    <a:pt x="349901" y="293918"/>
                  </a:lnTo>
                  <a:lnTo>
                    <a:pt x="311629" y="238063"/>
                  </a:lnTo>
                  <a:lnTo>
                    <a:pt x="335268" y="240914"/>
                  </a:lnTo>
                  <a:lnTo>
                    <a:pt x="279039" y="162709"/>
                  </a:lnTo>
                  <a:lnTo>
                    <a:pt x="250179" y="203012"/>
                  </a:lnTo>
                  <a:lnTo>
                    <a:pt x="192731" y="118776"/>
                  </a:lnTo>
                  <a:lnTo>
                    <a:pt x="229449" y="123183"/>
                  </a:lnTo>
                  <a:lnTo>
                    <a:pt x="142265" y="0"/>
                  </a:lnTo>
                  <a:lnTo>
                    <a:pt x="55072" y="123113"/>
                  </a:lnTo>
                  <a:lnTo>
                    <a:pt x="91790" y="118707"/>
                  </a:lnTo>
                  <a:lnTo>
                    <a:pt x="32111" y="206312"/>
                  </a:lnTo>
                  <a:lnTo>
                    <a:pt x="82577" y="193353"/>
                  </a:lnTo>
                  <a:lnTo>
                    <a:pt x="0" y="316078"/>
                  </a:lnTo>
                  <a:lnTo>
                    <a:pt x="121941" y="294116"/>
                  </a:lnTo>
                  <a:lnTo>
                    <a:pt x="121941" y="373877"/>
                  </a:lnTo>
                  <a:lnTo>
                    <a:pt x="92456" y="375951"/>
                  </a:lnTo>
                  <a:lnTo>
                    <a:pt x="64501" y="381031"/>
                  </a:lnTo>
                  <a:lnTo>
                    <a:pt x="38590" y="389304"/>
                  </a:lnTo>
                  <a:lnTo>
                    <a:pt x="15238" y="400962"/>
                  </a:lnTo>
                  <a:lnTo>
                    <a:pt x="35791" y="412975"/>
                  </a:lnTo>
                  <a:lnTo>
                    <a:pt x="56548" y="429175"/>
                  </a:lnTo>
                  <a:lnTo>
                    <a:pt x="77127" y="450124"/>
                  </a:lnTo>
                  <a:lnTo>
                    <a:pt x="97147" y="476386"/>
                  </a:lnTo>
                  <a:lnTo>
                    <a:pt x="386149" y="476386"/>
                  </a:lnTo>
                  <a:lnTo>
                    <a:pt x="367617" y="457167"/>
                  </a:lnTo>
                  <a:lnTo>
                    <a:pt x="345153" y="439398"/>
                  </a:lnTo>
                  <a:lnTo>
                    <a:pt x="319374" y="423294"/>
                  </a:lnTo>
                  <a:lnTo>
                    <a:pt x="290899" y="409066"/>
                  </a:lnTo>
                  <a:close/>
                </a:path>
                <a:path w="386714" h="476885">
                  <a:moveTo>
                    <a:pt x="248490" y="205345"/>
                  </a:moveTo>
                  <a:lnTo>
                    <a:pt x="228708" y="233009"/>
                  </a:lnTo>
                  <a:lnTo>
                    <a:pt x="201610" y="193163"/>
                  </a:lnTo>
                  <a:lnTo>
                    <a:pt x="248490" y="205345"/>
                  </a:lnTo>
                  <a:close/>
                </a:path>
              </a:pathLst>
            </a:custGeom>
            <a:ln w="6627">
              <a:solidFill>
                <a:srgbClr val="0E6E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97238" name="object 12"/>
            <p:cNvPicPr>
              <a:picLocks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45894" y="1725995"/>
              <a:ext cx="115021" cy="111141"/>
            </a:xfrm>
            <a:prstGeom prst="rect">
              <a:avLst/>
            </a:prstGeom>
          </p:spPr>
        </p:pic>
        <p:sp>
          <p:nvSpPr>
            <p:cNvPr id="1048919" name="object 13"/>
            <p:cNvSpPr/>
            <p:nvPr/>
          </p:nvSpPr>
          <p:spPr>
            <a:xfrm>
              <a:off x="3083381" y="1629453"/>
              <a:ext cx="283210" cy="282575"/>
            </a:xfrm>
            <a:custGeom>
              <a:avLst/>
              <a:gdLst/>
              <a:ahLst/>
              <a:cxnLst/>
              <a:rect l="l" t="t" r="r" b="b"/>
              <a:pathLst>
                <a:path w="283210" h="282575">
                  <a:moveTo>
                    <a:pt x="94845" y="165490"/>
                  </a:moveTo>
                  <a:lnTo>
                    <a:pt x="74521" y="165490"/>
                  </a:lnTo>
                  <a:lnTo>
                    <a:pt x="74521" y="230287"/>
                  </a:lnTo>
                  <a:lnTo>
                    <a:pt x="53918" y="240511"/>
                  </a:lnTo>
                  <a:lnTo>
                    <a:pt x="34536" y="252623"/>
                  </a:lnTo>
                  <a:lnTo>
                    <a:pt x="16516" y="266527"/>
                  </a:lnTo>
                  <a:lnTo>
                    <a:pt x="0" y="282126"/>
                  </a:lnTo>
                  <a:lnTo>
                    <a:pt x="282636" y="282126"/>
                  </a:lnTo>
                  <a:lnTo>
                    <a:pt x="259270" y="255255"/>
                  </a:lnTo>
                  <a:lnTo>
                    <a:pt x="235709" y="235636"/>
                  </a:lnTo>
                  <a:lnTo>
                    <a:pt x="213589" y="222710"/>
                  </a:lnTo>
                  <a:lnTo>
                    <a:pt x="94845" y="222710"/>
                  </a:lnTo>
                  <a:lnTo>
                    <a:pt x="94845" y="165490"/>
                  </a:lnTo>
                  <a:close/>
                </a:path>
                <a:path w="283210" h="282575">
                  <a:moveTo>
                    <a:pt x="189689" y="191409"/>
                  </a:moveTo>
                  <a:lnTo>
                    <a:pt x="169365" y="191409"/>
                  </a:lnTo>
                  <a:lnTo>
                    <a:pt x="169365" y="212213"/>
                  </a:lnTo>
                  <a:lnTo>
                    <a:pt x="150428" y="212498"/>
                  </a:lnTo>
                  <a:lnTo>
                    <a:pt x="131624" y="214352"/>
                  </a:lnTo>
                  <a:lnTo>
                    <a:pt x="113061" y="217761"/>
                  </a:lnTo>
                  <a:lnTo>
                    <a:pt x="94845" y="222710"/>
                  </a:lnTo>
                  <a:lnTo>
                    <a:pt x="213589" y="222710"/>
                  </a:lnTo>
                  <a:lnTo>
                    <a:pt x="212696" y="222188"/>
                  </a:lnTo>
                  <a:lnTo>
                    <a:pt x="190971" y="213829"/>
                  </a:lnTo>
                  <a:lnTo>
                    <a:pt x="189689" y="213829"/>
                  </a:lnTo>
                  <a:lnTo>
                    <a:pt x="189689" y="191409"/>
                  </a:lnTo>
                  <a:close/>
                </a:path>
                <a:path w="283210" h="282575">
                  <a:moveTo>
                    <a:pt x="205168" y="165490"/>
                  </a:moveTo>
                  <a:lnTo>
                    <a:pt x="94845" y="165490"/>
                  </a:lnTo>
                  <a:lnTo>
                    <a:pt x="148021" y="171322"/>
                  </a:lnTo>
                  <a:lnTo>
                    <a:pt x="135492" y="197889"/>
                  </a:lnTo>
                  <a:lnTo>
                    <a:pt x="169365" y="191409"/>
                  </a:lnTo>
                  <a:lnTo>
                    <a:pt x="219883" y="191409"/>
                  </a:lnTo>
                  <a:lnTo>
                    <a:pt x="205168" y="165490"/>
                  </a:lnTo>
                  <a:close/>
                </a:path>
                <a:path w="283210" h="282575">
                  <a:moveTo>
                    <a:pt x="219883" y="191409"/>
                  </a:moveTo>
                  <a:lnTo>
                    <a:pt x="189689" y="191409"/>
                  </a:lnTo>
                  <a:lnTo>
                    <a:pt x="223561" y="197889"/>
                  </a:lnTo>
                  <a:lnTo>
                    <a:pt x="219883" y="191409"/>
                  </a:lnTo>
                  <a:close/>
                </a:path>
                <a:path w="283210" h="282575">
                  <a:moveTo>
                    <a:pt x="145362" y="105618"/>
                  </a:moveTo>
                  <a:lnTo>
                    <a:pt x="56499" y="105618"/>
                  </a:lnTo>
                  <a:lnTo>
                    <a:pt x="10839" y="172877"/>
                  </a:lnTo>
                  <a:lnTo>
                    <a:pt x="74521" y="165490"/>
                  </a:lnTo>
                  <a:lnTo>
                    <a:pt x="205168" y="165490"/>
                  </a:lnTo>
                  <a:lnTo>
                    <a:pt x="198767" y="154216"/>
                  </a:lnTo>
                  <a:lnTo>
                    <a:pt x="213489" y="154216"/>
                  </a:lnTo>
                  <a:lnTo>
                    <a:pt x="206893" y="144626"/>
                  </a:lnTo>
                  <a:lnTo>
                    <a:pt x="147885" y="144626"/>
                  </a:lnTo>
                  <a:lnTo>
                    <a:pt x="122485" y="105748"/>
                  </a:lnTo>
                  <a:lnTo>
                    <a:pt x="145451" y="105748"/>
                  </a:lnTo>
                  <a:lnTo>
                    <a:pt x="145362" y="105618"/>
                  </a:lnTo>
                  <a:close/>
                </a:path>
                <a:path w="283210" h="282575">
                  <a:moveTo>
                    <a:pt x="213489" y="154216"/>
                  </a:moveTo>
                  <a:lnTo>
                    <a:pt x="198767" y="154216"/>
                  </a:lnTo>
                  <a:lnTo>
                    <a:pt x="216787" y="159011"/>
                  </a:lnTo>
                  <a:lnTo>
                    <a:pt x="213489" y="154216"/>
                  </a:lnTo>
                  <a:close/>
                </a:path>
                <a:path w="283210" h="282575">
                  <a:moveTo>
                    <a:pt x="207277" y="127848"/>
                  </a:moveTo>
                  <a:lnTo>
                    <a:pt x="159402" y="127848"/>
                  </a:lnTo>
                  <a:lnTo>
                    <a:pt x="147885" y="144626"/>
                  </a:lnTo>
                  <a:lnTo>
                    <a:pt x="206893" y="144626"/>
                  </a:lnTo>
                  <a:lnTo>
                    <a:pt x="195443" y="127977"/>
                  </a:lnTo>
                  <a:lnTo>
                    <a:pt x="207378" y="127977"/>
                  </a:lnTo>
                  <a:lnTo>
                    <a:pt x="207277" y="127848"/>
                  </a:lnTo>
                  <a:close/>
                </a:path>
                <a:path w="283210" h="282575">
                  <a:moveTo>
                    <a:pt x="207378" y="127977"/>
                  </a:moveTo>
                  <a:lnTo>
                    <a:pt x="195443" y="127977"/>
                  </a:lnTo>
                  <a:lnTo>
                    <a:pt x="208585" y="129533"/>
                  </a:lnTo>
                  <a:lnTo>
                    <a:pt x="207378" y="127977"/>
                  </a:lnTo>
                  <a:close/>
                </a:path>
                <a:path w="283210" h="282575">
                  <a:moveTo>
                    <a:pt x="176140" y="87734"/>
                  </a:moveTo>
                  <a:lnTo>
                    <a:pt x="146332" y="129403"/>
                  </a:lnTo>
                  <a:lnTo>
                    <a:pt x="159402" y="127848"/>
                  </a:lnTo>
                  <a:lnTo>
                    <a:pt x="207277" y="127848"/>
                  </a:lnTo>
                  <a:lnTo>
                    <a:pt x="176140" y="87734"/>
                  </a:lnTo>
                  <a:close/>
                </a:path>
                <a:path w="283210" h="282575">
                  <a:moveTo>
                    <a:pt x="145451" y="105748"/>
                  </a:moveTo>
                  <a:lnTo>
                    <a:pt x="122485" y="105748"/>
                  </a:lnTo>
                  <a:lnTo>
                    <a:pt x="150396" y="112945"/>
                  </a:lnTo>
                  <a:lnTo>
                    <a:pt x="145451" y="105748"/>
                  </a:lnTo>
                  <a:close/>
                </a:path>
                <a:path w="283210" h="282575">
                  <a:moveTo>
                    <a:pt x="135910" y="64796"/>
                  </a:moveTo>
                  <a:lnTo>
                    <a:pt x="61577" y="64796"/>
                  </a:lnTo>
                  <a:lnTo>
                    <a:pt x="28588" y="112815"/>
                  </a:lnTo>
                  <a:lnTo>
                    <a:pt x="56499" y="105618"/>
                  </a:lnTo>
                  <a:lnTo>
                    <a:pt x="145362" y="105618"/>
                  </a:lnTo>
                  <a:lnTo>
                    <a:pt x="117400" y="64926"/>
                  </a:lnTo>
                  <a:lnTo>
                    <a:pt x="136003" y="64926"/>
                  </a:lnTo>
                  <a:lnTo>
                    <a:pt x="135910" y="64796"/>
                  </a:lnTo>
                  <a:close/>
                </a:path>
                <a:path w="283210" h="282575">
                  <a:moveTo>
                    <a:pt x="136003" y="64926"/>
                  </a:moveTo>
                  <a:lnTo>
                    <a:pt x="117400" y="64926"/>
                  </a:lnTo>
                  <a:lnTo>
                    <a:pt x="137723" y="67328"/>
                  </a:lnTo>
                  <a:lnTo>
                    <a:pt x="136003" y="64926"/>
                  </a:lnTo>
                  <a:close/>
                </a:path>
                <a:path w="283210" h="282575">
                  <a:moveTo>
                    <a:pt x="89488" y="0"/>
                  </a:moveTo>
                  <a:lnTo>
                    <a:pt x="41256" y="67198"/>
                  </a:lnTo>
                  <a:lnTo>
                    <a:pt x="61577" y="64796"/>
                  </a:lnTo>
                  <a:lnTo>
                    <a:pt x="135910" y="64796"/>
                  </a:lnTo>
                  <a:lnTo>
                    <a:pt x="89488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8920" name="object 14"/>
            <p:cNvSpPr/>
            <p:nvPr/>
          </p:nvSpPr>
          <p:spPr>
            <a:xfrm>
              <a:off x="3083381" y="1629453"/>
              <a:ext cx="283210" cy="282575"/>
            </a:xfrm>
            <a:custGeom>
              <a:avLst/>
              <a:gdLst/>
              <a:ahLst/>
              <a:cxnLst/>
              <a:rect l="l" t="t" r="r" b="b"/>
              <a:pathLst>
                <a:path w="283210" h="282575">
                  <a:moveTo>
                    <a:pt x="190971" y="213829"/>
                  </a:moveTo>
                  <a:lnTo>
                    <a:pt x="189689" y="213829"/>
                  </a:lnTo>
                  <a:lnTo>
                    <a:pt x="189689" y="191409"/>
                  </a:lnTo>
                  <a:lnTo>
                    <a:pt x="223561" y="197889"/>
                  </a:lnTo>
                  <a:lnTo>
                    <a:pt x="198767" y="154216"/>
                  </a:lnTo>
                  <a:lnTo>
                    <a:pt x="216787" y="159011"/>
                  </a:lnTo>
                  <a:lnTo>
                    <a:pt x="195443" y="127977"/>
                  </a:lnTo>
                  <a:lnTo>
                    <a:pt x="208585" y="129533"/>
                  </a:lnTo>
                  <a:lnTo>
                    <a:pt x="176140" y="87734"/>
                  </a:lnTo>
                  <a:lnTo>
                    <a:pt x="146332" y="129403"/>
                  </a:lnTo>
                  <a:lnTo>
                    <a:pt x="159402" y="127848"/>
                  </a:lnTo>
                  <a:lnTo>
                    <a:pt x="147885" y="144626"/>
                  </a:lnTo>
                  <a:lnTo>
                    <a:pt x="122485" y="105748"/>
                  </a:lnTo>
                  <a:lnTo>
                    <a:pt x="150396" y="112945"/>
                  </a:lnTo>
                  <a:lnTo>
                    <a:pt x="117400" y="64926"/>
                  </a:lnTo>
                  <a:lnTo>
                    <a:pt x="137723" y="67328"/>
                  </a:lnTo>
                  <a:lnTo>
                    <a:pt x="89488" y="0"/>
                  </a:lnTo>
                  <a:lnTo>
                    <a:pt x="41256" y="67198"/>
                  </a:lnTo>
                  <a:lnTo>
                    <a:pt x="61577" y="64796"/>
                  </a:lnTo>
                  <a:lnTo>
                    <a:pt x="28588" y="112815"/>
                  </a:lnTo>
                  <a:lnTo>
                    <a:pt x="56499" y="105618"/>
                  </a:lnTo>
                  <a:lnTo>
                    <a:pt x="10839" y="172877"/>
                  </a:lnTo>
                  <a:lnTo>
                    <a:pt x="74521" y="165490"/>
                  </a:lnTo>
                  <a:lnTo>
                    <a:pt x="74521" y="230287"/>
                  </a:lnTo>
                  <a:lnTo>
                    <a:pt x="53918" y="240511"/>
                  </a:lnTo>
                  <a:lnTo>
                    <a:pt x="34536" y="252623"/>
                  </a:lnTo>
                  <a:lnTo>
                    <a:pt x="16516" y="266527"/>
                  </a:lnTo>
                  <a:lnTo>
                    <a:pt x="0" y="282126"/>
                  </a:lnTo>
                  <a:lnTo>
                    <a:pt x="282636" y="282126"/>
                  </a:lnTo>
                  <a:lnTo>
                    <a:pt x="259270" y="255255"/>
                  </a:lnTo>
                  <a:lnTo>
                    <a:pt x="235709" y="235636"/>
                  </a:lnTo>
                  <a:lnTo>
                    <a:pt x="212696" y="222188"/>
                  </a:lnTo>
                  <a:lnTo>
                    <a:pt x="190971" y="213829"/>
                  </a:lnTo>
                  <a:close/>
                </a:path>
              </a:pathLst>
            </a:custGeom>
            <a:ln w="6626">
              <a:solidFill>
                <a:srgbClr val="0E6E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97239" name="object 15"/>
            <p:cNvPicPr>
              <a:picLocks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74929" y="1791647"/>
              <a:ext cx="81115" cy="63815"/>
            </a:xfrm>
            <a:prstGeom prst="rect">
              <a:avLst/>
            </a:prstGeom>
          </p:spPr>
        </p:pic>
      </p:grpSp>
      <p:sp>
        <p:nvSpPr>
          <p:cNvPr id="1048921" name="object 16"/>
          <p:cNvSpPr txBox="1"/>
          <p:nvPr/>
        </p:nvSpPr>
        <p:spPr>
          <a:xfrm>
            <a:off x="2895600" y="1944584"/>
            <a:ext cx="1731010" cy="76495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</a:t>
            </a:r>
            <a:r>
              <a:rPr lang="en-US"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0" name="object 17"/>
          <p:cNvGrpSpPr/>
          <p:nvPr/>
        </p:nvGrpSpPr>
        <p:grpSpPr>
          <a:xfrm>
            <a:off x="5418307" y="1277156"/>
            <a:ext cx="548640" cy="408940"/>
            <a:chOff x="5307459" y="1467665"/>
            <a:chExt cx="548640" cy="408940"/>
          </a:xfrm>
        </p:grpSpPr>
        <p:pic>
          <p:nvPicPr>
            <p:cNvPr id="2097240" name="object 18"/>
            <p:cNvPicPr>
              <a:picLocks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10175" y="1626954"/>
              <a:ext cx="103161" cy="154558"/>
            </a:xfrm>
            <a:prstGeom prst="rect">
              <a:avLst/>
            </a:prstGeom>
          </p:spPr>
        </p:pic>
        <p:pic>
          <p:nvPicPr>
            <p:cNvPr id="2097241" name="object 19"/>
            <p:cNvPicPr>
              <a:picLocks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50130" y="1626954"/>
              <a:ext cx="103161" cy="154558"/>
            </a:xfrm>
            <a:prstGeom prst="rect">
              <a:avLst/>
            </a:prstGeom>
          </p:spPr>
        </p:pic>
        <p:pic>
          <p:nvPicPr>
            <p:cNvPr id="2097242" name="object 20"/>
            <p:cNvPicPr>
              <a:picLocks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33003" y="1624647"/>
              <a:ext cx="96556" cy="166220"/>
            </a:xfrm>
            <a:prstGeom prst="rect">
              <a:avLst/>
            </a:prstGeom>
          </p:spPr>
        </p:pic>
        <p:sp>
          <p:nvSpPr>
            <p:cNvPr id="1048922" name="object 21"/>
            <p:cNvSpPr/>
            <p:nvPr/>
          </p:nvSpPr>
          <p:spPr>
            <a:xfrm>
              <a:off x="5310754" y="1470960"/>
              <a:ext cx="542290" cy="401955"/>
            </a:xfrm>
            <a:custGeom>
              <a:avLst/>
              <a:gdLst/>
              <a:ahLst/>
              <a:cxnLst/>
              <a:rect l="l" t="t" r="r" b="b"/>
              <a:pathLst>
                <a:path w="542289" h="401955">
                  <a:moveTo>
                    <a:pt x="541965" y="0"/>
                  </a:moveTo>
                  <a:lnTo>
                    <a:pt x="0" y="0"/>
                  </a:lnTo>
                  <a:lnTo>
                    <a:pt x="0" y="401740"/>
                  </a:lnTo>
                  <a:lnTo>
                    <a:pt x="541965" y="401740"/>
                  </a:lnTo>
                  <a:lnTo>
                    <a:pt x="541965" y="362862"/>
                  </a:lnTo>
                  <a:lnTo>
                    <a:pt x="40649" y="362862"/>
                  </a:lnTo>
                  <a:lnTo>
                    <a:pt x="40649" y="103674"/>
                  </a:lnTo>
                  <a:lnTo>
                    <a:pt x="541965" y="103674"/>
                  </a:lnTo>
                  <a:lnTo>
                    <a:pt x="541965" y="64796"/>
                  </a:lnTo>
                  <a:lnTo>
                    <a:pt x="365114" y="64796"/>
                  </a:lnTo>
                  <a:lnTo>
                    <a:pt x="359053" y="58999"/>
                  </a:lnTo>
                  <a:lnTo>
                    <a:pt x="359053" y="44683"/>
                  </a:lnTo>
                  <a:lnTo>
                    <a:pt x="365114" y="38878"/>
                  </a:lnTo>
                  <a:lnTo>
                    <a:pt x="541965" y="38878"/>
                  </a:lnTo>
                  <a:lnTo>
                    <a:pt x="541965" y="0"/>
                  </a:lnTo>
                  <a:close/>
                </a:path>
                <a:path w="542289" h="401955">
                  <a:moveTo>
                    <a:pt x="541965" y="103674"/>
                  </a:moveTo>
                  <a:lnTo>
                    <a:pt x="501318" y="103674"/>
                  </a:lnTo>
                  <a:lnTo>
                    <a:pt x="501318" y="362862"/>
                  </a:lnTo>
                  <a:lnTo>
                    <a:pt x="541965" y="362862"/>
                  </a:lnTo>
                  <a:lnTo>
                    <a:pt x="541965" y="103674"/>
                  </a:lnTo>
                  <a:close/>
                </a:path>
                <a:path w="542289" h="401955">
                  <a:moveTo>
                    <a:pt x="412535" y="38878"/>
                  </a:moveTo>
                  <a:lnTo>
                    <a:pt x="380081" y="38878"/>
                  </a:lnTo>
                  <a:lnTo>
                    <a:pt x="386151" y="44683"/>
                  </a:lnTo>
                  <a:lnTo>
                    <a:pt x="386151" y="58999"/>
                  </a:lnTo>
                  <a:lnTo>
                    <a:pt x="380081" y="64796"/>
                  </a:lnTo>
                  <a:lnTo>
                    <a:pt x="412535" y="64796"/>
                  </a:lnTo>
                  <a:lnTo>
                    <a:pt x="406474" y="58999"/>
                  </a:lnTo>
                  <a:lnTo>
                    <a:pt x="406474" y="44683"/>
                  </a:lnTo>
                  <a:lnTo>
                    <a:pt x="412535" y="38878"/>
                  </a:lnTo>
                  <a:close/>
                </a:path>
                <a:path w="542289" h="401955">
                  <a:moveTo>
                    <a:pt x="459957" y="38878"/>
                  </a:moveTo>
                  <a:lnTo>
                    <a:pt x="427503" y="38878"/>
                  </a:lnTo>
                  <a:lnTo>
                    <a:pt x="433573" y="44683"/>
                  </a:lnTo>
                  <a:lnTo>
                    <a:pt x="433573" y="58999"/>
                  </a:lnTo>
                  <a:lnTo>
                    <a:pt x="427503" y="64796"/>
                  </a:lnTo>
                  <a:lnTo>
                    <a:pt x="459957" y="64796"/>
                  </a:lnTo>
                  <a:lnTo>
                    <a:pt x="453896" y="58999"/>
                  </a:lnTo>
                  <a:lnTo>
                    <a:pt x="453896" y="44683"/>
                  </a:lnTo>
                  <a:lnTo>
                    <a:pt x="459957" y="38878"/>
                  </a:lnTo>
                  <a:close/>
                </a:path>
                <a:path w="542289" h="401955">
                  <a:moveTo>
                    <a:pt x="541965" y="38878"/>
                  </a:moveTo>
                  <a:lnTo>
                    <a:pt x="474924" y="38878"/>
                  </a:lnTo>
                  <a:lnTo>
                    <a:pt x="480994" y="44683"/>
                  </a:lnTo>
                  <a:lnTo>
                    <a:pt x="480994" y="58999"/>
                  </a:lnTo>
                  <a:lnTo>
                    <a:pt x="474924" y="64796"/>
                  </a:lnTo>
                  <a:lnTo>
                    <a:pt x="541965" y="64796"/>
                  </a:lnTo>
                  <a:lnTo>
                    <a:pt x="541965" y="38878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8923" name="object 22"/>
            <p:cNvSpPr/>
            <p:nvPr/>
          </p:nvSpPr>
          <p:spPr>
            <a:xfrm>
              <a:off x="5310754" y="1470960"/>
              <a:ext cx="542290" cy="401955"/>
            </a:xfrm>
            <a:custGeom>
              <a:avLst/>
              <a:gdLst/>
              <a:ahLst/>
              <a:cxnLst/>
              <a:rect l="l" t="t" r="r" b="b"/>
              <a:pathLst>
                <a:path w="542289" h="401955">
                  <a:moveTo>
                    <a:pt x="0" y="0"/>
                  </a:moveTo>
                  <a:lnTo>
                    <a:pt x="0" y="401740"/>
                  </a:lnTo>
                  <a:lnTo>
                    <a:pt x="541965" y="401740"/>
                  </a:lnTo>
                  <a:lnTo>
                    <a:pt x="541965" y="0"/>
                  </a:lnTo>
                  <a:lnTo>
                    <a:pt x="0" y="0"/>
                  </a:lnTo>
                  <a:close/>
                </a:path>
                <a:path w="542289" h="401955">
                  <a:moveTo>
                    <a:pt x="467445" y="38878"/>
                  </a:moveTo>
                  <a:lnTo>
                    <a:pt x="474924" y="38878"/>
                  </a:lnTo>
                  <a:lnTo>
                    <a:pt x="480994" y="44683"/>
                  </a:lnTo>
                  <a:lnTo>
                    <a:pt x="480994" y="51837"/>
                  </a:lnTo>
                  <a:lnTo>
                    <a:pt x="480994" y="58999"/>
                  </a:lnTo>
                  <a:lnTo>
                    <a:pt x="474924" y="64796"/>
                  </a:lnTo>
                  <a:lnTo>
                    <a:pt x="467445" y="64796"/>
                  </a:lnTo>
                  <a:lnTo>
                    <a:pt x="459957" y="64796"/>
                  </a:lnTo>
                  <a:lnTo>
                    <a:pt x="453896" y="58999"/>
                  </a:lnTo>
                  <a:lnTo>
                    <a:pt x="453896" y="51837"/>
                  </a:lnTo>
                  <a:lnTo>
                    <a:pt x="453896" y="44683"/>
                  </a:lnTo>
                  <a:lnTo>
                    <a:pt x="459957" y="38878"/>
                  </a:lnTo>
                  <a:lnTo>
                    <a:pt x="467445" y="38878"/>
                  </a:lnTo>
                  <a:close/>
                </a:path>
                <a:path w="542289" h="401955">
                  <a:moveTo>
                    <a:pt x="420024" y="38878"/>
                  </a:moveTo>
                  <a:lnTo>
                    <a:pt x="427503" y="38878"/>
                  </a:lnTo>
                  <a:lnTo>
                    <a:pt x="433573" y="44683"/>
                  </a:lnTo>
                  <a:lnTo>
                    <a:pt x="433573" y="51837"/>
                  </a:lnTo>
                  <a:lnTo>
                    <a:pt x="433573" y="58999"/>
                  </a:lnTo>
                  <a:lnTo>
                    <a:pt x="427503" y="64796"/>
                  </a:lnTo>
                  <a:lnTo>
                    <a:pt x="420024" y="64796"/>
                  </a:lnTo>
                  <a:lnTo>
                    <a:pt x="412535" y="64796"/>
                  </a:lnTo>
                  <a:lnTo>
                    <a:pt x="406474" y="58999"/>
                  </a:lnTo>
                  <a:lnTo>
                    <a:pt x="406474" y="51837"/>
                  </a:lnTo>
                  <a:lnTo>
                    <a:pt x="406474" y="44683"/>
                  </a:lnTo>
                  <a:lnTo>
                    <a:pt x="412535" y="38878"/>
                  </a:lnTo>
                  <a:lnTo>
                    <a:pt x="420024" y="38878"/>
                  </a:lnTo>
                  <a:close/>
                </a:path>
                <a:path w="542289" h="401955">
                  <a:moveTo>
                    <a:pt x="372602" y="38878"/>
                  </a:moveTo>
                  <a:lnTo>
                    <a:pt x="380081" y="38878"/>
                  </a:lnTo>
                  <a:lnTo>
                    <a:pt x="386151" y="44683"/>
                  </a:lnTo>
                  <a:lnTo>
                    <a:pt x="386151" y="51837"/>
                  </a:lnTo>
                  <a:lnTo>
                    <a:pt x="386151" y="58999"/>
                  </a:lnTo>
                  <a:lnTo>
                    <a:pt x="380081" y="64796"/>
                  </a:lnTo>
                  <a:lnTo>
                    <a:pt x="372602" y="64796"/>
                  </a:lnTo>
                  <a:lnTo>
                    <a:pt x="365114" y="64796"/>
                  </a:lnTo>
                  <a:lnTo>
                    <a:pt x="359053" y="58999"/>
                  </a:lnTo>
                  <a:lnTo>
                    <a:pt x="359053" y="51837"/>
                  </a:lnTo>
                  <a:lnTo>
                    <a:pt x="359053" y="44683"/>
                  </a:lnTo>
                  <a:lnTo>
                    <a:pt x="365114" y="38878"/>
                  </a:lnTo>
                  <a:lnTo>
                    <a:pt x="372602" y="38878"/>
                  </a:lnTo>
                  <a:close/>
                </a:path>
                <a:path w="542289" h="401955">
                  <a:moveTo>
                    <a:pt x="501318" y="362862"/>
                  </a:moveTo>
                  <a:lnTo>
                    <a:pt x="40649" y="362862"/>
                  </a:lnTo>
                  <a:lnTo>
                    <a:pt x="40649" y="103674"/>
                  </a:lnTo>
                  <a:lnTo>
                    <a:pt x="501318" y="103674"/>
                  </a:lnTo>
                  <a:lnTo>
                    <a:pt x="501318" y="362862"/>
                  </a:lnTo>
                  <a:close/>
                </a:path>
              </a:pathLst>
            </a:custGeom>
            <a:ln w="6627">
              <a:solidFill>
                <a:srgbClr val="0E6EC5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48924" name="object 23"/>
          <p:cNvSpPr txBox="1"/>
          <p:nvPr/>
        </p:nvSpPr>
        <p:spPr>
          <a:xfrm>
            <a:off x="5316220" y="1944584"/>
            <a:ext cx="1846580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sz="2400" b="1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925" name="object 24"/>
          <p:cNvSpPr txBox="1"/>
          <p:nvPr/>
        </p:nvSpPr>
        <p:spPr>
          <a:xfrm>
            <a:off x="5305663" y="3160338"/>
            <a:ext cx="2028443" cy="262200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55"/>
              </a:spcBef>
            </a:pPr>
            <a:r>
              <a:rPr lang="en-US" sz="24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lang="en-US" sz="2400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application to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analyze and visualize the artifacts and their associated data.</a:t>
            </a:r>
          </a:p>
        </p:txBody>
      </p:sp>
      <p:grpSp>
        <p:nvGrpSpPr>
          <p:cNvPr id="201" name="object 25"/>
          <p:cNvGrpSpPr/>
          <p:nvPr/>
        </p:nvGrpSpPr>
        <p:grpSpPr>
          <a:xfrm>
            <a:off x="7842131" y="1202980"/>
            <a:ext cx="594360" cy="487045"/>
            <a:chOff x="7480206" y="1428154"/>
            <a:chExt cx="594360" cy="487045"/>
          </a:xfrm>
        </p:grpSpPr>
        <p:sp>
          <p:nvSpPr>
            <p:cNvPr id="1048926" name="object 26"/>
            <p:cNvSpPr/>
            <p:nvPr/>
          </p:nvSpPr>
          <p:spPr>
            <a:xfrm>
              <a:off x="7483486" y="1431434"/>
              <a:ext cx="588010" cy="480695"/>
            </a:xfrm>
            <a:custGeom>
              <a:avLst/>
              <a:gdLst/>
              <a:ahLst/>
              <a:cxnLst/>
              <a:rect l="l" t="t" r="r" b="b"/>
              <a:pathLst>
                <a:path w="588009" h="480694">
                  <a:moveTo>
                    <a:pt x="587519" y="441266"/>
                  </a:moveTo>
                  <a:lnTo>
                    <a:pt x="0" y="441266"/>
                  </a:lnTo>
                  <a:lnTo>
                    <a:pt x="0" y="480145"/>
                  </a:lnTo>
                  <a:lnTo>
                    <a:pt x="587519" y="480145"/>
                  </a:lnTo>
                  <a:lnTo>
                    <a:pt x="587519" y="441266"/>
                  </a:lnTo>
                  <a:close/>
                </a:path>
                <a:path w="588009" h="480694">
                  <a:moveTo>
                    <a:pt x="53410" y="78404"/>
                  </a:moveTo>
                  <a:lnTo>
                    <a:pt x="26704" y="78404"/>
                  </a:lnTo>
                  <a:lnTo>
                    <a:pt x="26705" y="441266"/>
                  </a:lnTo>
                  <a:lnTo>
                    <a:pt x="53410" y="441266"/>
                  </a:lnTo>
                  <a:lnTo>
                    <a:pt x="53410" y="162639"/>
                  </a:lnTo>
                  <a:lnTo>
                    <a:pt x="560813" y="162639"/>
                  </a:lnTo>
                  <a:lnTo>
                    <a:pt x="560813" y="136721"/>
                  </a:lnTo>
                  <a:lnTo>
                    <a:pt x="53410" y="136721"/>
                  </a:lnTo>
                  <a:lnTo>
                    <a:pt x="53410" y="78404"/>
                  </a:lnTo>
                  <a:close/>
                </a:path>
                <a:path w="588009" h="480694">
                  <a:moveTo>
                    <a:pt x="560813" y="162639"/>
                  </a:moveTo>
                  <a:lnTo>
                    <a:pt x="534108" y="162639"/>
                  </a:lnTo>
                  <a:lnTo>
                    <a:pt x="534108" y="441266"/>
                  </a:lnTo>
                  <a:lnTo>
                    <a:pt x="560814" y="441266"/>
                  </a:lnTo>
                  <a:lnTo>
                    <a:pt x="560813" y="162639"/>
                  </a:lnTo>
                  <a:close/>
                </a:path>
                <a:path w="588009" h="480694">
                  <a:moveTo>
                    <a:pt x="200291" y="162639"/>
                  </a:moveTo>
                  <a:lnTo>
                    <a:pt x="93470" y="162639"/>
                  </a:lnTo>
                  <a:lnTo>
                    <a:pt x="93470" y="363509"/>
                  </a:lnTo>
                  <a:lnTo>
                    <a:pt x="97684" y="383637"/>
                  </a:lnTo>
                  <a:lnTo>
                    <a:pt x="109159" y="400120"/>
                  </a:lnTo>
                  <a:lnTo>
                    <a:pt x="126142" y="411257"/>
                  </a:lnTo>
                  <a:lnTo>
                    <a:pt x="146881" y="415347"/>
                  </a:lnTo>
                  <a:lnTo>
                    <a:pt x="167619" y="411257"/>
                  </a:lnTo>
                  <a:lnTo>
                    <a:pt x="184602" y="400120"/>
                  </a:lnTo>
                  <a:lnTo>
                    <a:pt x="196077" y="383637"/>
                  </a:lnTo>
                  <a:lnTo>
                    <a:pt x="200291" y="363509"/>
                  </a:lnTo>
                  <a:lnTo>
                    <a:pt x="200291" y="162639"/>
                  </a:lnTo>
                  <a:close/>
                </a:path>
                <a:path w="588009" h="480694">
                  <a:moveTo>
                    <a:pt x="347171" y="162639"/>
                  </a:moveTo>
                  <a:lnTo>
                    <a:pt x="240349" y="162639"/>
                  </a:lnTo>
                  <a:lnTo>
                    <a:pt x="240349" y="363509"/>
                  </a:lnTo>
                  <a:lnTo>
                    <a:pt x="244564" y="383637"/>
                  </a:lnTo>
                  <a:lnTo>
                    <a:pt x="256039" y="400120"/>
                  </a:lnTo>
                  <a:lnTo>
                    <a:pt x="273022" y="411257"/>
                  </a:lnTo>
                  <a:lnTo>
                    <a:pt x="293760" y="415347"/>
                  </a:lnTo>
                  <a:lnTo>
                    <a:pt x="314499" y="411257"/>
                  </a:lnTo>
                  <a:lnTo>
                    <a:pt x="331481" y="400120"/>
                  </a:lnTo>
                  <a:lnTo>
                    <a:pt x="342956" y="383637"/>
                  </a:lnTo>
                  <a:lnTo>
                    <a:pt x="347171" y="363509"/>
                  </a:lnTo>
                  <a:lnTo>
                    <a:pt x="347171" y="162639"/>
                  </a:lnTo>
                  <a:close/>
                </a:path>
                <a:path w="588009" h="480694">
                  <a:moveTo>
                    <a:pt x="494050" y="162639"/>
                  </a:moveTo>
                  <a:lnTo>
                    <a:pt x="387229" y="162639"/>
                  </a:lnTo>
                  <a:lnTo>
                    <a:pt x="387229" y="363509"/>
                  </a:lnTo>
                  <a:lnTo>
                    <a:pt x="391443" y="383637"/>
                  </a:lnTo>
                  <a:lnTo>
                    <a:pt x="402918" y="400120"/>
                  </a:lnTo>
                  <a:lnTo>
                    <a:pt x="419901" y="411257"/>
                  </a:lnTo>
                  <a:lnTo>
                    <a:pt x="440640" y="415347"/>
                  </a:lnTo>
                  <a:lnTo>
                    <a:pt x="461378" y="411257"/>
                  </a:lnTo>
                  <a:lnTo>
                    <a:pt x="478361" y="400120"/>
                  </a:lnTo>
                  <a:lnTo>
                    <a:pt x="489836" y="383637"/>
                  </a:lnTo>
                  <a:lnTo>
                    <a:pt x="494050" y="363509"/>
                  </a:lnTo>
                  <a:lnTo>
                    <a:pt x="494050" y="162639"/>
                  </a:lnTo>
                  <a:close/>
                </a:path>
                <a:path w="588009" h="480694">
                  <a:moveTo>
                    <a:pt x="86793" y="0"/>
                  </a:moveTo>
                  <a:lnTo>
                    <a:pt x="80785" y="5831"/>
                  </a:lnTo>
                  <a:lnTo>
                    <a:pt x="80117" y="12959"/>
                  </a:lnTo>
                  <a:lnTo>
                    <a:pt x="80117" y="18791"/>
                  </a:lnTo>
                  <a:lnTo>
                    <a:pt x="84123" y="23974"/>
                  </a:lnTo>
                  <a:lnTo>
                    <a:pt x="90131" y="25918"/>
                  </a:lnTo>
                  <a:lnTo>
                    <a:pt x="93470" y="32398"/>
                  </a:lnTo>
                  <a:lnTo>
                    <a:pt x="93470" y="136721"/>
                  </a:lnTo>
                  <a:lnTo>
                    <a:pt x="200291" y="136721"/>
                  </a:lnTo>
                  <a:lnTo>
                    <a:pt x="200291" y="104322"/>
                  </a:lnTo>
                  <a:lnTo>
                    <a:pt x="120175" y="104322"/>
                  </a:lnTo>
                  <a:lnTo>
                    <a:pt x="120175" y="38230"/>
                  </a:lnTo>
                  <a:lnTo>
                    <a:pt x="119507" y="31750"/>
                  </a:lnTo>
                  <a:lnTo>
                    <a:pt x="118172" y="26566"/>
                  </a:lnTo>
                  <a:lnTo>
                    <a:pt x="203295" y="26566"/>
                  </a:lnTo>
                  <a:lnTo>
                    <a:pt x="203629" y="25918"/>
                  </a:lnTo>
                  <a:lnTo>
                    <a:pt x="209638" y="24622"/>
                  </a:lnTo>
                  <a:lnTo>
                    <a:pt x="213644" y="19439"/>
                  </a:lnTo>
                  <a:lnTo>
                    <a:pt x="213644" y="5831"/>
                  </a:lnTo>
                  <a:lnTo>
                    <a:pt x="208303" y="647"/>
                  </a:lnTo>
                  <a:lnTo>
                    <a:pt x="94137" y="647"/>
                  </a:lnTo>
                  <a:lnTo>
                    <a:pt x="86793" y="0"/>
                  </a:lnTo>
                  <a:close/>
                </a:path>
                <a:path w="588009" h="480694">
                  <a:moveTo>
                    <a:pt x="233673" y="0"/>
                  </a:moveTo>
                  <a:lnTo>
                    <a:pt x="227664" y="5831"/>
                  </a:lnTo>
                  <a:lnTo>
                    <a:pt x="226996" y="12959"/>
                  </a:lnTo>
                  <a:lnTo>
                    <a:pt x="226996" y="18791"/>
                  </a:lnTo>
                  <a:lnTo>
                    <a:pt x="231002" y="23974"/>
                  </a:lnTo>
                  <a:lnTo>
                    <a:pt x="237011" y="25918"/>
                  </a:lnTo>
                  <a:lnTo>
                    <a:pt x="240349" y="32398"/>
                  </a:lnTo>
                  <a:lnTo>
                    <a:pt x="240349" y="136721"/>
                  </a:lnTo>
                  <a:lnTo>
                    <a:pt x="347171" y="136721"/>
                  </a:lnTo>
                  <a:lnTo>
                    <a:pt x="347171" y="104322"/>
                  </a:lnTo>
                  <a:lnTo>
                    <a:pt x="267054" y="104322"/>
                  </a:lnTo>
                  <a:lnTo>
                    <a:pt x="267054" y="38230"/>
                  </a:lnTo>
                  <a:lnTo>
                    <a:pt x="266387" y="31750"/>
                  </a:lnTo>
                  <a:lnTo>
                    <a:pt x="265051" y="26566"/>
                  </a:lnTo>
                  <a:lnTo>
                    <a:pt x="350175" y="26566"/>
                  </a:lnTo>
                  <a:lnTo>
                    <a:pt x="350509" y="25918"/>
                  </a:lnTo>
                  <a:lnTo>
                    <a:pt x="356517" y="24622"/>
                  </a:lnTo>
                  <a:lnTo>
                    <a:pt x="360523" y="19439"/>
                  </a:lnTo>
                  <a:lnTo>
                    <a:pt x="360523" y="5831"/>
                  </a:lnTo>
                  <a:lnTo>
                    <a:pt x="355182" y="647"/>
                  </a:lnTo>
                  <a:lnTo>
                    <a:pt x="241017" y="647"/>
                  </a:lnTo>
                  <a:lnTo>
                    <a:pt x="233673" y="0"/>
                  </a:lnTo>
                  <a:close/>
                </a:path>
                <a:path w="588009" h="480694">
                  <a:moveTo>
                    <a:pt x="380552" y="0"/>
                  </a:moveTo>
                  <a:lnTo>
                    <a:pt x="374543" y="5831"/>
                  </a:lnTo>
                  <a:lnTo>
                    <a:pt x="373876" y="12959"/>
                  </a:lnTo>
                  <a:lnTo>
                    <a:pt x="373876" y="18791"/>
                  </a:lnTo>
                  <a:lnTo>
                    <a:pt x="377882" y="23974"/>
                  </a:lnTo>
                  <a:lnTo>
                    <a:pt x="383890" y="25918"/>
                  </a:lnTo>
                  <a:lnTo>
                    <a:pt x="387228" y="32398"/>
                  </a:lnTo>
                  <a:lnTo>
                    <a:pt x="387229" y="136721"/>
                  </a:lnTo>
                  <a:lnTo>
                    <a:pt x="494050" y="136721"/>
                  </a:lnTo>
                  <a:lnTo>
                    <a:pt x="494050" y="104322"/>
                  </a:lnTo>
                  <a:lnTo>
                    <a:pt x="413934" y="104322"/>
                  </a:lnTo>
                  <a:lnTo>
                    <a:pt x="413934" y="38230"/>
                  </a:lnTo>
                  <a:lnTo>
                    <a:pt x="413266" y="31750"/>
                  </a:lnTo>
                  <a:lnTo>
                    <a:pt x="411931" y="26566"/>
                  </a:lnTo>
                  <a:lnTo>
                    <a:pt x="497054" y="26566"/>
                  </a:lnTo>
                  <a:lnTo>
                    <a:pt x="497388" y="25918"/>
                  </a:lnTo>
                  <a:lnTo>
                    <a:pt x="503397" y="24622"/>
                  </a:lnTo>
                  <a:lnTo>
                    <a:pt x="507403" y="19439"/>
                  </a:lnTo>
                  <a:lnTo>
                    <a:pt x="507403" y="5831"/>
                  </a:lnTo>
                  <a:lnTo>
                    <a:pt x="502061" y="647"/>
                  </a:lnTo>
                  <a:lnTo>
                    <a:pt x="387896" y="647"/>
                  </a:lnTo>
                  <a:lnTo>
                    <a:pt x="380552" y="0"/>
                  </a:lnTo>
                  <a:close/>
                </a:path>
                <a:path w="588009" h="480694">
                  <a:moveTo>
                    <a:pt x="560813" y="78404"/>
                  </a:moveTo>
                  <a:lnTo>
                    <a:pt x="534108" y="78404"/>
                  </a:lnTo>
                  <a:lnTo>
                    <a:pt x="534108" y="136721"/>
                  </a:lnTo>
                  <a:lnTo>
                    <a:pt x="560813" y="136721"/>
                  </a:lnTo>
                  <a:lnTo>
                    <a:pt x="560813" y="78404"/>
                  </a:lnTo>
                  <a:close/>
                </a:path>
                <a:path w="588009" h="480694">
                  <a:moveTo>
                    <a:pt x="146880" y="97843"/>
                  </a:moveTo>
                  <a:lnTo>
                    <a:pt x="137074" y="98855"/>
                  </a:lnTo>
                  <a:lnTo>
                    <a:pt x="128520" y="101082"/>
                  </a:lnTo>
                  <a:lnTo>
                    <a:pt x="122470" y="103310"/>
                  </a:lnTo>
                  <a:lnTo>
                    <a:pt x="120175" y="104322"/>
                  </a:lnTo>
                  <a:lnTo>
                    <a:pt x="173586" y="104322"/>
                  </a:lnTo>
                  <a:lnTo>
                    <a:pt x="171291" y="103310"/>
                  </a:lnTo>
                  <a:lnTo>
                    <a:pt x="165240" y="101082"/>
                  </a:lnTo>
                  <a:lnTo>
                    <a:pt x="156686" y="98855"/>
                  </a:lnTo>
                  <a:lnTo>
                    <a:pt x="146880" y="97843"/>
                  </a:lnTo>
                  <a:close/>
                </a:path>
                <a:path w="588009" h="480694">
                  <a:moveTo>
                    <a:pt x="203295" y="26566"/>
                  </a:moveTo>
                  <a:lnTo>
                    <a:pt x="175589" y="26566"/>
                  </a:lnTo>
                  <a:lnTo>
                    <a:pt x="174253" y="31750"/>
                  </a:lnTo>
                  <a:lnTo>
                    <a:pt x="173586" y="38230"/>
                  </a:lnTo>
                  <a:lnTo>
                    <a:pt x="173586" y="104322"/>
                  </a:lnTo>
                  <a:lnTo>
                    <a:pt x="200291" y="104322"/>
                  </a:lnTo>
                  <a:lnTo>
                    <a:pt x="200291" y="32398"/>
                  </a:lnTo>
                  <a:lnTo>
                    <a:pt x="203295" y="26566"/>
                  </a:lnTo>
                  <a:close/>
                </a:path>
                <a:path w="588009" h="480694">
                  <a:moveTo>
                    <a:pt x="293760" y="97843"/>
                  </a:moveTo>
                  <a:lnTo>
                    <a:pt x="283954" y="98855"/>
                  </a:lnTo>
                  <a:lnTo>
                    <a:pt x="275400" y="101082"/>
                  </a:lnTo>
                  <a:lnTo>
                    <a:pt x="269349" y="103310"/>
                  </a:lnTo>
                  <a:lnTo>
                    <a:pt x="267054" y="104322"/>
                  </a:lnTo>
                  <a:lnTo>
                    <a:pt x="320465" y="104322"/>
                  </a:lnTo>
                  <a:lnTo>
                    <a:pt x="318170" y="103310"/>
                  </a:lnTo>
                  <a:lnTo>
                    <a:pt x="312120" y="101082"/>
                  </a:lnTo>
                  <a:lnTo>
                    <a:pt x="303566" y="98855"/>
                  </a:lnTo>
                  <a:lnTo>
                    <a:pt x="293760" y="97843"/>
                  </a:lnTo>
                  <a:close/>
                </a:path>
                <a:path w="588009" h="480694">
                  <a:moveTo>
                    <a:pt x="350175" y="26566"/>
                  </a:moveTo>
                  <a:lnTo>
                    <a:pt x="322468" y="26566"/>
                  </a:lnTo>
                  <a:lnTo>
                    <a:pt x="321133" y="31750"/>
                  </a:lnTo>
                  <a:lnTo>
                    <a:pt x="320465" y="38230"/>
                  </a:lnTo>
                  <a:lnTo>
                    <a:pt x="320465" y="104322"/>
                  </a:lnTo>
                  <a:lnTo>
                    <a:pt x="347171" y="104322"/>
                  </a:lnTo>
                  <a:lnTo>
                    <a:pt x="347170" y="32398"/>
                  </a:lnTo>
                  <a:lnTo>
                    <a:pt x="350175" y="26566"/>
                  </a:lnTo>
                  <a:close/>
                </a:path>
                <a:path w="588009" h="480694">
                  <a:moveTo>
                    <a:pt x="440639" y="97843"/>
                  </a:moveTo>
                  <a:lnTo>
                    <a:pt x="430833" y="98855"/>
                  </a:lnTo>
                  <a:lnTo>
                    <a:pt x="422279" y="101082"/>
                  </a:lnTo>
                  <a:lnTo>
                    <a:pt x="416229" y="103310"/>
                  </a:lnTo>
                  <a:lnTo>
                    <a:pt x="413934" y="104322"/>
                  </a:lnTo>
                  <a:lnTo>
                    <a:pt x="467345" y="104322"/>
                  </a:lnTo>
                  <a:lnTo>
                    <a:pt x="465050" y="103310"/>
                  </a:lnTo>
                  <a:lnTo>
                    <a:pt x="458999" y="101082"/>
                  </a:lnTo>
                  <a:lnTo>
                    <a:pt x="450445" y="98855"/>
                  </a:lnTo>
                  <a:lnTo>
                    <a:pt x="440639" y="97843"/>
                  </a:lnTo>
                  <a:close/>
                </a:path>
                <a:path w="588009" h="480694">
                  <a:moveTo>
                    <a:pt x="497054" y="26566"/>
                  </a:moveTo>
                  <a:lnTo>
                    <a:pt x="469347" y="26566"/>
                  </a:lnTo>
                  <a:lnTo>
                    <a:pt x="468012" y="31750"/>
                  </a:lnTo>
                  <a:lnTo>
                    <a:pt x="467345" y="38230"/>
                  </a:lnTo>
                  <a:lnTo>
                    <a:pt x="467345" y="104322"/>
                  </a:lnTo>
                  <a:lnTo>
                    <a:pt x="494050" y="104322"/>
                  </a:lnTo>
                  <a:lnTo>
                    <a:pt x="494050" y="32398"/>
                  </a:lnTo>
                  <a:lnTo>
                    <a:pt x="497054" y="26566"/>
                  </a:lnTo>
                  <a:close/>
                </a:path>
                <a:path w="588009" h="480694">
                  <a:moveTo>
                    <a:pt x="207635" y="0"/>
                  </a:moveTo>
                  <a:lnTo>
                    <a:pt x="200291" y="647"/>
                  </a:lnTo>
                  <a:lnTo>
                    <a:pt x="208303" y="647"/>
                  </a:lnTo>
                  <a:lnTo>
                    <a:pt x="207635" y="0"/>
                  </a:lnTo>
                  <a:close/>
                </a:path>
                <a:path w="588009" h="480694">
                  <a:moveTo>
                    <a:pt x="354514" y="0"/>
                  </a:moveTo>
                  <a:lnTo>
                    <a:pt x="347170" y="647"/>
                  </a:lnTo>
                  <a:lnTo>
                    <a:pt x="355182" y="647"/>
                  </a:lnTo>
                  <a:lnTo>
                    <a:pt x="354514" y="0"/>
                  </a:lnTo>
                  <a:close/>
                </a:path>
                <a:path w="588009" h="480694">
                  <a:moveTo>
                    <a:pt x="501394" y="0"/>
                  </a:moveTo>
                  <a:lnTo>
                    <a:pt x="494050" y="647"/>
                  </a:lnTo>
                  <a:lnTo>
                    <a:pt x="502061" y="647"/>
                  </a:lnTo>
                  <a:lnTo>
                    <a:pt x="501394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8927" name="object 27"/>
            <p:cNvSpPr/>
            <p:nvPr/>
          </p:nvSpPr>
          <p:spPr>
            <a:xfrm>
              <a:off x="7483486" y="1431434"/>
              <a:ext cx="588010" cy="480695"/>
            </a:xfrm>
            <a:custGeom>
              <a:avLst/>
              <a:gdLst/>
              <a:ahLst/>
              <a:cxnLst/>
              <a:rect l="l" t="t" r="r" b="b"/>
              <a:pathLst>
                <a:path w="588009" h="480694">
                  <a:moveTo>
                    <a:pt x="560814" y="441266"/>
                  </a:moveTo>
                  <a:lnTo>
                    <a:pt x="560813" y="78404"/>
                  </a:lnTo>
                  <a:lnTo>
                    <a:pt x="534108" y="78404"/>
                  </a:lnTo>
                  <a:lnTo>
                    <a:pt x="534108" y="136721"/>
                  </a:lnTo>
                  <a:lnTo>
                    <a:pt x="494050" y="136721"/>
                  </a:lnTo>
                  <a:lnTo>
                    <a:pt x="494050" y="46005"/>
                  </a:lnTo>
                  <a:lnTo>
                    <a:pt x="494050" y="32398"/>
                  </a:lnTo>
                  <a:lnTo>
                    <a:pt x="496720" y="27214"/>
                  </a:lnTo>
                  <a:lnTo>
                    <a:pt x="497388" y="25918"/>
                  </a:lnTo>
                  <a:lnTo>
                    <a:pt x="503397" y="24622"/>
                  </a:lnTo>
                  <a:lnTo>
                    <a:pt x="507403" y="19439"/>
                  </a:lnTo>
                  <a:lnTo>
                    <a:pt x="507403" y="12959"/>
                  </a:lnTo>
                  <a:lnTo>
                    <a:pt x="507403" y="5831"/>
                  </a:lnTo>
                  <a:lnTo>
                    <a:pt x="501394" y="0"/>
                  </a:lnTo>
                  <a:lnTo>
                    <a:pt x="494050" y="647"/>
                  </a:lnTo>
                  <a:lnTo>
                    <a:pt x="387896" y="647"/>
                  </a:lnTo>
                  <a:lnTo>
                    <a:pt x="380552" y="0"/>
                  </a:lnTo>
                  <a:lnTo>
                    <a:pt x="374543" y="5831"/>
                  </a:lnTo>
                  <a:lnTo>
                    <a:pt x="373876" y="12959"/>
                  </a:lnTo>
                  <a:lnTo>
                    <a:pt x="373876" y="18791"/>
                  </a:lnTo>
                  <a:lnTo>
                    <a:pt x="377882" y="23974"/>
                  </a:lnTo>
                  <a:lnTo>
                    <a:pt x="383890" y="25918"/>
                  </a:lnTo>
                  <a:lnTo>
                    <a:pt x="384558" y="27214"/>
                  </a:lnTo>
                  <a:lnTo>
                    <a:pt x="387228" y="32398"/>
                  </a:lnTo>
                  <a:lnTo>
                    <a:pt x="387229" y="46005"/>
                  </a:lnTo>
                  <a:lnTo>
                    <a:pt x="387229" y="136721"/>
                  </a:lnTo>
                  <a:lnTo>
                    <a:pt x="347171" y="136721"/>
                  </a:lnTo>
                  <a:lnTo>
                    <a:pt x="347170" y="46005"/>
                  </a:lnTo>
                  <a:lnTo>
                    <a:pt x="347170" y="32398"/>
                  </a:lnTo>
                  <a:lnTo>
                    <a:pt x="349841" y="27214"/>
                  </a:lnTo>
                  <a:lnTo>
                    <a:pt x="350509" y="25918"/>
                  </a:lnTo>
                  <a:lnTo>
                    <a:pt x="356517" y="24622"/>
                  </a:lnTo>
                  <a:lnTo>
                    <a:pt x="360523" y="19439"/>
                  </a:lnTo>
                  <a:lnTo>
                    <a:pt x="360523" y="12959"/>
                  </a:lnTo>
                  <a:lnTo>
                    <a:pt x="360523" y="5831"/>
                  </a:lnTo>
                  <a:lnTo>
                    <a:pt x="354514" y="0"/>
                  </a:lnTo>
                  <a:lnTo>
                    <a:pt x="347170" y="647"/>
                  </a:lnTo>
                  <a:lnTo>
                    <a:pt x="241017" y="647"/>
                  </a:lnTo>
                  <a:lnTo>
                    <a:pt x="233673" y="0"/>
                  </a:lnTo>
                  <a:lnTo>
                    <a:pt x="227664" y="5831"/>
                  </a:lnTo>
                  <a:lnTo>
                    <a:pt x="226996" y="12959"/>
                  </a:lnTo>
                  <a:lnTo>
                    <a:pt x="226996" y="18791"/>
                  </a:lnTo>
                  <a:lnTo>
                    <a:pt x="231002" y="23974"/>
                  </a:lnTo>
                  <a:lnTo>
                    <a:pt x="237011" y="25918"/>
                  </a:lnTo>
                  <a:lnTo>
                    <a:pt x="237678" y="27214"/>
                  </a:lnTo>
                  <a:lnTo>
                    <a:pt x="240349" y="32398"/>
                  </a:lnTo>
                  <a:lnTo>
                    <a:pt x="240349" y="46005"/>
                  </a:lnTo>
                  <a:lnTo>
                    <a:pt x="240349" y="136721"/>
                  </a:lnTo>
                  <a:lnTo>
                    <a:pt x="200291" y="136721"/>
                  </a:lnTo>
                  <a:lnTo>
                    <a:pt x="200291" y="46005"/>
                  </a:lnTo>
                  <a:lnTo>
                    <a:pt x="200291" y="32398"/>
                  </a:lnTo>
                  <a:lnTo>
                    <a:pt x="202962" y="27214"/>
                  </a:lnTo>
                  <a:lnTo>
                    <a:pt x="203629" y="25918"/>
                  </a:lnTo>
                  <a:lnTo>
                    <a:pt x="209638" y="24622"/>
                  </a:lnTo>
                  <a:lnTo>
                    <a:pt x="213644" y="19439"/>
                  </a:lnTo>
                  <a:lnTo>
                    <a:pt x="213644" y="12959"/>
                  </a:lnTo>
                  <a:lnTo>
                    <a:pt x="213644" y="5831"/>
                  </a:lnTo>
                  <a:lnTo>
                    <a:pt x="207635" y="0"/>
                  </a:lnTo>
                  <a:lnTo>
                    <a:pt x="200291" y="647"/>
                  </a:lnTo>
                  <a:lnTo>
                    <a:pt x="94137" y="647"/>
                  </a:lnTo>
                  <a:lnTo>
                    <a:pt x="86793" y="0"/>
                  </a:lnTo>
                  <a:lnTo>
                    <a:pt x="80785" y="5831"/>
                  </a:lnTo>
                  <a:lnTo>
                    <a:pt x="80117" y="12959"/>
                  </a:lnTo>
                  <a:lnTo>
                    <a:pt x="80117" y="18791"/>
                  </a:lnTo>
                  <a:lnTo>
                    <a:pt x="84123" y="23974"/>
                  </a:lnTo>
                  <a:lnTo>
                    <a:pt x="90131" y="25918"/>
                  </a:lnTo>
                  <a:lnTo>
                    <a:pt x="90799" y="27214"/>
                  </a:lnTo>
                  <a:lnTo>
                    <a:pt x="93470" y="32398"/>
                  </a:lnTo>
                  <a:lnTo>
                    <a:pt x="93470" y="46005"/>
                  </a:lnTo>
                  <a:lnTo>
                    <a:pt x="93470" y="136721"/>
                  </a:lnTo>
                  <a:lnTo>
                    <a:pt x="53410" y="136721"/>
                  </a:lnTo>
                  <a:lnTo>
                    <a:pt x="53410" y="78404"/>
                  </a:lnTo>
                  <a:lnTo>
                    <a:pt x="26704" y="78404"/>
                  </a:lnTo>
                  <a:lnTo>
                    <a:pt x="26705" y="441266"/>
                  </a:lnTo>
                  <a:lnTo>
                    <a:pt x="0" y="441266"/>
                  </a:lnTo>
                  <a:lnTo>
                    <a:pt x="0" y="480145"/>
                  </a:lnTo>
                  <a:lnTo>
                    <a:pt x="587519" y="480145"/>
                  </a:lnTo>
                  <a:lnTo>
                    <a:pt x="587519" y="441266"/>
                  </a:lnTo>
                  <a:lnTo>
                    <a:pt x="560814" y="441266"/>
                  </a:lnTo>
                  <a:close/>
                </a:path>
              </a:pathLst>
            </a:custGeom>
            <a:ln w="6558">
              <a:solidFill>
                <a:srgbClr val="0E6E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97243" name="object 28"/>
            <p:cNvPicPr>
              <a:picLocks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92113" y="1454696"/>
              <a:ext cx="64026" cy="84365"/>
            </a:xfrm>
            <a:prstGeom prst="rect">
              <a:avLst/>
            </a:prstGeom>
          </p:spPr>
        </p:pic>
        <p:pic>
          <p:nvPicPr>
            <p:cNvPr id="2097244" name="object 29"/>
            <p:cNvPicPr>
              <a:picLocks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45234" y="1454696"/>
              <a:ext cx="64026" cy="84365"/>
            </a:xfrm>
            <a:prstGeom prst="rect">
              <a:avLst/>
            </a:prstGeom>
          </p:spPr>
        </p:pic>
        <p:pic>
          <p:nvPicPr>
            <p:cNvPr id="2097245" name="object 30"/>
            <p:cNvPicPr>
              <a:picLocks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98354" y="1454696"/>
              <a:ext cx="64026" cy="84365"/>
            </a:xfrm>
            <a:prstGeom prst="rect">
              <a:avLst/>
            </a:prstGeom>
          </p:spPr>
        </p:pic>
        <p:sp>
          <p:nvSpPr>
            <p:cNvPr id="1048928" name="object 31"/>
            <p:cNvSpPr/>
            <p:nvPr/>
          </p:nvSpPr>
          <p:spPr>
            <a:xfrm>
              <a:off x="7536897" y="1594074"/>
              <a:ext cx="480695" cy="278765"/>
            </a:xfrm>
            <a:custGeom>
              <a:avLst/>
              <a:gdLst/>
              <a:ahLst/>
              <a:cxnLst/>
              <a:rect l="l" t="t" r="r" b="b"/>
              <a:pathLst>
                <a:path w="480695" h="278764">
                  <a:moveTo>
                    <a:pt x="480698" y="278626"/>
                  </a:moveTo>
                  <a:lnTo>
                    <a:pt x="0" y="278626"/>
                  </a:lnTo>
                  <a:lnTo>
                    <a:pt x="0" y="0"/>
                  </a:lnTo>
                  <a:lnTo>
                    <a:pt x="40059" y="0"/>
                  </a:lnTo>
                  <a:lnTo>
                    <a:pt x="40060" y="200870"/>
                  </a:lnTo>
                  <a:lnTo>
                    <a:pt x="44274" y="220997"/>
                  </a:lnTo>
                  <a:lnTo>
                    <a:pt x="55749" y="237480"/>
                  </a:lnTo>
                  <a:lnTo>
                    <a:pt x="72732" y="248617"/>
                  </a:lnTo>
                  <a:lnTo>
                    <a:pt x="93470" y="252707"/>
                  </a:lnTo>
                  <a:lnTo>
                    <a:pt x="114209" y="248617"/>
                  </a:lnTo>
                  <a:lnTo>
                    <a:pt x="131192" y="237480"/>
                  </a:lnTo>
                  <a:lnTo>
                    <a:pt x="142667" y="220997"/>
                  </a:lnTo>
                  <a:lnTo>
                    <a:pt x="146881" y="200870"/>
                  </a:lnTo>
                  <a:lnTo>
                    <a:pt x="146881" y="0"/>
                  </a:lnTo>
                  <a:lnTo>
                    <a:pt x="186939" y="0"/>
                  </a:lnTo>
                  <a:lnTo>
                    <a:pt x="186939" y="200870"/>
                  </a:lnTo>
                  <a:lnTo>
                    <a:pt x="202628" y="237480"/>
                  </a:lnTo>
                  <a:lnTo>
                    <a:pt x="240350" y="252707"/>
                  </a:lnTo>
                  <a:lnTo>
                    <a:pt x="261088" y="248617"/>
                  </a:lnTo>
                  <a:lnTo>
                    <a:pt x="278071" y="237480"/>
                  </a:lnTo>
                  <a:lnTo>
                    <a:pt x="289546" y="220997"/>
                  </a:lnTo>
                  <a:lnTo>
                    <a:pt x="293760" y="200870"/>
                  </a:lnTo>
                  <a:lnTo>
                    <a:pt x="293760" y="0"/>
                  </a:lnTo>
                  <a:lnTo>
                    <a:pt x="333818" y="0"/>
                  </a:lnTo>
                  <a:lnTo>
                    <a:pt x="333818" y="200870"/>
                  </a:lnTo>
                  <a:lnTo>
                    <a:pt x="349508" y="237480"/>
                  </a:lnTo>
                  <a:lnTo>
                    <a:pt x="387229" y="252707"/>
                  </a:lnTo>
                  <a:lnTo>
                    <a:pt x="407968" y="248617"/>
                  </a:lnTo>
                  <a:lnTo>
                    <a:pt x="424951" y="237480"/>
                  </a:lnTo>
                  <a:lnTo>
                    <a:pt x="436425" y="220997"/>
                  </a:lnTo>
                  <a:lnTo>
                    <a:pt x="440640" y="200870"/>
                  </a:lnTo>
                  <a:lnTo>
                    <a:pt x="440640" y="0"/>
                  </a:lnTo>
                  <a:lnTo>
                    <a:pt x="480698" y="0"/>
                  </a:lnTo>
                  <a:lnTo>
                    <a:pt x="480698" y="278626"/>
                  </a:lnTo>
                  <a:close/>
                </a:path>
              </a:pathLst>
            </a:custGeom>
            <a:ln w="6529">
              <a:solidFill>
                <a:srgbClr val="0E6E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8929" name="object 32"/>
          <p:cNvSpPr txBox="1"/>
          <p:nvPr/>
        </p:nvSpPr>
        <p:spPr>
          <a:xfrm>
            <a:off x="7811770" y="1944584"/>
            <a:ext cx="1637030" cy="76495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b="1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  <a:r>
              <a:rPr sz="2400" b="1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2" name="object 33"/>
          <p:cNvGrpSpPr/>
          <p:nvPr/>
        </p:nvGrpSpPr>
        <p:grpSpPr>
          <a:xfrm>
            <a:off x="10193655" y="1313471"/>
            <a:ext cx="629285" cy="368935"/>
            <a:chOff x="9658601" y="1487602"/>
            <a:chExt cx="629285" cy="368935"/>
          </a:xfrm>
        </p:grpSpPr>
        <p:pic>
          <p:nvPicPr>
            <p:cNvPr id="2097246" name="object 34"/>
            <p:cNvPicPr>
              <a:picLocks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62104" y="1616730"/>
              <a:ext cx="219139" cy="168529"/>
            </a:xfrm>
            <a:prstGeom prst="rect">
              <a:avLst/>
            </a:prstGeom>
          </p:spPr>
        </p:pic>
        <p:sp>
          <p:nvSpPr>
            <p:cNvPr id="1048930" name="object 35"/>
            <p:cNvSpPr/>
            <p:nvPr/>
          </p:nvSpPr>
          <p:spPr>
            <a:xfrm>
              <a:off x="9661880" y="1490882"/>
              <a:ext cx="622935" cy="362585"/>
            </a:xfrm>
            <a:custGeom>
              <a:avLst/>
              <a:gdLst/>
              <a:ahLst/>
              <a:cxnLst/>
              <a:rect l="l" t="t" r="r" b="b"/>
              <a:pathLst>
                <a:path w="622934" h="362585">
                  <a:moveTo>
                    <a:pt x="274930" y="0"/>
                  </a:moveTo>
                  <a:lnTo>
                    <a:pt x="230535" y="3404"/>
                  </a:lnTo>
                  <a:lnTo>
                    <a:pt x="190300" y="19691"/>
                  </a:lnTo>
                  <a:lnTo>
                    <a:pt x="157411" y="45895"/>
                  </a:lnTo>
                  <a:lnTo>
                    <a:pt x="133749" y="80012"/>
                  </a:lnTo>
                  <a:lnTo>
                    <a:pt x="121194" y="120039"/>
                  </a:lnTo>
                  <a:lnTo>
                    <a:pt x="93003" y="123850"/>
                  </a:lnTo>
                  <a:lnTo>
                    <a:pt x="43399" y="148468"/>
                  </a:lnTo>
                  <a:lnTo>
                    <a:pt x="7691" y="197262"/>
                  </a:lnTo>
                  <a:lnTo>
                    <a:pt x="0" y="228720"/>
                  </a:lnTo>
                  <a:lnTo>
                    <a:pt x="1012" y="261014"/>
                  </a:lnTo>
                  <a:lnTo>
                    <a:pt x="29326" y="319811"/>
                  </a:lnTo>
                  <a:lnTo>
                    <a:pt x="84161" y="355399"/>
                  </a:lnTo>
                  <a:lnTo>
                    <a:pt x="519059" y="362379"/>
                  </a:lnTo>
                  <a:lnTo>
                    <a:pt x="560095" y="353484"/>
                  </a:lnTo>
                  <a:lnTo>
                    <a:pt x="593228" y="331009"/>
                  </a:lnTo>
                  <a:lnTo>
                    <a:pt x="599250" y="322014"/>
                  </a:lnTo>
                  <a:lnTo>
                    <a:pt x="519059" y="322014"/>
                  </a:lnTo>
                  <a:lnTo>
                    <a:pt x="119361" y="321427"/>
                  </a:lnTo>
                  <a:lnTo>
                    <a:pt x="77317" y="307663"/>
                  </a:lnTo>
                  <a:lnTo>
                    <a:pt x="48434" y="275361"/>
                  </a:lnTo>
                  <a:lnTo>
                    <a:pt x="41204" y="232888"/>
                  </a:lnTo>
                  <a:lnTo>
                    <a:pt x="46295" y="211923"/>
                  </a:lnTo>
                  <a:lnTo>
                    <a:pt x="57037" y="192611"/>
                  </a:lnTo>
                  <a:lnTo>
                    <a:pt x="72972" y="177091"/>
                  </a:lnTo>
                  <a:lnTo>
                    <a:pt x="92337" y="166433"/>
                  </a:lnTo>
                  <a:lnTo>
                    <a:pt x="113969" y="161088"/>
                  </a:lnTo>
                  <a:lnTo>
                    <a:pt x="160758" y="161088"/>
                  </a:lnTo>
                  <a:lnTo>
                    <a:pt x="160758" y="139935"/>
                  </a:lnTo>
                  <a:lnTo>
                    <a:pt x="183077" y="78385"/>
                  </a:lnTo>
                  <a:lnTo>
                    <a:pt x="240083" y="42740"/>
                  </a:lnTo>
                  <a:lnTo>
                    <a:pt x="274920" y="40520"/>
                  </a:lnTo>
                  <a:lnTo>
                    <a:pt x="364194" y="40520"/>
                  </a:lnTo>
                  <a:lnTo>
                    <a:pt x="354878" y="30568"/>
                  </a:lnTo>
                  <a:lnTo>
                    <a:pt x="317351" y="9426"/>
                  </a:lnTo>
                  <a:lnTo>
                    <a:pt x="274930" y="0"/>
                  </a:lnTo>
                  <a:close/>
                </a:path>
                <a:path w="622934" h="362585">
                  <a:moveTo>
                    <a:pt x="501915" y="100275"/>
                  </a:moveTo>
                  <a:lnTo>
                    <a:pt x="401001" y="100275"/>
                  </a:lnTo>
                  <a:lnTo>
                    <a:pt x="420664" y="100652"/>
                  </a:lnTo>
                  <a:lnTo>
                    <a:pt x="439683" y="105444"/>
                  </a:lnTo>
                  <a:lnTo>
                    <a:pt x="471885" y="127609"/>
                  </a:lnTo>
                  <a:lnTo>
                    <a:pt x="492096" y="180170"/>
                  </a:lnTo>
                  <a:lnTo>
                    <a:pt x="492096" y="200387"/>
                  </a:lnTo>
                  <a:lnTo>
                    <a:pt x="519737" y="200387"/>
                  </a:lnTo>
                  <a:lnTo>
                    <a:pt x="544295" y="206053"/>
                  </a:lnTo>
                  <a:lnTo>
                    <a:pt x="563991" y="219809"/>
                  </a:lnTo>
                  <a:lnTo>
                    <a:pt x="576858" y="239625"/>
                  </a:lnTo>
                  <a:lnTo>
                    <a:pt x="580924" y="263473"/>
                  </a:lnTo>
                  <a:lnTo>
                    <a:pt x="575440" y="286024"/>
                  </a:lnTo>
                  <a:lnTo>
                    <a:pt x="562091" y="304443"/>
                  </a:lnTo>
                  <a:lnTo>
                    <a:pt x="542693" y="317011"/>
                  </a:lnTo>
                  <a:lnTo>
                    <a:pt x="519059" y="322014"/>
                  </a:lnTo>
                  <a:lnTo>
                    <a:pt x="599250" y="322014"/>
                  </a:lnTo>
                  <a:lnTo>
                    <a:pt x="615130" y="298292"/>
                  </a:lnTo>
                  <a:lnTo>
                    <a:pt x="622475" y="258669"/>
                  </a:lnTo>
                  <a:lnTo>
                    <a:pt x="614996" y="223558"/>
                  </a:lnTo>
                  <a:lnTo>
                    <a:pt x="595901" y="193908"/>
                  </a:lnTo>
                  <a:lnTo>
                    <a:pt x="567456" y="172171"/>
                  </a:lnTo>
                  <a:lnTo>
                    <a:pt x="531931" y="160800"/>
                  </a:lnTo>
                  <a:lnTo>
                    <a:pt x="525546" y="137747"/>
                  </a:lnTo>
                  <a:lnTo>
                    <a:pt x="514727" y="116505"/>
                  </a:lnTo>
                  <a:lnTo>
                    <a:pt x="501915" y="100275"/>
                  </a:lnTo>
                  <a:close/>
                </a:path>
                <a:path w="622934" h="362585">
                  <a:moveTo>
                    <a:pt x="160758" y="161088"/>
                  </a:moveTo>
                  <a:lnTo>
                    <a:pt x="113969" y="161088"/>
                  </a:lnTo>
                  <a:lnTo>
                    <a:pt x="136703" y="161508"/>
                  </a:lnTo>
                  <a:lnTo>
                    <a:pt x="160758" y="165336"/>
                  </a:lnTo>
                  <a:lnTo>
                    <a:pt x="160758" y="161088"/>
                  </a:lnTo>
                  <a:close/>
                </a:path>
                <a:path w="622934" h="362585">
                  <a:moveTo>
                    <a:pt x="364194" y="40520"/>
                  </a:moveTo>
                  <a:lnTo>
                    <a:pt x="274920" y="40520"/>
                  </a:lnTo>
                  <a:lnTo>
                    <a:pt x="307686" y="49213"/>
                  </a:lnTo>
                  <a:lnTo>
                    <a:pt x="335713" y="67630"/>
                  </a:lnTo>
                  <a:lnTo>
                    <a:pt x="356334" y="94578"/>
                  </a:lnTo>
                  <a:lnTo>
                    <a:pt x="364536" y="110189"/>
                  </a:lnTo>
                  <a:lnTo>
                    <a:pt x="381536" y="104427"/>
                  </a:lnTo>
                  <a:lnTo>
                    <a:pt x="401001" y="100275"/>
                  </a:lnTo>
                  <a:lnTo>
                    <a:pt x="501915" y="100275"/>
                  </a:lnTo>
                  <a:lnTo>
                    <a:pt x="499841" y="97647"/>
                  </a:lnTo>
                  <a:lnTo>
                    <a:pt x="481257" y="81748"/>
                  </a:lnTo>
                  <a:lnTo>
                    <a:pt x="459063" y="69767"/>
                  </a:lnTo>
                  <a:lnTo>
                    <a:pt x="435033" y="62429"/>
                  </a:lnTo>
                  <a:lnTo>
                    <a:pt x="433849" y="62309"/>
                  </a:lnTo>
                  <a:lnTo>
                    <a:pt x="384589" y="62309"/>
                  </a:lnTo>
                  <a:lnTo>
                    <a:pt x="364194" y="40520"/>
                  </a:lnTo>
                  <a:close/>
                </a:path>
                <a:path w="622934" h="362585">
                  <a:moveTo>
                    <a:pt x="409948" y="59890"/>
                  </a:moveTo>
                  <a:lnTo>
                    <a:pt x="384589" y="62309"/>
                  </a:lnTo>
                  <a:lnTo>
                    <a:pt x="433849" y="62309"/>
                  </a:lnTo>
                  <a:lnTo>
                    <a:pt x="409948" y="5989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8931" name="object 36"/>
            <p:cNvSpPr/>
            <p:nvPr/>
          </p:nvSpPr>
          <p:spPr>
            <a:xfrm>
              <a:off x="9661880" y="1490882"/>
              <a:ext cx="622935" cy="362585"/>
            </a:xfrm>
            <a:custGeom>
              <a:avLst/>
              <a:gdLst/>
              <a:ahLst/>
              <a:cxnLst/>
              <a:rect l="l" t="t" r="r" b="b"/>
              <a:pathLst>
                <a:path w="622934" h="362585">
                  <a:moveTo>
                    <a:pt x="519059" y="362378"/>
                  </a:moveTo>
                  <a:lnTo>
                    <a:pt x="560096" y="353484"/>
                  </a:lnTo>
                  <a:lnTo>
                    <a:pt x="593228" y="331009"/>
                  </a:lnTo>
                  <a:lnTo>
                    <a:pt x="615130" y="298292"/>
                  </a:lnTo>
                  <a:lnTo>
                    <a:pt x="622475" y="258669"/>
                  </a:lnTo>
                  <a:lnTo>
                    <a:pt x="614996" y="223558"/>
                  </a:lnTo>
                  <a:lnTo>
                    <a:pt x="595901" y="193908"/>
                  </a:lnTo>
                  <a:lnTo>
                    <a:pt x="567456" y="172171"/>
                  </a:lnTo>
                  <a:lnTo>
                    <a:pt x="531931" y="160800"/>
                  </a:lnTo>
                  <a:lnTo>
                    <a:pt x="525546" y="137747"/>
                  </a:lnTo>
                  <a:lnTo>
                    <a:pt x="499841" y="97647"/>
                  </a:lnTo>
                  <a:lnTo>
                    <a:pt x="459063" y="69767"/>
                  </a:lnTo>
                  <a:lnTo>
                    <a:pt x="409948" y="59890"/>
                  </a:lnTo>
                  <a:lnTo>
                    <a:pt x="384589" y="62309"/>
                  </a:lnTo>
                  <a:lnTo>
                    <a:pt x="354878" y="30568"/>
                  </a:lnTo>
                  <a:lnTo>
                    <a:pt x="317351" y="9426"/>
                  </a:lnTo>
                  <a:lnTo>
                    <a:pt x="274930" y="0"/>
                  </a:lnTo>
                  <a:lnTo>
                    <a:pt x="230535" y="3404"/>
                  </a:lnTo>
                  <a:lnTo>
                    <a:pt x="190300" y="19691"/>
                  </a:lnTo>
                  <a:lnTo>
                    <a:pt x="157411" y="45895"/>
                  </a:lnTo>
                  <a:lnTo>
                    <a:pt x="133749" y="80012"/>
                  </a:lnTo>
                  <a:lnTo>
                    <a:pt x="121194" y="120039"/>
                  </a:lnTo>
                  <a:lnTo>
                    <a:pt x="93003" y="123850"/>
                  </a:lnTo>
                  <a:lnTo>
                    <a:pt x="43399" y="148468"/>
                  </a:lnTo>
                  <a:lnTo>
                    <a:pt x="7691" y="197262"/>
                  </a:lnTo>
                  <a:lnTo>
                    <a:pt x="0" y="228720"/>
                  </a:lnTo>
                  <a:lnTo>
                    <a:pt x="1012" y="261014"/>
                  </a:lnTo>
                  <a:lnTo>
                    <a:pt x="29326" y="319811"/>
                  </a:lnTo>
                  <a:lnTo>
                    <a:pt x="84161" y="355399"/>
                  </a:lnTo>
                  <a:lnTo>
                    <a:pt x="117536" y="361670"/>
                  </a:lnTo>
                  <a:lnTo>
                    <a:pt x="519059" y="362378"/>
                  </a:lnTo>
                  <a:close/>
                </a:path>
                <a:path w="622934" h="362585">
                  <a:moveTo>
                    <a:pt x="119361" y="321427"/>
                  </a:moveTo>
                  <a:lnTo>
                    <a:pt x="77317" y="307663"/>
                  </a:lnTo>
                  <a:lnTo>
                    <a:pt x="48434" y="275361"/>
                  </a:lnTo>
                  <a:lnTo>
                    <a:pt x="41204" y="232888"/>
                  </a:lnTo>
                  <a:lnTo>
                    <a:pt x="46295" y="211923"/>
                  </a:lnTo>
                  <a:lnTo>
                    <a:pt x="57037" y="192611"/>
                  </a:lnTo>
                  <a:lnTo>
                    <a:pt x="72972" y="177091"/>
                  </a:lnTo>
                  <a:lnTo>
                    <a:pt x="92337" y="166433"/>
                  </a:lnTo>
                  <a:lnTo>
                    <a:pt x="113969" y="161088"/>
                  </a:lnTo>
                  <a:lnTo>
                    <a:pt x="136703" y="161508"/>
                  </a:lnTo>
                  <a:lnTo>
                    <a:pt x="160758" y="165336"/>
                  </a:lnTo>
                  <a:lnTo>
                    <a:pt x="160758" y="139935"/>
                  </a:lnTo>
                  <a:lnTo>
                    <a:pt x="183077" y="78385"/>
                  </a:lnTo>
                  <a:lnTo>
                    <a:pt x="240083" y="42740"/>
                  </a:lnTo>
                  <a:lnTo>
                    <a:pt x="274920" y="40520"/>
                  </a:lnTo>
                  <a:lnTo>
                    <a:pt x="307686" y="49213"/>
                  </a:lnTo>
                  <a:lnTo>
                    <a:pt x="335713" y="67630"/>
                  </a:lnTo>
                  <a:lnTo>
                    <a:pt x="356334" y="94578"/>
                  </a:lnTo>
                  <a:lnTo>
                    <a:pt x="364536" y="110189"/>
                  </a:lnTo>
                  <a:lnTo>
                    <a:pt x="381536" y="104427"/>
                  </a:lnTo>
                  <a:lnTo>
                    <a:pt x="401001" y="100275"/>
                  </a:lnTo>
                  <a:lnTo>
                    <a:pt x="420664" y="100652"/>
                  </a:lnTo>
                  <a:lnTo>
                    <a:pt x="439683" y="105444"/>
                  </a:lnTo>
                  <a:lnTo>
                    <a:pt x="471885" y="127609"/>
                  </a:lnTo>
                  <a:lnTo>
                    <a:pt x="492096" y="180170"/>
                  </a:lnTo>
                  <a:lnTo>
                    <a:pt x="492096" y="200387"/>
                  </a:lnTo>
                  <a:lnTo>
                    <a:pt x="519737" y="200387"/>
                  </a:lnTo>
                  <a:lnTo>
                    <a:pt x="544295" y="206053"/>
                  </a:lnTo>
                  <a:lnTo>
                    <a:pt x="563991" y="219809"/>
                  </a:lnTo>
                  <a:lnTo>
                    <a:pt x="576858" y="239625"/>
                  </a:lnTo>
                  <a:lnTo>
                    <a:pt x="580924" y="263473"/>
                  </a:lnTo>
                  <a:lnTo>
                    <a:pt x="575440" y="286024"/>
                  </a:lnTo>
                  <a:lnTo>
                    <a:pt x="562091" y="304443"/>
                  </a:lnTo>
                  <a:lnTo>
                    <a:pt x="542693" y="317011"/>
                  </a:lnTo>
                  <a:lnTo>
                    <a:pt x="519059" y="322014"/>
                  </a:lnTo>
                  <a:lnTo>
                    <a:pt x="119361" y="321427"/>
                  </a:lnTo>
                  <a:close/>
                </a:path>
              </a:pathLst>
            </a:custGeom>
            <a:ln w="6627">
              <a:solidFill>
                <a:srgbClr val="0E6EC5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48932" name="object 37"/>
          <p:cNvSpPr txBox="1"/>
          <p:nvPr/>
        </p:nvSpPr>
        <p:spPr>
          <a:xfrm>
            <a:off x="10193655" y="1944584"/>
            <a:ext cx="158178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933" name="object 38"/>
          <p:cNvSpPr txBox="1"/>
          <p:nvPr/>
        </p:nvSpPr>
        <p:spPr>
          <a:xfrm>
            <a:off x="10153219" y="3160338"/>
            <a:ext cx="1860553" cy="1868588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55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 the app with cloud support for historical data storage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934" name="object 8"/>
          <p:cNvSpPr txBox="1"/>
          <p:nvPr/>
        </p:nvSpPr>
        <p:spPr>
          <a:xfrm>
            <a:off x="457200" y="1924646"/>
            <a:ext cx="1846515" cy="76495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4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935" name="object 16"/>
          <p:cNvSpPr txBox="1"/>
          <p:nvPr/>
        </p:nvSpPr>
        <p:spPr>
          <a:xfrm>
            <a:off x="2924556" y="3124200"/>
            <a:ext cx="2028443" cy="29681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and train a CNN-based model to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and classify the artifacts based on pre-trained datasets.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936" name="object 24"/>
          <p:cNvSpPr txBox="1"/>
          <p:nvPr/>
        </p:nvSpPr>
        <p:spPr>
          <a:xfrm>
            <a:off x="7775860" y="3160338"/>
            <a:ext cx="1860553" cy="262200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55"/>
              </a:spcBef>
            </a:pPr>
            <a:r>
              <a:rPr lang="en-US" sz="24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the system through component-level testing, artifact accuracy checks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3" name="Group 38"/>
          <p:cNvGrpSpPr/>
          <p:nvPr/>
        </p:nvGrpSpPr>
        <p:grpSpPr>
          <a:xfrm>
            <a:off x="3043521" y="6324600"/>
            <a:ext cx="9128426" cy="385810"/>
            <a:chOff x="4461235" y="7673908"/>
            <a:chExt cx="9128426" cy="385810"/>
          </a:xfrm>
        </p:grpSpPr>
        <p:sp>
          <p:nvSpPr>
            <p:cNvPr id="1048937" name="Rectangle 42"/>
            <p:cNvSpPr/>
            <p:nvPr/>
          </p:nvSpPr>
          <p:spPr>
            <a:xfrm>
              <a:off x="4461235" y="7694593"/>
              <a:ext cx="6816365" cy="36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IT21360978</a:t>
              </a:r>
              <a:r>
                <a:rPr lang="en-US" sz="1800" dirty="0">
                  <a:solidFill>
                    <a:schemeClr val="tx1"/>
                  </a:solidFill>
                </a:rPr>
                <a:t>   |   Serasinghe G.P.G</a:t>
              </a:r>
              <a:r>
                <a:rPr lang="en-US" dirty="0">
                  <a:solidFill>
                    <a:schemeClr val="tx1"/>
                  </a:solidFill>
                </a:rPr>
                <a:t>.Y   </a:t>
              </a:r>
              <a:r>
                <a:rPr lang="en-US" sz="1800" dirty="0">
                  <a:solidFill>
                    <a:schemeClr val="tx1"/>
                  </a:solidFill>
                </a:rPr>
                <a:t>| 24-25J-092</a:t>
              </a:r>
              <a:endParaRPr lang="en-US" sz="1800" b="0" dirty="0">
                <a:solidFill>
                  <a:schemeClr val="tx1"/>
                </a:solidFill>
              </a:endParaRPr>
            </a:p>
          </p:txBody>
        </p:sp>
        <p:sp>
          <p:nvSpPr>
            <p:cNvPr id="1048938" name="Google Shape;214;p7"/>
            <p:cNvSpPr txBox="1"/>
            <p:nvPr/>
          </p:nvSpPr>
          <p:spPr>
            <a:xfrm>
              <a:off x="12318339" y="7673908"/>
              <a:ext cx="1271322" cy="326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30014"/>
                </a:lnSpc>
              </a:pPr>
              <a:r>
                <a:rPr lang="en-US" sz="1631" dirty="0">
                  <a:solidFill>
                    <a:srgbClr val="242424"/>
                  </a:solidFill>
                  <a:latin typeface="Arial"/>
                  <a:ea typeface="Arial"/>
                  <a:cs typeface="Arial"/>
                  <a:sym typeface="Arial"/>
                </a:rPr>
                <a:t>28/11/2024</a:t>
              </a:r>
              <a:endParaRPr sz="1440" dirty="0"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9" name="object 2"/>
          <p:cNvSpPr txBox="1">
            <a:spLocks noGrp="1"/>
          </p:cNvSpPr>
          <p:nvPr>
            <p:ph type="title"/>
          </p:nvPr>
        </p:nvSpPr>
        <p:spPr>
          <a:xfrm>
            <a:off x="2522220" y="0"/>
            <a:ext cx="7147559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lang="en-US" sz="3950" dirty="0"/>
              <a:t>Figma Design</a:t>
            </a:r>
            <a:endParaRPr sz="3950" dirty="0"/>
          </a:p>
        </p:txBody>
      </p:sp>
      <p:grpSp>
        <p:nvGrpSpPr>
          <p:cNvPr id="205" name="Group 2"/>
          <p:cNvGrpSpPr/>
          <p:nvPr/>
        </p:nvGrpSpPr>
        <p:grpSpPr>
          <a:xfrm>
            <a:off x="3043521" y="6324600"/>
            <a:ext cx="9128426" cy="385810"/>
            <a:chOff x="4461235" y="7673908"/>
            <a:chExt cx="9128426" cy="385810"/>
          </a:xfrm>
        </p:grpSpPr>
        <p:sp>
          <p:nvSpPr>
            <p:cNvPr id="1048940" name="Rectangle 3"/>
            <p:cNvSpPr/>
            <p:nvPr/>
          </p:nvSpPr>
          <p:spPr>
            <a:xfrm>
              <a:off x="4461235" y="7694593"/>
              <a:ext cx="6816365" cy="36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IT21360978</a:t>
              </a:r>
              <a:r>
                <a:rPr lang="en-US" sz="1800" dirty="0">
                  <a:solidFill>
                    <a:schemeClr val="tx1"/>
                  </a:solidFill>
                </a:rPr>
                <a:t>   |   Serasinghe G.P.G</a:t>
              </a:r>
              <a:r>
                <a:rPr lang="en-US" dirty="0">
                  <a:solidFill>
                    <a:schemeClr val="tx1"/>
                  </a:solidFill>
                </a:rPr>
                <a:t>.Y   </a:t>
              </a:r>
              <a:r>
                <a:rPr lang="en-US" sz="1800" dirty="0">
                  <a:solidFill>
                    <a:schemeClr val="tx1"/>
                  </a:solidFill>
                </a:rPr>
                <a:t>| 24-25J-092</a:t>
              </a:r>
              <a:endParaRPr lang="en-US" sz="1800" b="0" dirty="0">
                <a:solidFill>
                  <a:schemeClr val="tx1"/>
                </a:solidFill>
              </a:endParaRPr>
            </a:p>
          </p:txBody>
        </p:sp>
        <p:sp>
          <p:nvSpPr>
            <p:cNvPr id="1048941" name="Google Shape;214;p7"/>
            <p:cNvSpPr txBox="1"/>
            <p:nvPr/>
          </p:nvSpPr>
          <p:spPr>
            <a:xfrm>
              <a:off x="12318339" y="7673908"/>
              <a:ext cx="1271322" cy="326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30014"/>
                </a:lnSpc>
              </a:pPr>
              <a:r>
                <a:rPr lang="en-US" sz="1631" dirty="0">
                  <a:solidFill>
                    <a:srgbClr val="242424"/>
                  </a:solidFill>
                  <a:latin typeface="Arial"/>
                  <a:ea typeface="Arial"/>
                  <a:cs typeface="Arial"/>
                  <a:sym typeface="Arial"/>
                </a:rPr>
                <a:t>28/11/2024</a:t>
              </a:r>
              <a:endParaRPr sz="1440" dirty="0"/>
            </a:p>
          </p:txBody>
        </p:sp>
      </p:grpSp>
      <p:pic>
        <p:nvPicPr>
          <p:cNvPr id="2097247" name="Picture 8" descr="A screenshot of a phone  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163686"/>
            <a:ext cx="1905000" cy="4233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97248" name="Picture 10" descr="A check mark in a circle  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808" y="1163683"/>
            <a:ext cx="1905000" cy="4233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97249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8350" y="1163682"/>
            <a:ext cx="2164450" cy="4331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6426" rIns="0" bIns="0" rtlCol="0">
            <a:spAutoFit/>
          </a:bodyPr>
          <a:lstStyle/>
          <a:p>
            <a:pPr marL="245110">
              <a:lnSpc>
                <a:spcPct val="100000"/>
              </a:lnSpc>
              <a:spcBef>
                <a:spcPts val="130"/>
              </a:spcBef>
            </a:pPr>
            <a:r>
              <a:rPr sz="4400" dirty="0"/>
              <a:t>Methodology</a:t>
            </a:r>
            <a:r>
              <a:rPr sz="4400" spc="-210" dirty="0"/>
              <a:t> </a:t>
            </a:r>
            <a:r>
              <a:rPr sz="4400" dirty="0"/>
              <a:t>Evidence</a:t>
            </a:r>
            <a:r>
              <a:rPr sz="4400" spc="-114" dirty="0"/>
              <a:t> </a:t>
            </a:r>
            <a:r>
              <a:rPr sz="4400" dirty="0"/>
              <a:t>of</a:t>
            </a:r>
            <a:r>
              <a:rPr sz="4400" spc="-155" dirty="0"/>
              <a:t> </a:t>
            </a:r>
            <a:r>
              <a:rPr sz="4400" spc="-10" dirty="0"/>
              <a:t>Completion</a:t>
            </a:r>
            <a:endParaRPr sz="4400"/>
          </a:p>
        </p:txBody>
      </p:sp>
      <p:sp>
        <p:nvSpPr>
          <p:cNvPr id="1048943" name="object 7"/>
          <p:cNvSpPr txBox="1"/>
          <p:nvPr/>
        </p:nvSpPr>
        <p:spPr>
          <a:xfrm>
            <a:off x="381000" y="1460117"/>
            <a:ext cx="38862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algn="ctr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en-US" sz="2400" b="1" dirty="0">
                <a:latin typeface="Cambria"/>
                <a:cs typeface="Cambria"/>
              </a:rPr>
              <a:t>Evaluation</a:t>
            </a:r>
            <a:endParaRPr sz="2400" dirty="0">
              <a:latin typeface="Cambria"/>
              <a:cs typeface="Cambria"/>
            </a:endParaRPr>
          </a:p>
        </p:txBody>
      </p:sp>
      <p:grpSp>
        <p:nvGrpSpPr>
          <p:cNvPr id="207" name="Group 2"/>
          <p:cNvGrpSpPr/>
          <p:nvPr/>
        </p:nvGrpSpPr>
        <p:grpSpPr>
          <a:xfrm>
            <a:off x="3043521" y="6324600"/>
            <a:ext cx="9128426" cy="385810"/>
            <a:chOff x="4461235" y="7673908"/>
            <a:chExt cx="9128426" cy="385810"/>
          </a:xfrm>
        </p:grpSpPr>
        <p:sp>
          <p:nvSpPr>
            <p:cNvPr id="1048944" name="Rectangle 3"/>
            <p:cNvSpPr/>
            <p:nvPr/>
          </p:nvSpPr>
          <p:spPr>
            <a:xfrm>
              <a:off x="4461235" y="7694593"/>
              <a:ext cx="6816365" cy="36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IT21360978</a:t>
              </a:r>
              <a:r>
                <a:rPr lang="en-US" sz="1800" dirty="0">
                  <a:solidFill>
                    <a:schemeClr val="tx1"/>
                  </a:solidFill>
                </a:rPr>
                <a:t>   |   Serasinghe G.P.G</a:t>
              </a:r>
              <a:r>
                <a:rPr lang="en-US" dirty="0">
                  <a:solidFill>
                    <a:schemeClr val="tx1"/>
                  </a:solidFill>
                </a:rPr>
                <a:t>.Y   </a:t>
              </a:r>
              <a:r>
                <a:rPr lang="en-US" sz="1800" dirty="0">
                  <a:solidFill>
                    <a:schemeClr val="tx1"/>
                  </a:solidFill>
                </a:rPr>
                <a:t>| 24-25J-092</a:t>
              </a:r>
              <a:endParaRPr lang="en-US" sz="1800" b="0" dirty="0">
                <a:solidFill>
                  <a:schemeClr val="tx1"/>
                </a:solidFill>
              </a:endParaRPr>
            </a:p>
          </p:txBody>
        </p:sp>
        <p:sp>
          <p:nvSpPr>
            <p:cNvPr id="1048945" name="Google Shape;214;p7"/>
            <p:cNvSpPr txBox="1"/>
            <p:nvPr/>
          </p:nvSpPr>
          <p:spPr>
            <a:xfrm>
              <a:off x="12318339" y="7673908"/>
              <a:ext cx="1271322" cy="326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30014"/>
                </a:lnSpc>
              </a:pPr>
              <a:r>
                <a:rPr lang="en-US" sz="1631" dirty="0">
                  <a:solidFill>
                    <a:srgbClr val="242424"/>
                  </a:solidFill>
                  <a:latin typeface="Arial"/>
                  <a:ea typeface="Arial"/>
                  <a:cs typeface="Arial"/>
                  <a:sym typeface="Arial"/>
                </a:rPr>
                <a:t>28/11/2024</a:t>
              </a:r>
              <a:endParaRPr sz="1440" dirty="0"/>
            </a:p>
          </p:txBody>
        </p:sp>
      </p:grpSp>
      <p:pic>
        <p:nvPicPr>
          <p:cNvPr id="2097250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2075903"/>
            <a:ext cx="5796747" cy="1794809"/>
          </a:xfrm>
          <a:prstGeom prst="rect">
            <a:avLst/>
          </a:prstGeom>
        </p:spPr>
      </p:pic>
      <p:pic>
        <p:nvPicPr>
          <p:cNvPr id="2097251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4865186"/>
            <a:ext cx="5563082" cy="769687"/>
          </a:xfrm>
          <a:prstGeom prst="rect">
            <a:avLst/>
          </a:prstGeom>
        </p:spPr>
      </p:pic>
      <p:sp>
        <p:nvSpPr>
          <p:cNvPr id="1048946" name="TextBox 10"/>
          <p:cNvSpPr txBox="1"/>
          <p:nvPr/>
        </p:nvSpPr>
        <p:spPr>
          <a:xfrm>
            <a:off x="609600" y="3536236"/>
            <a:ext cx="30364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Importing the required Libraries</a:t>
            </a:r>
          </a:p>
        </p:txBody>
      </p:sp>
      <p:sp>
        <p:nvSpPr>
          <p:cNvPr id="1048947" name="TextBox 11"/>
          <p:cNvSpPr txBox="1"/>
          <p:nvPr/>
        </p:nvSpPr>
        <p:spPr>
          <a:xfrm>
            <a:off x="1128199" y="5012257"/>
            <a:ext cx="31390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Preprocessing Images for model</a:t>
            </a:r>
          </a:p>
        </p:txBody>
      </p:sp>
      <p:pic>
        <p:nvPicPr>
          <p:cNvPr id="2097252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075903"/>
            <a:ext cx="4413722" cy="1281927"/>
          </a:xfrm>
          <a:prstGeom prst="rect">
            <a:avLst/>
          </a:prstGeom>
        </p:spPr>
      </p:pic>
      <p:sp>
        <p:nvSpPr>
          <p:cNvPr id="1048948" name="TextBox 14"/>
          <p:cNvSpPr txBox="1"/>
          <p:nvPr/>
        </p:nvSpPr>
        <p:spPr>
          <a:xfrm>
            <a:off x="7682922" y="4056641"/>
            <a:ext cx="1802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Load and compile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9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dirty="0"/>
              <a:t>Methodology</a:t>
            </a:r>
            <a:r>
              <a:rPr sz="4400" spc="-210" dirty="0"/>
              <a:t> </a:t>
            </a:r>
            <a:r>
              <a:rPr sz="4400" dirty="0"/>
              <a:t>Evidence</a:t>
            </a:r>
            <a:r>
              <a:rPr sz="4400" spc="-114" dirty="0"/>
              <a:t> </a:t>
            </a:r>
            <a:r>
              <a:rPr sz="4400" dirty="0"/>
              <a:t>of</a:t>
            </a:r>
            <a:r>
              <a:rPr sz="4400" spc="-155" dirty="0"/>
              <a:t> </a:t>
            </a:r>
            <a:r>
              <a:rPr sz="4400" spc="-10" dirty="0"/>
              <a:t>Completion</a:t>
            </a:r>
            <a:endParaRPr sz="4400"/>
          </a:p>
        </p:txBody>
      </p:sp>
      <p:grpSp>
        <p:nvGrpSpPr>
          <p:cNvPr id="209" name="Group 3"/>
          <p:cNvGrpSpPr/>
          <p:nvPr/>
        </p:nvGrpSpPr>
        <p:grpSpPr>
          <a:xfrm>
            <a:off x="3043521" y="6324600"/>
            <a:ext cx="9128426" cy="385810"/>
            <a:chOff x="4461235" y="7673908"/>
            <a:chExt cx="9128426" cy="385810"/>
          </a:xfrm>
        </p:grpSpPr>
        <p:sp>
          <p:nvSpPr>
            <p:cNvPr id="1048950" name="Rectangle 4"/>
            <p:cNvSpPr/>
            <p:nvPr/>
          </p:nvSpPr>
          <p:spPr>
            <a:xfrm>
              <a:off x="4461235" y="7694593"/>
              <a:ext cx="6816365" cy="36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IT21360978</a:t>
              </a:r>
              <a:r>
                <a:rPr lang="en-US" sz="1800" dirty="0">
                  <a:solidFill>
                    <a:schemeClr val="tx1"/>
                  </a:solidFill>
                </a:rPr>
                <a:t>   |   Serasinghe G.P.G</a:t>
              </a:r>
              <a:r>
                <a:rPr lang="en-US" dirty="0">
                  <a:solidFill>
                    <a:schemeClr val="tx1"/>
                  </a:solidFill>
                </a:rPr>
                <a:t>.Y   </a:t>
              </a:r>
              <a:r>
                <a:rPr lang="en-US" sz="1800" dirty="0">
                  <a:solidFill>
                    <a:schemeClr val="tx1"/>
                  </a:solidFill>
                </a:rPr>
                <a:t>| 24-25J-092</a:t>
              </a:r>
              <a:endParaRPr lang="en-US" sz="1800" b="0" dirty="0">
                <a:solidFill>
                  <a:schemeClr val="tx1"/>
                </a:solidFill>
              </a:endParaRPr>
            </a:p>
          </p:txBody>
        </p:sp>
        <p:sp>
          <p:nvSpPr>
            <p:cNvPr id="1048951" name="Google Shape;214;p7"/>
            <p:cNvSpPr txBox="1"/>
            <p:nvPr/>
          </p:nvSpPr>
          <p:spPr>
            <a:xfrm>
              <a:off x="12318339" y="7673908"/>
              <a:ext cx="1271322" cy="326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30014"/>
                </a:lnSpc>
              </a:pPr>
              <a:r>
                <a:rPr lang="en-US" sz="1631" dirty="0">
                  <a:solidFill>
                    <a:srgbClr val="242424"/>
                  </a:solidFill>
                  <a:latin typeface="Arial"/>
                  <a:ea typeface="Arial"/>
                  <a:cs typeface="Arial"/>
                  <a:sym typeface="Arial"/>
                </a:rPr>
                <a:t>28/11/2024</a:t>
              </a:r>
              <a:endParaRPr sz="1440" dirty="0"/>
            </a:p>
          </p:txBody>
        </p:sp>
      </p:grpSp>
      <p:pic>
        <p:nvPicPr>
          <p:cNvPr id="2097253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19200"/>
            <a:ext cx="8458200" cy="2476715"/>
          </a:xfrm>
          <a:prstGeom prst="rect">
            <a:avLst/>
          </a:prstGeom>
        </p:spPr>
      </p:pic>
      <p:pic>
        <p:nvPicPr>
          <p:cNvPr id="2097254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810000"/>
            <a:ext cx="6629400" cy="1965273"/>
          </a:xfrm>
          <a:prstGeom prst="rect">
            <a:avLst/>
          </a:prstGeom>
        </p:spPr>
      </p:pic>
      <p:sp>
        <p:nvSpPr>
          <p:cNvPr id="1048952" name="TextBox 13"/>
          <p:cNvSpPr txBox="1"/>
          <p:nvPr/>
        </p:nvSpPr>
        <p:spPr>
          <a:xfrm>
            <a:off x="8686800" y="4419600"/>
            <a:ext cx="2089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Evaluate the Dataset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roup 1"/>
          <p:cNvGrpSpPr/>
          <p:nvPr/>
        </p:nvGrpSpPr>
        <p:grpSpPr>
          <a:xfrm>
            <a:off x="3043521" y="6324600"/>
            <a:ext cx="9128426" cy="385810"/>
            <a:chOff x="4461235" y="7673908"/>
            <a:chExt cx="9128426" cy="385810"/>
          </a:xfrm>
        </p:grpSpPr>
        <p:sp>
          <p:nvSpPr>
            <p:cNvPr id="1048953" name="Rectangle 2"/>
            <p:cNvSpPr/>
            <p:nvPr/>
          </p:nvSpPr>
          <p:spPr>
            <a:xfrm>
              <a:off x="4461235" y="7694593"/>
              <a:ext cx="6816365" cy="36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IT21360978</a:t>
              </a:r>
              <a:r>
                <a:rPr lang="en-US" sz="1800" dirty="0">
                  <a:solidFill>
                    <a:schemeClr val="tx1"/>
                  </a:solidFill>
                </a:rPr>
                <a:t>   |   Serasinghe G.P.G</a:t>
              </a:r>
              <a:r>
                <a:rPr lang="en-US" dirty="0">
                  <a:solidFill>
                    <a:schemeClr val="tx1"/>
                  </a:solidFill>
                </a:rPr>
                <a:t>.Y   </a:t>
              </a:r>
              <a:r>
                <a:rPr lang="en-US" sz="1800" dirty="0">
                  <a:solidFill>
                    <a:schemeClr val="tx1"/>
                  </a:solidFill>
                </a:rPr>
                <a:t>| 24-25J-092</a:t>
              </a:r>
              <a:endParaRPr lang="en-US" sz="1800" b="0" dirty="0">
                <a:solidFill>
                  <a:schemeClr val="tx1"/>
                </a:solidFill>
              </a:endParaRPr>
            </a:p>
          </p:txBody>
        </p:sp>
        <p:sp>
          <p:nvSpPr>
            <p:cNvPr id="1048954" name="Google Shape;214;p7"/>
            <p:cNvSpPr txBox="1"/>
            <p:nvPr/>
          </p:nvSpPr>
          <p:spPr>
            <a:xfrm>
              <a:off x="12318339" y="7673908"/>
              <a:ext cx="1271322" cy="326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30014"/>
                </a:lnSpc>
              </a:pPr>
              <a:r>
                <a:rPr lang="en-US" sz="1631" dirty="0">
                  <a:solidFill>
                    <a:srgbClr val="242424"/>
                  </a:solidFill>
                  <a:latin typeface="Arial"/>
                  <a:ea typeface="Arial"/>
                  <a:cs typeface="Arial"/>
                  <a:sym typeface="Arial"/>
                </a:rPr>
                <a:t>28/11/2024</a:t>
              </a:r>
              <a:endParaRPr sz="1440" dirty="0"/>
            </a:p>
          </p:txBody>
        </p:sp>
      </p:grpSp>
      <p:pic>
        <p:nvPicPr>
          <p:cNvPr id="2097255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552617"/>
            <a:ext cx="4922947" cy="1028789"/>
          </a:xfrm>
          <a:prstGeom prst="rect">
            <a:avLst/>
          </a:prstGeom>
        </p:spPr>
      </p:pic>
      <p:pic>
        <p:nvPicPr>
          <p:cNvPr id="2097256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557533"/>
            <a:ext cx="6132923" cy="5050643"/>
          </a:xfrm>
          <a:prstGeom prst="rect">
            <a:avLst/>
          </a:prstGeom>
        </p:spPr>
      </p:pic>
      <p:sp>
        <p:nvSpPr>
          <p:cNvPr id="1048955" name="TextBox 14"/>
          <p:cNvSpPr txBox="1"/>
          <p:nvPr/>
        </p:nvSpPr>
        <p:spPr>
          <a:xfrm>
            <a:off x="1600200" y="3259723"/>
            <a:ext cx="2121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Classification Report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roup 1"/>
          <p:cNvGrpSpPr/>
          <p:nvPr/>
        </p:nvGrpSpPr>
        <p:grpSpPr>
          <a:xfrm>
            <a:off x="3043521" y="6324600"/>
            <a:ext cx="9128426" cy="385810"/>
            <a:chOff x="4461235" y="7673908"/>
            <a:chExt cx="9128426" cy="385810"/>
          </a:xfrm>
        </p:grpSpPr>
        <p:sp>
          <p:nvSpPr>
            <p:cNvPr id="1048956" name="Rectangle 2"/>
            <p:cNvSpPr/>
            <p:nvPr/>
          </p:nvSpPr>
          <p:spPr>
            <a:xfrm>
              <a:off x="4461235" y="7694593"/>
              <a:ext cx="6816365" cy="36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IT21360978</a:t>
              </a:r>
              <a:r>
                <a:rPr lang="en-US" sz="1800" dirty="0">
                  <a:solidFill>
                    <a:schemeClr val="tx1"/>
                  </a:solidFill>
                </a:rPr>
                <a:t>   |   Serasinghe G.P.G</a:t>
              </a:r>
              <a:r>
                <a:rPr lang="en-US" dirty="0">
                  <a:solidFill>
                    <a:schemeClr val="tx1"/>
                  </a:solidFill>
                </a:rPr>
                <a:t>.Y   </a:t>
              </a:r>
              <a:r>
                <a:rPr lang="en-US" sz="1800" dirty="0">
                  <a:solidFill>
                    <a:schemeClr val="tx1"/>
                  </a:solidFill>
                </a:rPr>
                <a:t>| 24-25J-092</a:t>
              </a:r>
              <a:endParaRPr lang="en-US" sz="1800" b="0" dirty="0">
                <a:solidFill>
                  <a:schemeClr val="tx1"/>
                </a:solidFill>
              </a:endParaRPr>
            </a:p>
          </p:txBody>
        </p:sp>
        <p:sp>
          <p:nvSpPr>
            <p:cNvPr id="1048957" name="Google Shape;214;p7"/>
            <p:cNvSpPr txBox="1"/>
            <p:nvPr/>
          </p:nvSpPr>
          <p:spPr>
            <a:xfrm>
              <a:off x="12318339" y="7673908"/>
              <a:ext cx="1271322" cy="326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30014"/>
                </a:lnSpc>
              </a:pPr>
              <a:r>
                <a:rPr lang="en-US" sz="1631" dirty="0">
                  <a:solidFill>
                    <a:srgbClr val="242424"/>
                  </a:solidFill>
                  <a:latin typeface="Arial"/>
                  <a:ea typeface="Arial"/>
                  <a:cs typeface="Arial"/>
                  <a:sym typeface="Arial"/>
                </a:rPr>
                <a:t>28/11/2024</a:t>
              </a:r>
              <a:endParaRPr sz="1440" dirty="0"/>
            </a:p>
          </p:txBody>
        </p:sp>
      </p:grpSp>
      <p:pic>
        <p:nvPicPr>
          <p:cNvPr id="2097257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319302"/>
            <a:ext cx="5715000" cy="2076384"/>
          </a:xfrm>
          <a:prstGeom prst="rect">
            <a:avLst/>
          </a:prstGeom>
        </p:spPr>
      </p:pic>
      <p:pic>
        <p:nvPicPr>
          <p:cNvPr id="2097258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319302"/>
            <a:ext cx="5740865" cy="741392"/>
          </a:xfrm>
          <a:prstGeom prst="rect">
            <a:avLst/>
          </a:prstGeom>
        </p:spPr>
      </p:pic>
      <p:sp>
        <p:nvSpPr>
          <p:cNvPr id="1048958" name="TextBox 13"/>
          <p:cNvSpPr txBox="1"/>
          <p:nvPr/>
        </p:nvSpPr>
        <p:spPr>
          <a:xfrm>
            <a:off x="8047923" y="1524000"/>
            <a:ext cx="229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Single Image Inference</a:t>
            </a:r>
          </a:p>
        </p:txBody>
      </p:sp>
      <p:pic>
        <p:nvPicPr>
          <p:cNvPr id="2097259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2603098"/>
            <a:ext cx="6202286" cy="3493405"/>
          </a:xfrm>
          <a:prstGeom prst="rect">
            <a:avLst/>
          </a:prstGeom>
        </p:spPr>
      </p:pic>
      <p:sp>
        <p:nvSpPr>
          <p:cNvPr id="1048959" name="TextBox 16"/>
          <p:cNvSpPr txBox="1"/>
          <p:nvPr/>
        </p:nvSpPr>
        <p:spPr>
          <a:xfrm>
            <a:off x="2167592" y="4031931"/>
            <a:ext cx="2063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Class wise Accuracy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0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dirty="0"/>
              <a:t>Methodology</a:t>
            </a:r>
            <a:r>
              <a:rPr sz="4400" spc="-210" dirty="0"/>
              <a:t> </a:t>
            </a:r>
            <a:r>
              <a:rPr sz="4400" dirty="0"/>
              <a:t>Evidence</a:t>
            </a:r>
            <a:r>
              <a:rPr sz="4400" spc="-114" dirty="0"/>
              <a:t> </a:t>
            </a:r>
            <a:r>
              <a:rPr sz="4400" dirty="0"/>
              <a:t>of</a:t>
            </a:r>
            <a:r>
              <a:rPr sz="4400" spc="-155" dirty="0"/>
              <a:t> </a:t>
            </a:r>
            <a:r>
              <a:rPr sz="4400" spc="-10" dirty="0"/>
              <a:t>Completion</a:t>
            </a:r>
            <a:endParaRPr sz="4400" dirty="0"/>
          </a:p>
        </p:txBody>
      </p:sp>
      <p:sp>
        <p:nvSpPr>
          <p:cNvPr id="1048961" name="object 3"/>
          <p:cNvSpPr txBox="1"/>
          <p:nvPr/>
        </p:nvSpPr>
        <p:spPr>
          <a:xfrm>
            <a:off x="426719" y="1042352"/>
            <a:ext cx="51695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en-US" sz="2400" b="1" dirty="0">
                <a:latin typeface="Cambria"/>
                <a:cs typeface="Cambria"/>
              </a:rPr>
              <a:t>API Development</a:t>
            </a:r>
            <a:endParaRPr sz="2400" dirty="0">
              <a:latin typeface="Cambria"/>
              <a:cs typeface="Cambria"/>
            </a:endParaRPr>
          </a:p>
        </p:txBody>
      </p:sp>
      <p:grpSp>
        <p:nvGrpSpPr>
          <p:cNvPr id="215" name="Group 3"/>
          <p:cNvGrpSpPr/>
          <p:nvPr/>
        </p:nvGrpSpPr>
        <p:grpSpPr>
          <a:xfrm>
            <a:off x="3043521" y="6324600"/>
            <a:ext cx="9128426" cy="385810"/>
            <a:chOff x="4461235" y="7673908"/>
            <a:chExt cx="9128426" cy="385810"/>
          </a:xfrm>
        </p:grpSpPr>
        <p:sp>
          <p:nvSpPr>
            <p:cNvPr id="1048962" name="Rectangle 4"/>
            <p:cNvSpPr/>
            <p:nvPr/>
          </p:nvSpPr>
          <p:spPr>
            <a:xfrm>
              <a:off x="4461235" y="7694593"/>
              <a:ext cx="6816365" cy="36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IT21360978</a:t>
              </a:r>
              <a:r>
                <a:rPr lang="en-US" sz="1800" dirty="0">
                  <a:solidFill>
                    <a:schemeClr val="tx1"/>
                  </a:solidFill>
                </a:rPr>
                <a:t>   |   Serasinghe G.P.G</a:t>
              </a:r>
              <a:r>
                <a:rPr lang="en-US" dirty="0">
                  <a:solidFill>
                    <a:schemeClr val="tx1"/>
                  </a:solidFill>
                </a:rPr>
                <a:t>.Y   </a:t>
              </a:r>
              <a:r>
                <a:rPr lang="en-US" sz="1800" dirty="0">
                  <a:solidFill>
                    <a:schemeClr val="tx1"/>
                  </a:solidFill>
                </a:rPr>
                <a:t>| 24-25J-092</a:t>
              </a:r>
              <a:endParaRPr lang="en-US" sz="1800" b="0" dirty="0">
                <a:solidFill>
                  <a:schemeClr val="tx1"/>
                </a:solidFill>
              </a:endParaRPr>
            </a:p>
          </p:txBody>
        </p:sp>
        <p:sp>
          <p:nvSpPr>
            <p:cNvPr id="1048963" name="Google Shape;214;p7"/>
            <p:cNvSpPr txBox="1"/>
            <p:nvPr/>
          </p:nvSpPr>
          <p:spPr>
            <a:xfrm>
              <a:off x="12318339" y="7673908"/>
              <a:ext cx="1271322" cy="326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30014"/>
                </a:lnSpc>
              </a:pPr>
              <a:r>
                <a:rPr lang="en-US" sz="1631" dirty="0">
                  <a:solidFill>
                    <a:srgbClr val="242424"/>
                  </a:solidFill>
                  <a:latin typeface="Arial"/>
                  <a:ea typeface="Arial"/>
                  <a:cs typeface="Arial"/>
                  <a:sym typeface="Arial"/>
                </a:rPr>
                <a:t>28/11/2024</a:t>
              </a:r>
              <a:endParaRPr sz="1440" dirty="0"/>
            </a:p>
          </p:txBody>
        </p:sp>
      </p:grpSp>
      <p:pic>
        <p:nvPicPr>
          <p:cNvPr id="2097260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753434"/>
            <a:ext cx="4656223" cy="1722269"/>
          </a:xfrm>
          <a:prstGeom prst="rect">
            <a:avLst/>
          </a:prstGeom>
        </p:spPr>
      </p:pic>
      <p:pic>
        <p:nvPicPr>
          <p:cNvPr id="209726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481" y="1738686"/>
            <a:ext cx="5856319" cy="3469415"/>
          </a:xfrm>
          <a:prstGeom prst="rect">
            <a:avLst/>
          </a:prstGeom>
        </p:spPr>
      </p:pic>
      <p:sp>
        <p:nvSpPr>
          <p:cNvPr id="1048964" name="TextBox 11"/>
          <p:cNvSpPr txBox="1"/>
          <p:nvPr/>
        </p:nvSpPr>
        <p:spPr>
          <a:xfrm>
            <a:off x="1066800" y="3720439"/>
            <a:ext cx="1669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Import Libraries </a:t>
            </a:r>
          </a:p>
        </p:txBody>
      </p:sp>
      <p:sp>
        <p:nvSpPr>
          <p:cNvPr id="1048965" name="TextBox 12"/>
          <p:cNvSpPr txBox="1"/>
          <p:nvPr/>
        </p:nvSpPr>
        <p:spPr>
          <a:xfrm>
            <a:off x="7010400" y="5427796"/>
            <a:ext cx="3010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Loading the Pre-Trained Model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object 2"/>
          <p:cNvSpPr txBox="1">
            <a:spLocks noGrp="1"/>
          </p:cNvSpPr>
          <p:nvPr>
            <p:ph type="title"/>
          </p:nvPr>
        </p:nvSpPr>
        <p:spPr>
          <a:xfrm>
            <a:off x="1663953" y="660181"/>
            <a:ext cx="8864091" cy="795088"/>
          </a:xfrm>
          <a:prstGeom prst="rect">
            <a:avLst/>
          </a:prstGeom>
        </p:spPr>
        <p:txBody>
          <a:bodyPr vert="horz" wrap="square" lIns="0" tIns="238759" rIns="0" bIns="0" rtlCol="0">
            <a:spAutoFit/>
          </a:bodyPr>
          <a:lstStyle/>
          <a:p>
            <a:pPr marL="1693545">
              <a:lnSpc>
                <a:spcPct val="100000"/>
              </a:lnSpc>
              <a:spcBef>
                <a:spcPts val="130"/>
              </a:spcBef>
            </a:pPr>
            <a:r>
              <a:rPr sz="36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  <a:r>
              <a:rPr sz="3600" spc="-2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sz="3600" dirty="0">
                <a:solidFill>
                  <a:schemeClr val="bg1">
                    <a:lumMod val="50000"/>
                  </a:schemeClr>
                </a:solidFill>
              </a:rPr>
              <a:t>&amp;</a:t>
            </a:r>
            <a:r>
              <a:rPr sz="3600" spc="35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sz="3600" spc="-10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endParaRPr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86" name="object 3"/>
          <p:cNvGrpSpPr/>
          <p:nvPr/>
        </p:nvGrpSpPr>
        <p:grpSpPr>
          <a:xfrm>
            <a:off x="571500" y="1943100"/>
            <a:ext cx="1362075" cy="1362075"/>
            <a:chOff x="571500" y="1943100"/>
            <a:chExt cx="1362075" cy="1362075"/>
          </a:xfrm>
        </p:grpSpPr>
        <p:sp>
          <p:nvSpPr>
            <p:cNvPr id="1048616" name="object 4"/>
            <p:cNvSpPr/>
            <p:nvPr/>
          </p:nvSpPr>
          <p:spPr>
            <a:xfrm>
              <a:off x="571500" y="1943100"/>
              <a:ext cx="1362075" cy="1362075"/>
            </a:xfrm>
            <a:custGeom>
              <a:avLst/>
              <a:gdLst/>
              <a:ahLst/>
              <a:cxnLst/>
              <a:rect l="l" t="t" r="r" b="b"/>
              <a:pathLst>
                <a:path w="1362075" h="1362075">
                  <a:moveTo>
                    <a:pt x="681037" y="0"/>
                  </a:moveTo>
                  <a:lnTo>
                    <a:pt x="632400" y="1710"/>
                  </a:lnTo>
                  <a:lnTo>
                    <a:pt x="584687" y="6763"/>
                  </a:lnTo>
                  <a:lnTo>
                    <a:pt x="538011" y="15044"/>
                  </a:lnTo>
                  <a:lnTo>
                    <a:pt x="492489" y="26438"/>
                  </a:lnTo>
                  <a:lnTo>
                    <a:pt x="448236" y="40829"/>
                  </a:lnTo>
                  <a:lnTo>
                    <a:pt x="405367" y="58102"/>
                  </a:lnTo>
                  <a:lnTo>
                    <a:pt x="363996" y="78142"/>
                  </a:lnTo>
                  <a:lnTo>
                    <a:pt x="324240" y="100834"/>
                  </a:lnTo>
                  <a:lnTo>
                    <a:pt x="286214" y="126061"/>
                  </a:lnTo>
                  <a:lnTo>
                    <a:pt x="250033" y="153709"/>
                  </a:lnTo>
                  <a:lnTo>
                    <a:pt x="215812" y="183663"/>
                  </a:lnTo>
                  <a:lnTo>
                    <a:pt x="183666" y="215808"/>
                  </a:lnTo>
                  <a:lnTo>
                    <a:pt x="153711" y="250027"/>
                  </a:lnTo>
                  <a:lnTo>
                    <a:pt x="126061" y="286205"/>
                  </a:lnTo>
                  <a:lnTo>
                    <a:pt x="100833" y="324228"/>
                  </a:lnTo>
                  <a:lnTo>
                    <a:pt x="78142" y="363981"/>
                  </a:lnTo>
                  <a:lnTo>
                    <a:pt x="58101" y="405346"/>
                  </a:lnTo>
                  <a:lnTo>
                    <a:pt x="40828" y="448211"/>
                  </a:lnTo>
                  <a:lnTo>
                    <a:pt x="26437" y="492458"/>
                  </a:lnTo>
                  <a:lnTo>
                    <a:pt x="15044" y="537973"/>
                  </a:lnTo>
                  <a:lnTo>
                    <a:pt x="6763" y="584641"/>
                  </a:lnTo>
                  <a:lnTo>
                    <a:pt x="1709" y="632346"/>
                  </a:lnTo>
                  <a:lnTo>
                    <a:pt x="0" y="680974"/>
                  </a:lnTo>
                  <a:lnTo>
                    <a:pt x="1709" y="729616"/>
                  </a:lnTo>
                  <a:lnTo>
                    <a:pt x="6763" y="777336"/>
                  </a:lnTo>
                  <a:lnTo>
                    <a:pt x="15044" y="824017"/>
                  </a:lnTo>
                  <a:lnTo>
                    <a:pt x="26437" y="869544"/>
                  </a:lnTo>
                  <a:lnTo>
                    <a:pt x="40828" y="913802"/>
                  </a:lnTo>
                  <a:lnTo>
                    <a:pt x="58101" y="956676"/>
                  </a:lnTo>
                  <a:lnTo>
                    <a:pt x="78142" y="998051"/>
                  </a:lnTo>
                  <a:lnTo>
                    <a:pt x="100833" y="1037810"/>
                  </a:lnTo>
                  <a:lnTo>
                    <a:pt x="126061" y="1075840"/>
                  </a:lnTo>
                  <a:lnTo>
                    <a:pt x="153711" y="1112024"/>
                  </a:lnTo>
                  <a:lnTo>
                    <a:pt x="183666" y="1146248"/>
                  </a:lnTo>
                  <a:lnTo>
                    <a:pt x="215812" y="1178397"/>
                  </a:lnTo>
                  <a:lnTo>
                    <a:pt x="250033" y="1208354"/>
                  </a:lnTo>
                  <a:lnTo>
                    <a:pt x="286214" y="1236005"/>
                  </a:lnTo>
                  <a:lnTo>
                    <a:pt x="324240" y="1261235"/>
                  </a:lnTo>
                  <a:lnTo>
                    <a:pt x="363996" y="1283928"/>
                  </a:lnTo>
                  <a:lnTo>
                    <a:pt x="405367" y="1303969"/>
                  </a:lnTo>
                  <a:lnTo>
                    <a:pt x="448236" y="1321244"/>
                  </a:lnTo>
                  <a:lnTo>
                    <a:pt x="492489" y="1335635"/>
                  </a:lnTo>
                  <a:lnTo>
                    <a:pt x="538011" y="1347030"/>
                  </a:lnTo>
                  <a:lnTo>
                    <a:pt x="584687" y="1355311"/>
                  </a:lnTo>
                  <a:lnTo>
                    <a:pt x="632400" y="1360364"/>
                  </a:lnTo>
                  <a:lnTo>
                    <a:pt x="681037" y="1362075"/>
                  </a:lnTo>
                  <a:lnTo>
                    <a:pt x="729672" y="1360364"/>
                  </a:lnTo>
                  <a:lnTo>
                    <a:pt x="777384" y="1355311"/>
                  </a:lnTo>
                  <a:lnTo>
                    <a:pt x="824059" y="1347030"/>
                  </a:lnTo>
                  <a:lnTo>
                    <a:pt x="869580" y="1335635"/>
                  </a:lnTo>
                  <a:lnTo>
                    <a:pt x="913833" y="1321244"/>
                  </a:lnTo>
                  <a:lnTo>
                    <a:pt x="956702" y="1303969"/>
                  </a:lnTo>
                  <a:lnTo>
                    <a:pt x="998072" y="1283928"/>
                  </a:lnTo>
                  <a:lnTo>
                    <a:pt x="1037828" y="1261235"/>
                  </a:lnTo>
                  <a:lnTo>
                    <a:pt x="1075854" y="1236005"/>
                  </a:lnTo>
                  <a:lnTo>
                    <a:pt x="1112036" y="1208354"/>
                  </a:lnTo>
                  <a:lnTo>
                    <a:pt x="1146257" y="1178397"/>
                  </a:lnTo>
                  <a:lnTo>
                    <a:pt x="1178404" y="1146248"/>
                  </a:lnTo>
                  <a:lnTo>
                    <a:pt x="1208359" y="1112024"/>
                  </a:lnTo>
                  <a:lnTo>
                    <a:pt x="1236009" y="1075840"/>
                  </a:lnTo>
                  <a:lnTo>
                    <a:pt x="1261238" y="1037810"/>
                  </a:lnTo>
                  <a:lnTo>
                    <a:pt x="1283930" y="998051"/>
                  </a:lnTo>
                  <a:lnTo>
                    <a:pt x="1303971" y="956676"/>
                  </a:lnTo>
                  <a:lnTo>
                    <a:pt x="1321244" y="913802"/>
                  </a:lnTo>
                  <a:lnTo>
                    <a:pt x="1335636" y="869544"/>
                  </a:lnTo>
                  <a:lnTo>
                    <a:pt x="1347030" y="824017"/>
                  </a:lnTo>
                  <a:lnTo>
                    <a:pt x="1355311" y="777336"/>
                  </a:lnTo>
                  <a:lnTo>
                    <a:pt x="1360364" y="729616"/>
                  </a:lnTo>
                  <a:lnTo>
                    <a:pt x="1362075" y="680974"/>
                  </a:lnTo>
                  <a:lnTo>
                    <a:pt x="1360364" y="632346"/>
                  </a:lnTo>
                  <a:lnTo>
                    <a:pt x="1355311" y="584641"/>
                  </a:lnTo>
                  <a:lnTo>
                    <a:pt x="1347030" y="537973"/>
                  </a:lnTo>
                  <a:lnTo>
                    <a:pt x="1335636" y="492458"/>
                  </a:lnTo>
                  <a:lnTo>
                    <a:pt x="1321244" y="448211"/>
                  </a:lnTo>
                  <a:lnTo>
                    <a:pt x="1303971" y="405346"/>
                  </a:lnTo>
                  <a:lnTo>
                    <a:pt x="1283930" y="363981"/>
                  </a:lnTo>
                  <a:lnTo>
                    <a:pt x="1261238" y="324228"/>
                  </a:lnTo>
                  <a:lnTo>
                    <a:pt x="1236009" y="286205"/>
                  </a:lnTo>
                  <a:lnTo>
                    <a:pt x="1208359" y="250027"/>
                  </a:lnTo>
                  <a:lnTo>
                    <a:pt x="1178404" y="215808"/>
                  </a:lnTo>
                  <a:lnTo>
                    <a:pt x="1146257" y="183663"/>
                  </a:lnTo>
                  <a:lnTo>
                    <a:pt x="1112036" y="153709"/>
                  </a:lnTo>
                  <a:lnTo>
                    <a:pt x="1075854" y="126061"/>
                  </a:lnTo>
                  <a:lnTo>
                    <a:pt x="1037828" y="100834"/>
                  </a:lnTo>
                  <a:lnTo>
                    <a:pt x="998072" y="78142"/>
                  </a:lnTo>
                  <a:lnTo>
                    <a:pt x="956702" y="58102"/>
                  </a:lnTo>
                  <a:lnTo>
                    <a:pt x="913833" y="40829"/>
                  </a:lnTo>
                  <a:lnTo>
                    <a:pt x="869580" y="26438"/>
                  </a:lnTo>
                  <a:lnTo>
                    <a:pt x="824059" y="15044"/>
                  </a:lnTo>
                  <a:lnTo>
                    <a:pt x="777384" y="6763"/>
                  </a:lnTo>
                  <a:lnTo>
                    <a:pt x="729672" y="1710"/>
                  </a:lnTo>
                  <a:lnTo>
                    <a:pt x="681037" y="0"/>
                  </a:lnTo>
                  <a:close/>
                </a:path>
              </a:pathLst>
            </a:custGeom>
            <a:solidFill>
              <a:srgbClr val="CCD4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48617" name="object 14"/>
            <p:cNvSpPr/>
            <p:nvPr/>
          </p:nvSpPr>
          <p:spPr>
            <a:xfrm>
              <a:off x="862012" y="2233675"/>
              <a:ext cx="790575" cy="790575"/>
            </a:xfrm>
            <a:custGeom>
              <a:avLst/>
              <a:gdLst/>
              <a:ahLst/>
              <a:cxnLst/>
              <a:rect l="l" t="t" r="r" b="b"/>
              <a:pathLst>
                <a:path w="790575" h="790575">
                  <a:moveTo>
                    <a:pt x="0" y="790575"/>
                  </a:moveTo>
                  <a:lnTo>
                    <a:pt x="790575" y="790575"/>
                  </a:lnTo>
                  <a:lnTo>
                    <a:pt x="790575" y="0"/>
                  </a:lnTo>
                  <a:lnTo>
                    <a:pt x="0" y="0"/>
                  </a:lnTo>
                  <a:lnTo>
                    <a:pt x="0" y="790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8618" name="object 15"/>
          <p:cNvSpPr txBox="1"/>
          <p:nvPr/>
        </p:nvSpPr>
        <p:spPr>
          <a:xfrm>
            <a:off x="2214879" y="1850453"/>
            <a:ext cx="3228975" cy="3651962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25"/>
              </a:spcBef>
            </a:pPr>
            <a:r>
              <a:rPr lang="en-US" sz="2400" spc="-80" dirty="0">
                <a:latin typeface="Calibri"/>
                <a:cs typeface="Calibri"/>
              </a:rPr>
              <a:t>Preservation and study of archaeological objects are vital for understanding human history and cultural heritage</a:t>
            </a:r>
          </a:p>
          <a:p>
            <a:pPr marL="12700" marR="5080">
              <a:lnSpc>
                <a:spcPct val="102600"/>
              </a:lnSpc>
              <a:spcBef>
                <a:spcPts val="25"/>
              </a:spcBef>
            </a:pPr>
            <a:endParaRPr lang="en-US" sz="2400" dirty="0">
              <a:latin typeface="Calibri"/>
              <a:cs typeface="Calibri"/>
            </a:endParaRPr>
          </a:p>
          <a:p>
            <a:pPr marL="12700" marR="430530">
              <a:lnSpc>
                <a:spcPct val="102400"/>
              </a:lnSpc>
            </a:pPr>
            <a:r>
              <a:rPr lang="en-US" sz="2400" spc="-10" dirty="0">
                <a:latin typeface="Calibri"/>
                <a:cs typeface="Calibri"/>
              </a:rPr>
              <a:t>Traditional documentation methods are time-consuming and lack efficiency</a:t>
            </a:r>
            <a:endParaRPr lang="en-US" sz="2400" dirty="0">
              <a:latin typeface="Calibri"/>
              <a:cs typeface="Calibri"/>
            </a:endParaRPr>
          </a:p>
        </p:txBody>
      </p:sp>
      <p:grpSp>
        <p:nvGrpSpPr>
          <p:cNvPr id="87" name="object 16"/>
          <p:cNvGrpSpPr/>
          <p:nvPr/>
        </p:nvGrpSpPr>
        <p:grpSpPr>
          <a:xfrm>
            <a:off x="6000750" y="1943100"/>
            <a:ext cx="1362075" cy="1362075"/>
            <a:chOff x="6000750" y="1943100"/>
            <a:chExt cx="1362075" cy="1362075"/>
          </a:xfrm>
        </p:grpSpPr>
        <p:sp>
          <p:nvSpPr>
            <p:cNvPr id="1048619" name="object 17"/>
            <p:cNvSpPr/>
            <p:nvPr/>
          </p:nvSpPr>
          <p:spPr>
            <a:xfrm>
              <a:off x="6000750" y="1943100"/>
              <a:ext cx="1362075" cy="1362075"/>
            </a:xfrm>
            <a:custGeom>
              <a:avLst/>
              <a:gdLst/>
              <a:ahLst/>
              <a:cxnLst/>
              <a:rect l="l" t="t" r="r" b="b"/>
              <a:pathLst>
                <a:path w="1362075" h="1362075">
                  <a:moveTo>
                    <a:pt x="681101" y="0"/>
                  </a:moveTo>
                  <a:lnTo>
                    <a:pt x="632458" y="1710"/>
                  </a:lnTo>
                  <a:lnTo>
                    <a:pt x="584738" y="6763"/>
                  </a:lnTo>
                  <a:lnTo>
                    <a:pt x="538057" y="15044"/>
                  </a:lnTo>
                  <a:lnTo>
                    <a:pt x="492530" y="26438"/>
                  </a:lnTo>
                  <a:lnTo>
                    <a:pt x="448272" y="40829"/>
                  </a:lnTo>
                  <a:lnTo>
                    <a:pt x="405398" y="58102"/>
                  </a:lnTo>
                  <a:lnTo>
                    <a:pt x="364023" y="78142"/>
                  </a:lnTo>
                  <a:lnTo>
                    <a:pt x="324264" y="100834"/>
                  </a:lnTo>
                  <a:lnTo>
                    <a:pt x="286234" y="126061"/>
                  </a:lnTo>
                  <a:lnTo>
                    <a:pt x="250050" y="153709"/>
                  </a:lnTo>
                  <a:lnTo>
                    <a:pt x="215826" y="183663"/>
                  </a:lnTo>
                  <a:lnTo>
                    <a:pt x="183677" y="215808"/>
                  </a:lnTo>
                  <a:lnTo>
                    <a:pt x="153720" y="250027"/>
                  </a:lnTo>
                  <a:lnTo>
                    <a:pt x="126069" y="286205"/>
                  </a:lnTo>
                  <a:lnTo>
                    <a:pt x="100839" y="324228"/>
                  </a:lnTo>
                  <a:lnTo>
                    <a:pt x="78146" y="363981"/>
                  </a:lnTo>
                  <a:lnTo>
                    <a:pt x="58105" y="405346"/>
                  </a:lnTo>
                  <a:lnTo>
                    <a:pt x="40830" y="448211"/>
                  </a:lnTo>
                  <a:lnTo>
                    <a:pt x="26439" y="492458"/>
                  </a:lnTo>
                  <a:lnTo>
                    <a:pt x="15044" y="537973"/>
                  </a:lnTo>
                  <a:lnTo>
                    <a:pt x="6763" y="584641"/>
                  </a:lnTo>
                  <a:lnTo>
                    <a:pt x="1710" y="632346"/>
                  </a:lnTo>
                  <a:lnTo>
                    <a:pt x="0" y="680974"/>
                  </a:lnTo>
                  <a:lnTo>
                    <a:pt x="1710" y="729616"/>
                  </a:lnTo>
                  <a:lnTo>
                    <a:pt x="6763" y="777336"/>
                  </a:lnTo>
                  <a:lnTo>
                    <a:pt x="15044" y="824017"/>
                  </a:lnTo>
                  <a:lnTo>
                    <a:pt x="26439" y="869544"/>
                  </a:lnTo>
                  <a:lnTo>
                    <a:pt x="40830" y="913802"/>
                  </a:lnTo>
                  <a:lnTo>
                    <a:pt x="58105" y="956676"/>
                  </a:lnTo>
                  <a:lnTo>
                    <a:pt x="78146" y="998051"/>
                  </a:lnTo>
                  <a:lnTo>
                    <a:pt x="100839" y="1037810"/>
                  </a:lnTo>
                  <a:lnTo>
                    <a:pt x="126069" y="1075840"/>
                  </a:lnTo>
                  <a:lnTo>
                    <a:pt x="153720" y="1112024"/>
                  </a:lnTo>
                  <a:lnTo>
                    <a:pt x="183677" y="1146248"/>
                  </a:lnTo>
                  <a:lnTo>
                    <a:pt x="215826" y="1178397"/>
                  </a:lnTo>
                  <a:lnTo>
                    <a:pt x="250050" y="1208354"/>
                  </a:lnTo>
                  <a:lnTo>
                    <a:pt x="286234" y="1236005"/>
                  </a:lnTo>
                  <a:lnTo>
                    <a:pt x="324264" y="1261235"/>
                  </a:lnTo>
                  <a:lnTo>
                    <a:pt x="364023" y="1283928"/>
                  </a:lnTo>
                  <a:lnTo>
                    <a:pt x="405398" y="1303969"/>
                  </a:lnTo>
                  <a:lnTo>
                    <a:pt x="448272" y="1321244"/>
                  </a:lnTo>
                  <a:lnTo>
                    <a:pt x="492530" y="1335635"/>
                  </a:lnTo>
                  <a:lnTo>
                    <a:pt x="538057" y="1347030"/>
                  </a:lnTo>
                  <a:lnTo>
                    <a:pt x="584738" y="1355311"/>
                  </a:lnTo>
                  <a:lnTo>
                    <a:pt x="632458" y="1360364"/>
                  </a:lnTo>
                  <a:lnTo>
                    <a:pt x="681101" y="1362075"/>
                  </a:lnTo>
                  <a:lnTo>
                    <a:pt x="729728" y="1360364"/>
                  </a:lnTo>
                  <a:lnTo>
                    <a:pt x="777433" y="1355311"/>
                  </a:lnTo>
                  <a:lnTo>
                    <a:pt x="824101" y="1347030"/>
                  </a:lnTo>
                  <a:lnTo>
                    <a:pt x="869616" y="1335635"/>
                  </a:lnTo>
                  <a:lnTo>
                    <a:pt x="913863" y="1321244"/>
                  </a:lnTo>
                  <a:lnTo>
                    <a:pt x="956728" y="1303969"/>
                  </a:lnTo>
                  <a:lnTo>
                    <a:pt x="998093" y="1283928"/>
                  </a:lnTo>
                  <a:lnTo>
                    <a:pt x="1037846" y="1261235"/>
                  </a:lnTo>
                  <a:lnTo>
                    <a:pt x="1075869" y="1236005"/>
                  </a:lnTo>
                  <a:lnTo>
                    <a:pt x="1112047" y="1208354"/>
                  </a:lnTo>
                  <a:lnTo>
                    <a:pt x="1146266" y="1178397"/>
                  </a:lnTo>
                  <a:lnTo>
                    <a:pt x="1178411" y="1146248"/>
                  </a:lnTo>
                  <a:lnTo>
                    <a:pt x="1208365" y="1112024"/>
                  </a:lnTo>
                  <a:lnTo>
                    <a:pt x="1236013" y="1075840"/>
                  </a:lnTo>
                  <a:lnTo>
                    <a:pt x="1261240" y="1037810"/>
                  </a:lnTo>
                  <a:lnTo>
                    <a:pt x="1283932" y="998051"/>
                  </a:lnTo>
                  <a:lnTo>
                    <a:pt x="1303972" y="956676"/>
                  </a:lnTo>
                  <a:lnTo>
                    <a:pt x="1321245" y="913802"/>
                  </a:lnTo>
                  <a:lnTo>
                    <a:pt x="1335636" y="869544"/>
                  </a:lnTo>
                  <a:lnTo>
                    <a:pt x="1347030" y="824017"/>
                  </a:lnTo>
                  <a:lnTo>
                    <a:pt x="1355311" y="777336"/>
                  </a:lnTo>
                  <a:lnTo>
                    <a:pt x="1360364" y="729616"/>
                  </a:lnTo>
                  <a:lnTo>
                    <a:pt x="1362075" y="680974"/>
                  </a:lnTo>
                  <a:lnTo>
                    <a:pt x="1360364" y="632346"/>
                  </a:lnTo>
                  <a:lnTo>
                    <a:pt x="1355311" y="584641"/>
                  </a:lnTo>
                  <a:lnTo>
                    <a:pt x="1347030" y="537973"/>
                  </a:lnTo>
                  <a:lnTo>
                    <a:pt x="1335636" y="492458"/>
                  </a:lnTo>
                  <a:lnTo>
                    <a:pt x="1321245" y="448211"/>
                  </a:lnTo>
                  <a:lnTo>
                    <a:pt x="1303972" y="405346"/>
                  </a:lnTo>
                  <a:lnTo>
                    <a:pt x="1283932" y="363981"/>
                  </a:lnTo>
                  <a:lnTo>
                    <a:pt x="1261240" y="324228"/>
                  </a:lnTo>
                  <a:lnTo>
                    <a:pt x="1236013" y="286205"/>
                  </a:lnTo>
                  <a:lnTo>
                    <a:pt x="1208365" y="250027"/>
                  </a:lnTo>
                  <a:lnTo>
                    <a:pt x="1178411" y="215808"/>
                  </a:lnTo>
                  <a:lnTo>
                    <a:pt x="1146266" y="183663"/>
                  </a:lnTo>
                  <a:lnTo>
                    <a:pt x="1112047" y="153709"/>
                  </a:lnTo>
                  <a:lnTo>
                    <a:pt x="1075869" y="126061"/>
                  </a:lnTo>
                  <a:lnTo>
                    <a:pt x="1037846" y="100834"/>
                  </a:lnTo>
                  <a:lnTo>
                    <a:pt x="998093" y="78142"/>
                  </a:lnTo>
                  <a:lnTo>
                    <a:pt x="956728" y="58102"/>
                  </a:lnTo>
                  <a:lnTo>
                    <a:pt x="913863" y="40829"/>
                  </a:lnTo>
                  <a:lnTo>
                    <a:pt x="869616" y="26438"/>
                  </a:lnTo>
                  <a:lnTo>
                    <a:pt x="824101" y="15044"/>
                  </a:lnTo>
                  <a:lnTo>
                    <a:pt x="777433" y="6763"/>
                  </a:lnTo>
                  <a:lnTo>
                    <a:pt x="729728" y="1710"/>
                  </a:lnTo>
                  <a:lnTo>
                    <a:pt x="681101" y="0"/>
                  </a:lnTo>
                  <a:close/>
                </a:path>
              </a:pathLst>
            </a:custGeom>
            <a:solidFill>
              <a:srgbClr val="CCD4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48620" name="object 23"/>
            <p:cNvSpPr/>
            <p:nvPr/>
          </p:nvSpPr>
          <p:spPr>
            <a:xfrm>
              <a:off x="6296025" y="2233675"/>
              <a:ext cx="790575" cy="790575"/>
            </a:xfrm>
            <a:custGeom>
              <a:avLst/>
              <a:gdLst/>
              <a:ahLst/>
              <a:cxnLst/>
              <a:rect l="l" t="t" r="r" b="b"/>
              <a:pathLst>
                <a:path w="790575" h="790575">
                  <a:moveTo>
                    <a:pt x="0" y="790575"/>
                  </a:moveTo>
                  <a:lnTo>
                    <a:pt x="790575" y="790575"/>
                  </a:lnTo>
                  <a:lnTo>
                    <a:pt x="790575" y="0"/>
                  </a:lnTo>
                  <a:lnTo>
                    <a:pt x="0" y="0"/>
                  </a:lnTo>
                  <a:lnTo>
                    <a:pt x="0" y="790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8621" name="object 24"/>
          <p:cNvSpPr txBox="1">
            <a:spLocks noGrp="1"/>
          </p:cNvSpPr>
          <p:nvPr>
            <p:ph sz="half" idx="3"/>
          </p:nvPr>
        </p:nvSpPr>
        <p:spPr>
          <a:xfrm>
            <a:off x="7647940" y="2036762"/>
            <a:ext cx="3195954" cy="5924219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080">
              <a:lnSpc>
                <a:spcPct val="103000"/>
              </a:lnSpc>
              <a:spcBef>
                <a:spcPts val="15"/>
              </a:spcBef>
            </a:pPr>
            <a:r>
              <a:rPr lang="en-US" spc="-25" dirty="0"/>
              <a:t>Generating accurate 3D models from 2D images enhances artifact analysis and preservation.</a:t>
            </a:r>
          </a:p>
          <a:p>
            <a:pPr marL="12700" marR="5080">
              <a:lnSpc>
                <a:spcPct val="103000"/>
              </a:lnSpc>
              <a:spcBef>
                <a:spcPts val="15"/>
              </a:spcBef>
            </a:pPr>
            <a:endParaRPr lang="en-US" spc="-25" dirty="0"/>
          </a:p>
          <a:p>
            <a:pPr marL="12700" marR="5080">
              <a:lnSpc>
                <a:spcPct val="103000"/>
              </a:lnSpc>
              <a:spcBef>
                <a:spcPts val="15"/>
              </a:spcBef>
            </a:pPr>
            <a:endParaRPr lang="en-US" spc="-10" dirty="0"/>
          </a:p>
          <a:p>
            <a:pPr marL="12700" marR="118745">
              <a:lnSpc>
                <a:spcPct val="102400"/>
              </a:lnSpc>
            </a:pPr>
            <a:r>
              <a:rPr lang="en-US" dirty="0"/>
              <a:t>Detailed 3D models provide a more comprehensive understanding of archaeological artifacts.</a:t>
            </a:r>
            <a:endParaRPr lang="en-US" spc="-10" dirty="0"/>
          </a:p>
        </p:txBody>
      </p:sp>
      <p:grpSp>
        <p:nvGrpSpPr>
          <p:cNvPr id="88" name="object 25"/>
          <p:cNvGrpSpPr/>
          <p:nvPr/>
        </p:nvGrpSpPr>
        <p:grpSpPr>
          <a:xfrm>
            <a:off x="571500" y="4152900"/>
            <a:ext cx="1362075" cy="1362075"/>
            <a:chOff x="571500" y="4152900"/>
            <a:chExt cx="1362075" cy="1362075"/>
          </a:xfrm>
        </p:grpSpPr>
        <p:sp>
          <p:nvSpPr>
            <p:cNvPr id="1048622" name="object 26"/>
            <p:cNvSpPr/>
            <p:nvPr/>
          </p:nvSpPr>
          <p:spPr>
            <a:xfrm>
              <a:off x="571500" y="4152900"/>
              <a:ext cx="1362075" cy="1362075"/>
            </a:xfrm>
            <a:custGeom>
              <a:avLst/>
              <a:gdLst/>
              <a:ahLst/>
              <a:cxnLst/>
              <a:rect l="l" t="t" r="r" b="b"/>
              <a:pathLst>
                <a:path w="1362075" h="1362075">
                  <a:moveTo>
                    <a:pt x="681037" y="0"/>
                  </a:moveTo>
                  <a:lnTo>
                    <a:pt x="632400" y="1710"/>
                  </a:lnTo>
                  <a:lnTo>
                    <a:pt x="584687" y="6763"/>
                  </a:lnTo>
                  <a:lnTo>
                    <a:pt x="538011" y="15044"/>
                  </a:lnTo>
                  <a:lnTo>
                    <a:pt x="492489" y="26438"/>
                  </a:lnTo>
                  <a:lnTo>
                    <a:pt x="448236" y="40829"/>
                  </a:lnTo>
                  <a:lnTo>
                    <a:pt x="405367" y="58102"/>
                  </a:lnTo>
                  <a:lnTo>
                    <a:pt x="363996" y="78142"/>
                  </a:lnTo>
                  <a:lnTo>
                    <a:pt x="324240" y="100834"/>
                  </a:lnTo>
                  <a:lnTo>
                    <a:pt x="286214" y="126061"/>
                  </a:lnTo>
                  <a:lnTo>
                    <a:pt x="250033" y="153709"/>
                  </a:lnTo>
                  <a:lnTo>
                    <a:pt x="215812" y="183663"/>
                  </a:lnTo>
                  <a:lnTo>
                    <a:pt x="183666" y="215808"/>
                  </a:lnTo>
                  <a:lnTo>
                    <a:pt x="153711" y="250027"/>
                  </a:lnTo>
                  <a:lnTo>
                    <a:pt x="126061" y="286205"/>
                  </a:lnTo>
                  <a:lnTo>
                    <a:pt x="100833" y="324228"/>
                  </a:lnTo>
                  <a:lnTo>
                    <a:pt x="78142" y="363981"/>
                  </a:lnTo>
                  <a:lnTo>
                    <a:pt x="58101" y="405346"/>
                  </a:lnTo>
                  <a:lnTo>
                    <a:pt x="40828" y="448211"/>
                  </a:lnTo>
                  <a:lnTo>
                    <a:pt x="26437" y="492458"/>
                  </a:lnTo>
                  <a:lnTo>
                    <a:pt x="15044" y="537973"/>
                  </a:lnTo>
                  <a:lnTo>
                    <a:pt x="6763" y="584641"/>
                  </a:lnTo>
                  <a:lnTo>
                    <a:pt x="1709" y="632346"/>
                  </a:lnTo>
                  <a:lnTo>
                    <a:pt x="0" y="680974"/>
                  </a:lnTo>
                  <a:lnTo>
                    <a:pt x="1709" y="729616"/>
                  </a:lnTo>
                  <a:lnTo>
                    <a:pt x="6763" y="777336"/>
                  </a:lnTo>
                  <a:lnTo>
                    <a:pt x="15044" y="824017"/>
                  </a:lnTo>
                  <a:lnTo>
                    <a:pt x="26437" y="869544"/>
                  </a:lnTo>
                  <a:lnTo>
                    <a:pt x="40828" y="913802"/>
                  </a:lnTo>
                  <a:lnTo>
                    <a:pt x="58101" y="956676"/>
                  </a:lnTo>
                  <a:lnTo>
                    <a:pt x="78142" y="998051"/>
                  </a:lnTo>
                  <a:lnTo>
                    <a:pt x="100833" y="1037810"/>
                  </a:lnTo>
                  <a:lnTo>
                    <a:pt x="126061" y="1075840"/>
                  </a:lnTo>
                  <a:lnTo>
                    <a:pt x="153711" y="1112024"/>
                  </a:lnTo>
                  <a:lnTo>
                    <a:pt x="183666" y="1146248"/>
                  </a:lnTo>
                  <a:lnTo>
                    <a:pt x="215812" y="1178397"/>
                  </a:lnTo>
                  <a:lnTo>
                    <a:pt x="250033" y="1208354"/>
                  </a:lnTo>
                  <a:lnTo>
                    <a:pt x="286214" y="1236005"/>
                  </a:lnTo>
                  <a:lnTo>
                    <a:pt x="324240" y="1261235"/>
                  </a:lnTo>
                  <a:lnTo>
                    <a:pt x="363996" y="1283928"/>
                  </a:lnTo>
                  <a:lnTo>
                    <a:pt x="405367" y="1303969"/>
                  </a:lnTo>
                  <a:lnTo>
                    <a:pt x="448236" y="1321244"/>
                  </a:lnTo>
                  <a:lnTo>
                    <a:pt x="492489" y="1335635"/>
                  </a:lnTo>
                  <a:lnTo>
                    <a:pt x="538011" y="1347030"/>
                  </a:lnTo>
                  <a:lnTo>
                    <a:pt x="584687" y="1355311"/>
                  </a:lnTo>
                  <a:lnTo>
                    <a:pt x="632400" y="1360364"/>
                  </a:lnTo>
                  <a:lnTo>
                    <a:pt x="681037" y="1362075"/>
                  </a:lnTo>
                  <a:lnTo>
                    <a:pt x="729672" y="1360364"/>
                  </a:lnTo>
                  <a:lnTo>
                    <a:pt x="777384" y="1355311"/>
                  </a:lnTo>
                  <a:lnTo>
                    <a:pt x="824059" y="1347030"/>
                  </a:lnTo>
                  <a:lnTo>
                    <a:pt x="869580" y="1335635"/>
                  </a:lnTo>
                  <a:lnTo>
                    <a:pt x="913833" y="1321244"/>
                  </a:lnTo>
                  <a:lnTo>
                    <a:pt x="956702" y="1303969"/>
                  </a:lnTo>
                  <a:lnTo>
                    <a:pt x="998072" y="1283928"/>
                  </a:lnTo>
                  <a:lnTo>
                    <a:pt x="1037828" y="1261235"/>
                  </a:lnTo>
                  <a:lnTo>
                    <a:pt x="1075854" y="1236005"/>
                  </a:lnTo>
                  <a:lnTo>
                    <a:pt x="1112036" y="1208354"/>
                  </a:lnTo>
                  <a:lnTo>
                    <a:pt x="1146257" y="1178397"/>
                  </a:lnTo>
                  <a:lnTo>
                    <a:pt x="1178404" y="1146248"/>
                  </a:lnTo>
                  <a:lnTo>
                    <a:pt x="1208359" y="1112024"/>
                  </a:lnTo>
                  <a:lnTo>
                    <a:pt x="1236009" y="1075840"/>
                  </a:lnTo>
                  <a:lnTo>
                    <a:pt x="1261238" y="1037810"/>
                  </a:lnTo>
                  <a:lnTo>
                    <a:pt x="1283930" y="998051"/>
                  </a:lnTo>
                  <a:lnTo>
                    <a:pt x="1303971" y="956676"/>
                  </a:lnTo>
                  <a:lnTo>
                    <a:pt x="1321244" y="913802"/>
                  </a:lnTo>
                  <a:lnTo>
                    <a:pt x="1335636" y="869544"/>
                  </a:lnTo>
                  <a:lnTo>
                    <a:pt x="1347030" y="824017"/>
                  </a:lnTo>
                  <a:lnTo>
                    <a:pt x="1355311" y="777336"/>
                  </a:lnTo>
                  <a:lnTo>
                    <a:pt x="1360364" y="729616"/>
                  </a:lnTo>
                  <a:lnTo>
                    <a:pt x="1362075" y="680974"/>
                  </a:lnTo>
                  <a:lnTo>
                    <a:pt x="1360364" y="632346"/>
                  </a:lnTo>
                  <a:lnTo>
                    <a:pt x="1355311" y="584641"/>
                  </a:lnTo>
                  <a:lnTo>
                    <a:pt x="1347030" y="537973"/>
                  </a:lnTo>
                  <a:lnTo>
                    <a:pt x="1335636" y="492458"/>
                  </a:lnTo>
                  <a:lnTo>
                    <a:pt x="1321244" y="448211"/>
                  </a:lnTo>
                  <a:lnTo>
                    <a:pt x="1303971" y="405346"/>
                  </a:lnTo>
                  <a:lnTo>
                    <a:pt x="1283930" y="363981"/>
                  </a:lnTo>
                  <a:lnTo>
                    <a:pt x="1261238" y="324228"/>
                  </a:lnTo>
                  <a:lnTo>
                    <a:pt x="1236009" y="286205"/>
                  </a:lnTo>
                  <a:lnTo>
                    <a:pt x="1208359" y="250027"/>
                  </a:lnTo>
                  <a:lnTo>
                    <a:pt x="1178404" y="215808"/>
                  </a:lnTo>
                  <a:lnTo>
                    <a:pt x="1146257" y="183663"/>
                  </a:lnTo>
                  <a:lnTo>
                    <a:pt x="1112036" y="153709"/>
                  </a:lnTo>
                  <a:lnTo>
                    <a:pt x="1075854" y="126061"/>
                  </a:lnTo>
                  <a:lnTo>
                    <a:pt x="1037828" y="100834"/>
                  </a:lnTo>
                  <a:lnTo>
                    <a:pt x="998072" y="78142"/>
                  </a:lnTo>
                  <a:lnTo>
                    <a:pt x="956702" y="58102"/>
                  </a:lnTo>
                  <a:lnTo>
                    <a:pt x="913833" y="40829"/>
                  </a:lnTo>
                  <a:lnTo>
                    <a:pt x="869580" y="26438"/>
                  </a:lnTo>
                  <a:lnTo>
                    <a:pt x="824059" y="15044"/>
                  </a:lnTo>
                  <a:lnTo>
                    <a:pt x="777384" y="6763"/>
                  </a:lnTo>
                  <a:lnTo>
                    <a:pt x="729672" y="1710"/>
                  </a:lnTo>
                  <a:lnTo>
                    <a:pt x="681037" y="0"/>
                  </a:lnTo>
                  <a:close/>
                </a:path>
              </a:pathLst>
            </a:custGeom>
            <a:solidFill>
              <a:srgbClr val="CC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8623" name="object 31"/>
            <p:cNvSpPr/>
            <p:nvPr/>
          </p:nvSpPr>
          <p:spPr>
            <a:xfrm>
              <a:off x="862012" y="4443475"/>
              <a:ext cx="790575" cy="790575"/>
            </a:xfrm>
            <a:custGeom>
              <a:avLst/>
              <a:gdLst/>
              <a:ahLst/>
              <a:cxnLst/>
              <a:rect l="l" t="t" r="r" b="b"/>
              <a:pathLst>
                <a:path w="790575" h="790575">
                  <a:moveTo>
                    <a:pt x="0" y="790575"/>
                  </a:moveTo>
                  <a:lnTo>
                    <a:pt x="790575" y="790575"/>
                  </a:lnTo>
                  <a:lnTo>
                    <a:pt x="790575" y="0"/>
                  </a:lnTo>
                  <a:lnTo>
                    <a:pt x="0" y="0"/>
                  </a:lnTo>
                  <a:lnTo>
                    <a:pt x="0" y="790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9" name="Group 37"/>
          <p:cNvGrpSpPr/>
          <p:nvPr/>
        </p:nvGrpSpPr>
        <p:grpSpPr>
          <a:xfrm>
            <a:off x="2798612" y="6362700"/>
            <a:ext cx="9128426" cy="385810"/>
            <a:chOff x="4461235" y="7673908"/>
            <a:chExt cx="9128426" cy="385810"/>
          </a:xfrm>
        </p:grpSpPr>
        <p:sp>
          <p:nvSpPr>
            <p:cNvPr id="1048624" name="Rectangle 38"/>
            <p:cNvSpPr/>
            <p:nvPr/>
          </p:nvSpPr>
          <p:spPr>
            <a:xfrm>
              <a:off x="4461235" y="7694593"/>
              <a:ext cx="6816365" cy="36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IT21344824</a:t>
              </a:r>
              <a:r>
                <a:rPr lang="en-US" sz="1800" dirty="0">
                  <a:solidFill>
                    <a:schemeClr val="tx1"/>
                  </a:solidFill>
                </a:rPr>
                <a:t>   |   </a:t>
              </a:r>
              <a:r>
                <a:rPr lang="en-US" dirty="0">
                  <a:solidFill>
                    <a:schemeClr val="tx1"/>
                  </a:solidFill>
                </a:rPr>
                <a:t>T.E.M.A.P. Ekanayake </a:t>
              </a:r>
              <a:r>
                <a:rPr lang="en-US" sz="1800" b="1" dirty="0">
                  <a:solidFill>
                    <a:schemeClr val="tx1"/>
                  </a:solidFill>
                </a:rPr>
                <a:t>   </a:t>
              </a:r>
              <a:r>
                <a:rPr lang="en-US" sz="1800" dirty="0">
                  <a:solidFill>
                    <a:schemeClr val="tx1"/>
                  </a:solidFill>
                </a:rPr>
                <a:t>| 24-25J-092</a:t>
              </a:r>
              <a:endParaRPr lang="en-US" sz="1800" b="0" dirty="0">
                <a:solidFill>
                  <a:schemeClr val="tx1"/>
                </a:solidFill>
              </a:endParaRPr>
            </a:p>
          </p:txBody>
        </p:sp>
        <p:sp>
          <p:nvSpPr>
            <p:cNvPr id="1048625" name="Google Shape;214;p7"/>
            <p:cNvSpPr txBox="1"/>
            <p:nvPr/>
          </p:nvSpPr>
          <p:spPr>
            <a:xfrm>
              <a:off x="12318339" y="7673908"/>
              <a:ext cx="1271322" cy="326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30014"/>
                </a:lnSpc>
              </a:pPr>
              <a:r>
                <a:rPr lang="en-US" sz="1631" dirty="0">
                  <a:solidFill>
                    <a:srgbClr val="242424"/>
                  </a:solidFill>
                  <a:latin typeface="Arial"/>
                  <a:ea typeface="Arial"/>
                  <a:cs typeface="Arial"/>
                  <a:sym typeface="Arial"/>
                </a:rPr>
                <a:t>13/8/2024</a:t>
              </a:r>
              <a:endParaRPr sz="1440" dirty="0"/>
            </a:p>
          </p:txBody>
        </p:sp>
      </p:grpSp>
      <p:sp>
        <p:nvSpPr>
          <p:cNvPr id="1048626" name="object 3"/>
          <p:cNvSpPr txBox="1"/>
          <p:nvPr/>
        </p:nvSpPr>
        <p:spPr>
          <a:xfrm>
            <a:off x="2371216" y="152400"/>
            <a:ext cx="7449566" cy="57002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/>
            <a:r>
              <a:rPr lang="en-US" sz="3600" b="1" dirty="0"/>
              <a:t>3D Object prompt generation</a:t>
            </a:r>
          </a:p>
        </p:txBody>
      </p:sp>
      <p:pic>
        <p:nvPicPr>
          <p:cNvPr id="2097158" name="Picture 44" descr="A logo of a box with a blue arrow pointing up  Description automatically generated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68881" y="2302994"/>
            <a:ext cx="644862" cy="644862"/>
          </a:xfrm>
          <a:prstGeom prst="rect">
            <a:avLst/>
          </a:prstGeom>
        </p:spPr>
      </p:pic>
      <p:pic>
        <p:nvPicPr>
          <p:cNvPr id="2097159" name="Picture 46" descr="A black background with a black square  Description automatically generated with medium confidence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7480" y="4508880"/>
            <a:ext cx="650113" cy="650113"/>
          </a:xfrm>
          <a:prstGeom prst="rect">
            <a:avLst/>
          </a:prstGeom>
        </p:spPr>
      </p:pic>
      <p:pic>
        <p:nvPicPr>
          <p:cNvPr id="2097160" name="Picture 54" descr="A cartoon of a pot and a brush  Description automatically generated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00804" y="2267737"/>
            <a:ext cx="712800" cy="712800"/>
          </a:xfrm>
          <a:prstGeom prst="rect">
            <a:avLst/>
          </a:prstGeom>
        </p:spPr>
      </p:pic>
      <p:grpSp>
        <p:nvGrpSpPr>
          <p:cNvPr id="90" name="object 3"/>
          <p:cNvGrpSpPr/>
          <p:nvPr/>
        </p:nvGrpSpPr>
        <p:grpSpPr>
          <a:xfrm>
            <a:off x="6000750" y="4244517"/>
            <a:ext cx="1362075" cy="1362075"/>
            <a:chOff x="571500" y="1943100"/>
            <a:chExt cx="1362075" cy="1362075"/>
          </a:xfrm>
        </p:grpSpPr>
        <p:sp>
          <p:nvSpPr>
            <p:cNvPr id="1048627" name="object 4"/>
            <p:cNvSpPr/>
            <p:nvPr/>
          </p:nvSpPr>
          <p:spPr>
            <a:xfrm>
              <a:off x="571500" y="1943100"/>
              <a:ext cx="1362075" cy="1362075"/>
            </a:xfrm>
            <a:custGeom>
              <a:avLst/>
              <a:gdLst/>
              <a:ahLst/>
              <a:cxnLst/>
              <a:rect l="l" t="t" r="r" b="b"/>
              <a:pathLst>
                <a:path w="1362075" h="1362075">
                  <a:moveTo>
                    <a:pt x="681037" y="0"/>
                  </a:moveTo>
                  <a:lnTo>
                    <a:pt x="632400" y="1710"/>
                  </a:lnTo>
                  <a:lnTo>
                    <a:pt x="584687" y="6763"/>
                  </a:lnTo>
                  <a:lnTo>
                    <a:pt x="538011" y="15044"/>
                  </a:lnTo>
                  <a:lnTo>
                    <a:pt x="492489" y="26438"/>
                  </a:lnTo>
                  <a:lnTo>
                    <a:pt x="448236" y="40829"/>
                  </a:lnTo>
                  <a:lnTo>
                    <a:pt x="405367" y="58102"/>
                  </a:lnTo>
                  <a:lnTo>
                    <a:pt x="363996" y="78142"/>
                  </a:lnTo>
                  <a:lnTo>
                    <a:pt x="324240" y="100834"/>
                  </a:lnTo>
                  <a:lnTo>
                    <a:pt x="286214" y="126061"/>
                  </a:lnTo>
                  <a:lnTo>
                    <a:pt x="250033" y="153709"/>
                  </a:lnTo>
                  <a:lnTo>
                    <a:pt x="215812" y="183663"/>
                  </a:lnTo>
                  <a:lnTo>
                    <a:pt x="183666" y="215808"/>
                  </a:lnTo>
                  <a:lnTo>
                    <a:pt x="153711" y="250027"/>
                  </a:lnTo>
                  <a:lnTo>
                    <a:pt x="126061" y="286205"/>
                  </a:lnTo>
                  <a:lnTo>
                    <a:pt x="100833" y="324228"/>
                  </a:lnTo>
                  <a:lnTo>
                    <a:pt x="78142" y="363981"/>
                  </a:lnTo>
                  <a:lnTo>
                    <a:pt x="58101" y="405346"/>
                  </a:lnTo>
                  <a:lnTo>
                    <a:pt x="40828" y="448211"/>
                  </a:lnTo>
                  <a:lnTo>
                    <a:pt x="26437" y="492458"/>
                  </a:lnTo>
                  <a:lnTo>
                    <a:pt x="15044" y="537973"/>
                  </a:lnTo>
                  <a:lnTo>
                    <a:pt x="6763" y="584641"/>
                  </a:lnTo>
                  <a:lnTo>
                    <a:pt x="1709" y="632346"/>
                  </a:lnTo>
                  <a:lnTo>
                    <a:pt x="0" y="680974"/>
                  </a:lnTo>
                  <a:lnTo>
                    <a:pt x="1709" y="729616"/>
                  </a:lnTo>
                  <a:lnTo>
                    <a:pt x="6763" y="777336"/>
                  </a:lnTo>
                  <a:lnTo>
                    <a:pt x="15044" y="824017"/>
                  </a:lnTo>
                  <a:lnTo>
                    <a:pt x="26437" y="869544"/>
                  </a:lnTo>
                  <a:lnTo>
                    <a:pt x="40828" y="913802"/>
                  </a:lnTo>
                  <a:lnTo>
                    <a:pt x="58101" y="956676"/>
                  </a:lnTo>
                  <a:lnTo>
                    <a:pt x="78142" y="998051"/>
                  </a:lnTo>
                  <a:lnTo>
                    <a:pt x="100833" y="1037810"/>
                  </a:lnTo>
                  <a:lnTo>
                    <a:pt x="126061" y="1075840"/>
                  </a:lnTo>
                  <a:lnTo>
                    <a:pt x="153711" y="1112024"/>
                  </a:lnTo>
                  <a:lnTo>
                    <a:pt x="183666" y="1146248"/>
                  </a:lnTo>
                  <a:lnTo>
                    <a:pt x="215812" y="1178397"/>
                  </a:lnTo>
                  <a:lnTo>
                    <a:pt x="250033" y="1208354"/>
                  </a:lnTo>
                  <a:lnTo>
                    <a:pt x="286214" y="1236005"/>
                  </a:lnTo>
                  <a:lnTo>
                    <a:pt x="324240" y="1261235"/>
                  </a:lnTo>
                  <a:lnTo>
                    <a:pt x="363996" y="1283928"/>
                  </a:lnTo>
                  <a:lnTo>
                    <a:pt x="405367" y="1303969"/>
                  </a:lnTo>
                  <a:lnTo>
                    <a:pt x="448236" y="1321244"/>
                  </a:lnTo>
                  <a:lnTo>
                    <a:pt x="492489" y="1335635"/>
                  </a:lnTo>
                  <a:lnTo>
                    <a:pt x="538011" y="1347030"/>
                  </a:lnTo>
                  <a:lnTo>
                    <a:pt x="584687" y="1355311"/>
                  </a:lnTo>
                  <a:lnTo>
                    <a:pt x="632400" y="1360364"/>
                  </a:lnTo>
                  <a:lnTo>
                    <a:pt x="681037" y="1362075"/>
                  </a:lnTo>
                  <a:lnTo>
                    <a:pt x="729672" y="1360364"/>
                  </a:lnTo>
                  <a:lnTo>
                    <a:pt x="777384" y="1355311"/>
                  </a:lnTo>
                  <a:lnTo>
                    <a:pt x="824059" y="1347030"/>
                  </a:lnTo>
                  <a:lnTo>
                    <a:pt x="869580" y="1335635"/>
                  </a:lnTo>
                  <a:lnTo>
                    <a:pt x="913833" y="1321244"/>
                  </a:lnTo>
                  <a:lnTo>
                    <a:pt x="956702" y="1303969"/>
                  </a:lnTo>
                  <a:lnTo>
                    <a:pt x="998072" y="1283928"/>
                  </a:lnTo>
                  <a:lnTo>
                    <a:pt x="1037828" y="1261235"/>
                  </a:lnTo>
                  <a:lnTo>
                    <a:pt x="1075854" y="1236005"/>
                  </a:lnTo>
                  <a:lnTo>
                    <a:pt x="1112036" y="1208354"/>
                  </a:lnTo>
                  <a:lnTo>
                    <a:pt x="1146257" y="1178397"/>
                  </a:lnTo>
                  <a:lnTo>
                    <a:pt x="1178404" y="1146248"/>
                  </a:lnTo>
                  <a:lnTo>
                    <a:pt x="1208359" y="1112024"/>
                  </a:lnTo>
                  <a:lnTo>
                    <a:pt x="1236009" y="1075840"/>
                  </a:lnTo>
                  <a:lnTo>
                    <a:pt x="1261238" y="1037810"/>
                  </a:lnTo>
                  <a:lnTo>
                    <a:pt x="1283930" y="998051"/>
                  </a:lnTo>
                  <a:lnTo>
                    <a:pt x="1303971" y="956676"/>
                  </a:lnTo>
                  <a:lnTo>
                    <a:pt x="1321244" y="913802"/>
                  </a:lnTo>
                  <a:lnTo>
                    <a:pt x="1335636" y="869544"/>
                  </a:lnTo>
                  <a:lnTo>
                    <a:pt x="1347030" y="824017"/>
                  </a:lnTo>
                  <a:lnTo>
                    <a:pt x="1355311" y="777336"/>
                  </a:lnTo>
                  <a:lnTo>
                    <a:pt x="1360364" y="729616"/>
                  </a:lnTo>
                  <a:lnTo>
                    <a:pt x="1362075" y="680974"/>
                  </a:lnTo>
                  <a:lnTo>
                    <a:pt x="1360364" y="632346"/>
                  </a:lnTo>
                  <a:lnTo>
                    <a:pt x="1355311" y="584641"/>
                  </a:lnTo>
                  <a:lnTo>
                    <a:pt x="1347030" y="537973"/>
                  </a:lnTo>
                  <a:lnTo>
                    <a:pt x="1335636" y="492458"/>
                  </a:lnTo>
                  <a:lnTo>
                    <a:pt x="1321244" y="448211"/>
                  </a:lnTo>
                  <a:lnTo>
                    <a:pt x="1303971" y="405346"/>
                  </a:lnTo>
                  <a:lnTo>
                    <a:pt x="1283930" y="363981"/>
                  </a:lnTo>
                  <a:lnTo>
                    <a:pt x="1261238" y="324228"/>
                  </a:lnTo>
                  <a:lnTo>
                    <a:pt x="1236009" y="286205"/>
                  </a:lnTo>
                  <a:lnTo>
                    <a:pt x="1208359" y="250027"/>
                  </a:lnTo>
                  <a:lnTo>
                    <a:pt x="1178404" y="215808"/>
                  </a:lnTo>
                  <a:lnTo>
                    <a:pt x="1146257" y="183663"/>
                  </a:lnTo>
                  <a:lnTo>
                    <a:pt x="1112036" y="153709"/>
                  </a:lnTo>
                  <a:lnTo>
                    <a:pt x="1075854" y="126061"/>
                  </a:lnTo>
                  <a:lnTo>
                    <a:pt x="1037828" y="100834"/>
                  </a:lnTo>
                  <a:lnTo>
                    <a:pt x="998072" y="78142"/>
                  </a:lnTo>
                  <a:lnTo>
                    <a:pt x="956702" y="58102"/>
                  </a:lnTo>
                  <a:lnTo>
                    <a:pt x="913833" y="40829"/>
                  </a:lnTo>
                  <a:lnTo>
                    <a:pt x="869580" y="26438"/>
                  </a:lnTo>
                  <a:lnTo>
                    <a:pt x="824059" y="15044"/>
                  </a:lnTo>
                  <a:lnTo>
                    <a:pt x="777384" y="6763"/>
                  </a:lnTo>
                  <a:lnTo>
                    <a:pt x="729672" y="1710"/>
                  </a:lnTo>
                  <a:lnTo>
                    <a:pt x="681037" y="0"/>
                  </a:lnTo>
                  <a:close/>
                </a:path>
              </a:pathLst>
            </a:custGeom>
            <a:solidFill>
              <a:srgbClr val="CCD4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48628" name="object 14"/>
            <p:cNvSpPr/>
            <p:nvPr/>
          </p:nvSpPr>
          <p:spPr>
            <a:xfrm>
              <a:off x="862012" y="2233675"/>
              <a:ext cx="790575" cy="790575"/>
            </a:xfrm>
            <a:custGeom>
              <a:avLst/>
              <a:gdLst/>
              <a:ahLst/>
              <a:cxnLst/>
              <a:rect l="l" t="t" r="r" b="b"/>
              <a:pathLst>
                <a:path w="790575" h="790575">
                  <a:moveTo>
                    <a:pt x="0" y="790575"/>
                  </a:moveTo>
                  <a:lnTo>
                    <a:pt x="790575" y="790575"/>
                  </a:lnTo>
                  <a:lnTo>
                    <a:pt x="790575" y="0"/>
                  </a:lnTo>
                  <a:lnTo>
                    <a:pt x="0" y="0"/>
                  </a:lnTo>
                  <a:lnTo>
                    <a:pt x="0" y="790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97161" name="Picture 52" descr="A blue and yellow vase with a magnifying glass  Description automatically generated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44313" y="4578555"/>
            <a:ext cx="693997" cy="693997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6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dirty="0"/>
              <a:t>Methodology</a:t>
            </a:r>
            <a:r>
              <a:rPr sz="4400" spc="-210" dirty="0"/>
              <a:t> </a:t>
            </a:r>
            <a:r>
              <a:rPr sz="4400" dirty="0"/>
              <a:t>Evidence</a:t>
            </a:r>
            <a:r>
              <a:rPr sz="4400" spc="-114" dirty="0"/>
              <a:t> </a:t>
            </a:r>
            <a:r>
              <a:rPr sz="4400" dirty="0"/>
              <a:t>of</a:t>
            </a:r>
            <a:r>
              <a:rPr sz="4400" spc="-155" dirty="0"/>
              <a:t> </a:t>
            </a:r>
            <a:r>
              <a:rPr sz="4400" spc="-10" dirty="0"/>
              <a:t>Completion</a:t>
            </a:r>
            <a:endParaRPr sz="4400" dirty="0"/>
          </a:p>
        </p:txBody>
      </p:sp>
      <p:grpSp>
        <p:nvGrpSpPr>
          <p:cNvPr id="217" name="Group 3"/>
          <p:cNvGrpSpPr/>
          <p:nvPr/>
        </p:nvGrpSpPr>
        <p:grpSpPr>
          <a:xfrm>
            <a:off x="3043521" y="6324600"/>
            <a:ext cx="9128426" cy="385810"/>
            <a:chOff x="4461235" y="7673908"/>
            <a:chExt cx="9128426" cy="385810"/>
          </a:xfrm>
        </p:grpSpPr>
        <p:sp>
          <p:nvSpPr>
            <p:cNvPr id="1048967" name="Rectangle 5"/>
            <p:cNvSpPr/>
            <p:nvPr/>
          </p:nvSpPr>
          <p:spPr>
            <a:xfrm>
              <a:off x="4461235" y="7694593"/>
              <a:ext cx="6816365" cy="36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IT21360978</a:t>
              </a:r>
              <a:r>
                <a:rPr lang="en-US" sz="1800" dirty="0">
                  <a:solidFill>
                    <a:schemeClr val="tx1"/>
                  </a:solidFill>
                </a:rPr>
                <a:t>   |   Serasinghe G.P.G</a:t>
              </a:r>
              <a:r>
                <a:rPr lang="en-US" dirty="0">
                  <a:solidFill>
                    <a:schemeClr val="tx1"/>
                  </a:solidFill>
                </a:rPr>
                <a:t>.Y   </a:t>
              </a:r>
              <a:r>
                <a:rPr lang="en-US" sz="1800" dirty="0">
                  <a:solidFill>
                    <a:schemeClr val="tx1"/>
                  </a:solidFill>
                </a:rPr>
                <a:t>| 24-25J-092</a:t>
              </a:r>
              <a:endParaRPr lang="en-US" sz="1800" b="0" dirty="0">
                <a:solidFill>
                  <a:schemeClr val="tx1"/>
                </a:solidFill>
              </a:endParaRPr>
            </a:p>
          </p:txBody>
        </p:sp>
        <p:sp>
          <p:nvSpPr>
            <p:cNvPr id="1048968" name="Google Shape;214;p7"/>
            <p:cNvSpPr txBox="1"/>
            <p:nvPr/>
          </p:nvSpPr>
          <p:spPr>
            <a:xfrm>
              <a:off x="12318339" y="7673908"/>
              <a:ext cx="1271322" cy="326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30014"/>
                </a:lnSpc>
              </a:pPr>
              <a:r>
                <a:rPr lang="en-US" sz="1631" dirty="0">
                  <a:solidFill>
                    <a:srgbClr val="242424"/>
                  </a:solidFill>
                  <a:latin typeface="Arial"/>
                  <a:ea typeface="Arial"/>
                  <a:cs typeface="Arial"/>
                  <a:sym typeface="Arial"/>
                </a:rPr>
                <a:t>28/11/2024</a:t>
              </a:r>
              <a:endParaRPr sz="1440" dirty="0"/>
            </a:p>
          </p:txBody>
        </p:sp>
      </p:grpSp>
      <p:pic>
        <p:nvPicPr>
          <p:cNvPr id="2097262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647" y="1668627"/>
            <a:ext cx="5639289" cy="1760373"/>
          </a:xfrm>
          <a:prstGeom prst="rect">
            <a:avLst/>
          </a:prstGeom>
        </p:spPr>
      </p:pic>
      <p:pic>
        <p:nvPicPr>
          <p:cNvPr id="2097263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847064"/>
            <a:ext cx="5348688" cy="3318996"/>
          </a:xfrm>
          <a:prstGeom prst="rect">
            <a:avLst/>
          </a:prstGeom>
        </p:spPr>
      </p:pic>
      <p:sp>
        <p:nvSpPr>
          <p:cNvPr id="1048969" name="TextBox 14"/>
          <p:cNvSpPr txBox="1"/>
          <p:nvPr/>
        </p:nvSpPr>
        <p:spPr>
          <a:xfrm>
            <a:off x="2591514" y="2094387"/>
            <a:ext cx="35044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Image Pre-processing and Inference</a:t>
            </a:r>
          </a:p>
        </p:txBody>
      </p:sp>
      <p:sp>
        <p:nvSpPr>
          <p:cNvPr id="1048970" name="TextBox 15"/>
          <p:cNvSpPr txBox="1"/>
          <p:nvPr/>
        </p:nvSpPr>
        <p:spPr>
          <a:xfrm>
            <a:off x="6444329" y="4656743"/>
            <a:ext cx="2512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Load the csv file and filter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1" name="object 2"/>
          <p:cNvSpPr txBox="1">
            <a:spLocks noGrp="1"/>
          </p:cNvSpPr>
          <p:nvPr>
            <p:ph type="title"/>
          </p:nvPr>
        </p:nvSpPr>
        <p:spPr>
          <a:xfrm>
            <a:off x="838200" y="680797"/>
            <a:ext cx="7924800" cy="38600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130"/>
              </a:spcBef>
              <a:buFont typeface="Wingdings" panose="05000000000000000000" pitchFamily="2" charset="2"/>
              <a:buChar char="v"/>
            </a:pPr>
            <a:r>
              <a:rPr lang="en-US" sz="2400" b="1" dirty="0"/>
              <a:t>Integration </a:t>
            </a:r>
            <a:endParaRPr sz="2400" b="1" dirty="0"/>
          </a:p>
        </p:txBody>
      </p:sp>
      <p:sp>
        <p:nvSpPr>
          <p:cNvPr id="1048972" name="object 2"/>
          <p:cNvSpPr txBox="1"/>
          <p:nvPr/>
        </p:nvSpPr>
        <p:spPr>
          <a:xfrm>
            <a:off x="1796097" y="52122"/>
            <a:ext cx="8599805" cy="57066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algn="ctr">
              <a:spcBef>
                <a:spcPts val="130"/>
              </a:spcBef>
            </a:pPr>
            <a:r>
              <a:rPr lang="en-US" sz="3600" dirty="0"/>
              <a:t>Methodology</a:t>
            </a:r>
            <a:r>
              <a:rPr lang="en-US" sz="3600" spc="-210" dirty="0"/>
              <a:t> </a:t>
            </a:r>
            <a:r>
              <a:rPr lang="en-US" sz="3600" dirty="0"/>
              <a:t>Evidence</a:t>
            </a:r>
            <a:r>
              <a:rPr lang="en-US" sz="3600" spc="-114" dirty="0"/>
              <a:t> </a:t>
            </a:r>
            <a:r>
              <a:rPr lang="en-US" sz="3600" dirty="0"/>
              <a:t>of</a:t>
            </a:r>
            <a:r>
              <a:rPr lang="en-US" sz="3600" spc="-155" dirty="0"/>
              <a:t> </a:t>
            </a:r>
            <a:r>
              <a:rPr lang="en-US" sz="3600" spc="-10" dirty="0"/>
              <a:t>Completion</a:t>
            </a:r>
            <a:endParaRPr lang="en-US" sz="3600" dirty="0"/>
          </a:p>
        </p:txBody>
      </p:sp>
      <p:grpSp>
        <p:nvGrpSpPr>
          <p:cNvPr id="219" name="Group 3"/>
          <p:cNvGrpSpPr/>
          <p:nvPr/>
        </p:nvGrpSpPr>
        <p:grpSpPr>
          <a:xfrm>
            <a:off x="3043521" y="6324600"/>
            <a:ext cx="9128426" cy="385810"/>
            <a:chOff x="4461235" y="7673908"/>
            <a:chExt cx="9128426" cy="385810"/>
          </a:xfrm>
        </p:grpSpPr>
        <p:sp>
          <p:nvSpPr>
            <p:cNvPr id="1048973" name="Rectangle 4"/>
            <p:cNvSpPr/>
            <p:nvPr/>
          </p:nvSpPr>
          <p:spPr>
            <a:xfrm>
              <a:off x="4461235" y="7694593"/>
              <a:ext cx="6816365" cy="36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IT21360978</a:t>
              </a:r>
              <a:r>
                <a:rPr lang="en-US" sz="1800" dirty="0">
                  <a:solidFill>
                    <a:schemeClr val="tx1"/>
                  </a:solidFill>
                </a:rPr>
                <a:t>   |   Serasinghe G.P.G</a:t>
              </a:r>
              <a:r>
                <a:rPr lang="en-US" dirty="0">
                  <a:solidFill>
                    <a:schemeClr val="tx1"/>
                  </a:solidFill>
                </a:rPr>
                <a:t>.Y   </a:t>
              </a:r>
              <a:r>
                <a:rPr lang="en-US" sz="1800" dirty="0">
                  <a:solidFill>
                    <a:schemeClr val="tx1"/>
                  </a:solidFill>
                </a:rPr>
                <a:t>| 24-25J-092</a:t>
              </a:r>
              <a:endParaRPr lang="en-US" sz="1800" b="0" dirty="0">
                <a:solidFill>
                  <a:schemeClr val="tx1"/>
                </a:solidFill>
              </a:endParaRPr>
            </a:p>
          </p:txBody>
        </p:sp>
        <p:sp>
          <p:nvSpPr>
            <p:cNvPr id="1048974" name="Google Shape;214;p7"/>
            <p:cNvSpPr txBox="1"/>
            <p:nvPr/>
          </p:nvSpPr>
          <p:spPr>
            <a:xfrm>
              <a:off x="12318339" y="7673908"/>
              <a:ext cx="1271322" cy="326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30014"/>
                </a:lnSpc>
              </a:pPr>
              <a:r>
                <a:rPr lang="en-US" sz="1631" dirty="0">
                  <a:solidFill>
                    <a:srgbClr val="242424"/>
                  </a:solidFill>
                  <a:latin typeface="Arial"/>
                  <a:ea typeface="Arial"/>
                  <a:cs typeface="Arial"/>
                  <a:sym typeface="Arial"/>
                </a:rPr>
                <a:t>28/11/2024</a:t>
              </a:r>
              <a:endParaRPr sz="1440" dirty="0"/>
            </a:p>
          </p:txBody>
        </p:sp>
      </p:grpSp>
      <p:pic>
        <p:nvPicPr>
          <p:cNvPr id="2097264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1242698"/>
            <a:ext cx="4953001" cy="4219447"/>
          </a:xfrm>
          <a:prstGeom prst="rect">
            <a:avLst/>
          </a:prstGeom>
        </p:spPr>
      </p:pic>
      <p:sp>
        <p:nvSpPr>
          <p:cNvPr id="1048975" name="TextBox 9"/>
          <p:cNvSpPr txBox="1"/>
          <p:nvPr/>
        </p:nvSpPr>
        <p:spPr>
          <a:xfrm>
            <a:off x="1759226" y="5678650"/>
            <a:ext cx="2598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File upload with API Logic </a:t>
            </a:r>
          </a:p>
        </p:txBody>
      </p:sp>
      <p:pic>
        <p:nvPicPr>
          <p:cNvPr id="2097265" name="Picture 11" descr="A screenshot of a computer  Description automatically generated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72200" y="1419675"/>
            <a:ext cx="5602521" cy="2810023"/>
          </a:xfrm>
          <a:prstGeom prst="rect">
            <a:avLst/>
          </a:prstGeom>
        </p:spPr>
      </p:pic>
      <p:sp>
        <p:nvSpPr>
          <p:cNvPr id="1048976" name="TextBox 12"/>
          <p:cNvSpPr txBox="1"/>
          <p:nvPr/>
        </p:nvSpPr>
        <p:spPr>
          <a:xfrm>
            <a:off x="8077200" y="4415709"/>
            <a:ext cx="15327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 Interface 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7" name="object 2"/>
          <p:cNvSpPr txBox="1">
            <a:spLocks noGrp="1"/>
          </p:cNvSpPr>
          <p:nvPr>
            <p:ph type="title"/>
          </p:nvPr>
        </p:nvSpPr>
        <p:spPr>
          <a:xfrm>
            <a:off x="1485646" y="950277"/>
            <a:ext cx="7147559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950" dirty="0"/>
              <a:t>Used</a:t>
            </a:r>
            <a:r>
              <a:rPr sz="3950" spc="-25" dirty="0"/>
              <a:t> Techniques</a:t>
            </a:r>
            <a:r>
              <a:rPr sz="3950" dirty="0"/>
              <a:t> and</a:t>
            </a:r>
            <a:r>
              <a:rPr sz="3950" spc="10" dirty="0"/>
              <a:t> </a:t>
            </a:r>
            <a:r>
              <a:rPr sz="3950" spc="-10" dirty="0"/>
              <a:t>Technologies</a:t>
            </a:r>
            <a:endParaRPr sz="3950" dirty="0"/>
          </a:p>
        </p:txBody>
      </p:sp>
      <p:sp>
        <p:nvSpPr>
          <p:cNvPr id="1048978" name="object 3"/>
          <p:cNvSpPr txBox="1"/>
          <p:nvPr/>
        </p:nvSpPr>
        <p:spPr>
          <a:xfrm>
            <a:off x="1395475" y="1966912"/>
            <a:ext cx="4191000" cy="4065215"/>
          </a:xfrm>
          <a:prstGeom prst="rect">
            <a:avLst/>
          </a:prstGeom>
          <a:ln w="25400">
            <a:solidFill>
              <a:srgbClr val="0E6EC5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33070" indent="-342265">
              <a:lnSpc>
                <a:spcPts val="2815"/>
              </a:lnSpc>
              <a:buFont typeface="Wingdings"/>
              <a:buChar char=""/>
              <a:tabLst>
                <a:tab pos="433070" algn="l"/>
              </a:tabLst>
            </a:pPr>
            <a:r>
              <a:rPr sz="2400" spc="-10" dirty="0">
                <a:latin typeface="Calibri"/>
                <a:cs typeface="Calibri"/>
              </a:rPr>
              <a:t>Technologies</a:t>
            </a:r>
            <a:endParaRPr sz="2400" dirty="0">
              <a:latin typeface="Calibri"/>
              <a:cs typeface="Calibri"/>
            </a:endParaRPr>
          </a:p>
          <a:p>
            <a:pPr marL="834390" lvl="1" indent="-285750">
              <a:lnSpc>
                <a:spcPct val="100000"/>
              </a:lnSpc>
              <a:spcBef>
                <a:spcPts val="300"/>
              </a:spcBef>
              <a:buFont typeface="Wingdings"/>
              <a:buChar char=""/>
              <a:tabLst>
                <a:tab pos="834390" algn="l"/>
              </a:tabLst>
            </a:pPr>
            <a:r>
              <a:rPr sz="2000" dirty="0">
                <a:latin typeface="Calibri"/>
                <a:cs typeface="Calibri"/>
              </a:rPr>
              <a:t>React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Native</a:t>
            </a:r>
            <a:endParaRPr sz="2000" dirty="0">
              <a:latin typeface="Calibri"/>
              <a:cs typeface="Calibri"/>
            </a:endParaRPr>
          </a:p>
          <a:p>
            <a:pPr marL="834390" lvl="1" indent="-285750">
              <a:lnSpc>
                <a:spcPct val="100000"/>
              </a:lnSpc>
              <a:spcBef>
                <a:spcPts val="225"/>
              </a:spcBef>
              <a:buFont typeface="Wingdings"/>
              <a:buChar char=""/>
              <a:tabLst>
                <a:tab pos="834390" algn="l"/>
              </a:tabLst>
            </a:pPr>
            <a:r>
              <a:rPr lang="en-US" sz="2000" spc="-10" dirty="0">
                <a:latin typeface="Calibri"/>
                <a:cs typeface="Calibri"/>
              </a:rPr>
              <a:t>TensorFlow</a:t>
            </a:r>
            <a:endParaRPr lang="en-US" sz="2000" dirty="0">
              <a:latin typeface="Calibri"/>
              <a:cs typeface="Calibri"/>
            </a:endParaRPr>
          </a:p>
          <a:p>
            <a:pPr marL="834390" lvl="1" indent="-285750">
              <a:lnSpc>
                <a:spcPct val="100000"/>
              </a:lnSpc>
              <a:spcBef>
                <a:spcPts val="229"/>
              </a:spcBef>
              <a:buFont typeface="Wingdings"/>
              <a:buChar char=""/>
              <a:tabLst>
                <a:tab pos="834390" algn="l"/>
              </a:tabLst>
            </a:pPr>
            <a:r>
              <a:rPr lang="en-US" sz="2000" spc="-10" dirty="0">
                <a:latin typeface="Calibri"/>
                <a:cs typeface="Calibri"/>
              </a:rPr>
              <a:t>Pytorch</a:t>
            </a:r>
            <a:endParaRPr lang="en-US" sz="2000" spc="-10" dirty="0">
              <a:latin typeface="Cambria"/>
              <a:cs typeface="Cambria"/>
            </a:endParaRPr>
          </a:p>
          <a:p>
            <a:pPr marL="834390" lvl="1" indent="-285750">
              <a:lnSpc>
                <a:spcPct val="100000"/>
              </a:lnSpc>
              <a:spcBef>
                <a:spcPts val="305"/>
              </a:spcBef>
              <a:buFont typeface="Wingdings"/>
              <a:buChar char=""/>
              <a:tabLst>
                <a:tab pos="834390" algn="l"/>
              </a:tabLst>
            </a:pPr>
            <a:r>
              <a:rPr lang="en-US" sz="2000" dirty="0">
                <a:latin typeface="Cambria"/>
                <a:cs typeface="Cambria"/>
              </a:rPr>
              <a:t>Python</a:t>
            </a:r>
            <a:endParaRPr sz="2000" dirty="0">
              <a:latin typeface="Cambria"/>
              <a:cs typeface="Cambria"/>
            </a:endParaRPr>
          </a:p>
          <a:p>
            <a:pPr marL="833755" lvl="1" indent="-285115">
              <a:lnSpc>
                <a:spcPct val="100000"/>
              </a:lnSpc>
              <a:spcBef>
                <a:spcPts val="305"/>
              </a:spcBef>
              <a:buFont typeface="Wingdings"/>
              <a:buChar char=""/>
              <a:tabLst>
                <a:tab pos="833755" algn="l"/>
              </a:tabLst>
            </a:pPr>
            <a:r>
              <a:rPr lang="en-US" sz="2000" spc="-10" dirty="0">
                <a:latin typeface="Cambria"/>
                <a:cs typeface="Cambria"/>
              </a:rPr>
              <a:t>flask</a:t>
            </a:r>
            <a:endParaRPr sz="2000" dirty="0">
              <a:latin typeface="Cambria"/>
              <a:cs typeface="Cambria"/>
            </a:endParaRPr>
          </a:p>
          <a:p>
            <a:pPr marL="834390" lvl="1" indent="-285750">
              <a:lnSpc>
                <a:spcPct val="100000"/>
              </a:lnSpc>
              <a:spcBef>
                <a:spcPts val="155"/>
              </a:spcBef>
              <a:buFont typeface="Wingdings"/>
              <a:buChar char=""/>
              <a:tabLst>
                <a:tab pos="834390" algn="l"/>
              </a:tabLst>
            </a:pPr>
            <a:r>
              <a:rPr sz="2000" dirty="0">
                <a:latin typeface="Calibri"/>
                <a:cs typeface="Calibri"/>
              </a:rPr>
              <a:t>Jupyter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Notebook</a:t>
            </a:r>
            <a:endParaRPr sz="2000" dirty="0">
              <a:latin typeface="Calibri"/>
              <a:cs typeface="Calibri"/>
            </a:endParaRPr>
          </a:p>
          <a:p>
            <a:pPr marL="834390" lvl="1" indent="-285750">
              <a:lnSpc>
                <a:spcPct val="100000"/>
              </a:lnSpc>
              <a:spcBef>
                <a:spcPts val="225"/>
              </a:spcBef>
              <a:buFont typeface="Wingdings"/>
              <a:buChar char=""/>
              <a:tabLst>
                <a:tab pos="834390" algn="l"/>
              </a:tabLst>
            </a:pPr>
            <a:r>
              <a:rPr lang="en-US" sz="2000" dirty="0">
                <a:latin typeface="Calibri"/>
                <a:cs typeface="Calibri"/>
              </a:rPr>
              <a:t>Google</a:t>
            </a:r>
            <a:r>
              <a:rPr lang="en-US" sz="2000" spc="-55" dirty="0">
                <a:latin typeface="Calibri"/>
                <a:cs typeface="Calibri"/>
              </a:rPr>
              <a:t> </a:t>
            </a:r>
            <a:r>
              <a:rPr lang="en-US" sz="2000" spc="-20" dirty="0">
                <a:latin typeface="Calibri"/>
                <a:cs typeface="Calibri"/>
              </a:rPr>
              <a:t>Collab</a:t>
            </a:r>
          </a:p>
          <a:p>
            <a:pPr marL="834390" lvl="1" indent="-285750">
              <a:lnSpc>
                <a:spcPct val="100000"/>
              </a:lnSpc>
              <a:spcBef>
                <a:spcPts val="225"/>
              </a:spcBef>
              <a:buFont typeface="Wingdings"/>
              <a:buChar char=""/>
              <a:tabLst>
                <a:tab pos="834390" algn="l"/>
              </a:tabLst>
            </a:pPr>
            <a:r>
              <a:rPr lang="en-US" sz="2000" spc="-20" dirty="0">
                <a:latin typeface="Calibri"/>
                <a:cs typeface="Calibri"/>
              </a:rPr>
              <a:t>PIL(Pillow)</a:t>
            </a:r>
          </a:p>
          <a:p>
            <a:pPr marL="834390" lvl="1" indent="-285750">
              <a:lnSpc>
                <a:spcPct val="100000"/>
              </a:lnSpc>
              <a:spcBef>
                <a:spcPts val="225"/>
              </a:spcBef>
              <a:buFont typeface="Wingdings"/>
              <a:buChar char=""/>
              <a:tabLst>
                <a:tab pos="834390" algn="l"/>
              </a:tabLst>
            </a:pPr>
            <a:r>
              <a:rPr lang="en-US" sz="2000" dirty="0">
                <a:latin typeface="Calibri"/>
                <a:cs typeface="Calibri"/>
              </a:rPr>
              <a:t>NumPy</a:t>
            </a:r>
          </a:p>
          <a:p>
            <a:pPr marL="834390" lvl="1" indent="-285750">
              <a:lnSpc>
                <a:spcPct val="100000"/>
              </a:lnSpc>
              <a:spcBef>
                <a:spcPts val="225"/>
              </a:spcBef>
              <a:buFont typeface="Wingdings"/>
              <a:buChar char=""/>
              <a:tabLst>
                <a:tab pos="834390" algn="l"/>
              </a:tabLst>
            </a:pPr>
            <a:r>
              <a:rPr lang="en-US" sz="2000" dirty="0">
                <a:latin typeface="Calibri"/>
                <a:cs typeface="Calibri"/>
              </a:rPr>
              <a:t>OpenCV</a:t>
            </a:r>
          </a:p>
          <a:p>
            <a:pPr marL="834390" lvl="1" indent="-285750">
              <a:lnSpc>
                <a:spcPct val="100000"/>
              </a:lnSpc>
              <a:spcBef>
                <a:spcPts val="225"/>
              </a:spcBef>
              <a:buFont typeface="Wingdings"/>
              <a:buChar char=""/>
              <a:tabLst>
                <a:tab pos="834390" algn="l"/>
              </a:tabLst>
            </a:pPr>
            <a:r>
              <a:rPr lang="en-US" sz="2000" dirty="0">
                <a:latin typeface="Calibri"/>
                <a:cs typeface="Calibri"/>
              </a:rPr>
              <a:t>Git/GitHub</a:t>
            </a:r>
          </a:p>
        </p:txBody>
      </p:sp>
      <p:sp>
        <p:nvSpPr>
          <p:cNvPr id="1048979" name="object 4"/>
          <p:cNvSpPr txBox="1"/>
          <p:nvPr/>
        </p:nvSpPr>
        <p:spPr>
          <a:xfrm>
            <a:off x="6710426" y="1957387"/>
            <a:ext cx="4181475" cy="2936701"/>
          </a:xfrm>
          <a:prstGeom prst="rect">
            <a:avLst/>
          </a:prstGeom>
          <a:ln w="25400">
            <a:solidFill>
              <a:srgbClr val="0E6EC5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434340" indent="-342900">
              <a:lnSpc>
                <a:spcPct val="100000"/>
              </a:lnSpc>
              <a:spcBef>
                <a:spcPts val="220"/>
              </a:spcBef>
              <a:buClr>
                <a:srgbClr val="0E6EC5"/>
              </a:buClr>
              <a:buSzPct val="81250"/>
              <a:buFont typeface="Wingdings"/>
              <a:buChar char=""/>
              <a:tabLst>
                <a:tab pos="434340" algn="l"/>
              </a:tabLst>
            </a:pPr>
            <a:r>
              <a:rPr sz="2400" spc="-10" dirty="0">
                <a:latin typeface="Calibri"/>
                <a:cs typeface="Calibri"/>
              </a:rPr>
              <a:t>Techniques</a:t>
            </a:r>
            <a:endParaRPr sz="2400" dirty="0">
              <a:latin typeface="Calibri"/>
              <a:cs typeface="Calibri"/>
            </a:endParaRPr>
          </a:p>
          <a:p>
            <a:pPr marL="834390" lvl="1" indent="-285115">
              <a:lnSpc>
                <a:spcPct val="100000"/>
              </a:lnSpc>
              <a:spcBef>
                <a:spcPts val="1050"/>
              </a:spcBef>
              <a:buClr>
                <a:srgbClr val="0E6EC5"/>
              </a:buClr>
              <a:buSzPct val="77500"/>
              <a:buFont typeface="Wingdings"/>
              <a:buChar char=""/>
              <a:tabLst>
                <a:tab pos="834390" algn="l"/>
              </a:tabLst>
            </a:pPr>
            <a:r>
              <a:rPr lang="en-US" sz="2000" dirty="0">
                <a:latin typeface="Cambria"/>
                <a:cs typeface="Cambria"/>
              </a:rPr>
              <a:t>Image</a:t>
            </a:r>
            <a:r>
              <a:rPr sz="2000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preprocessing</a:t>
            </a:r>
            <a:endParaRPr lang="en-US" sz="2000" spc="-10" dirty="0">
              <a:latin typeface="Cambria"/>
              <a:cs typeface="Cambria"/>
            </a:endParaRPr>
          </a:p>
          <a:p>
            <a:pPr marL="834390" lvl="1" indent="-285115">
              <a:lnSpc>
                <a:spcPct val="100000"/>
              </a:lnSpc>
              <a:spcBef>
                <a:spcPts val="1050"/>
              </a:spcBef>
              <a:buClr>
                <a:srgbClr val="0E6EC5"/>
              </a:buClr>
              <a:buSzPct val="77500"/>
              <a:buFont typeface="Wingdings"/>
              <a:buChar char=""/>
              <a:tabLst>
                <a:tab pos="834390" algn="l"/>
              </a:tabLst>
            </a:pPr>
            <a:r>
              <a:rPr lang="en-US" sz="2000" dirty="0">
                <a:latin typeface="Cambria"/>
                <a:cs typeface="Cambria"/>
              </a:rPr>
              <a:t>Object detection and classification</a:t>
            </a:r>
          </a:p>
          <a:p>
            <a:pPr marL="834390" lvl="1" indent="-285115">
              <a:lnSpc>
                <a:spcPct val="100000"/>
              </a:lnSpc>
              <a:spcBef>
                <a:spcPts val="1050"/>
              </a:spcBef>
              <a:buClr>
                <a:srgbClr val="0E6EC5"/>
              </a:buClr>
              <a:buSzPct val="77500"/>
              <a:buFont typeface="Wingdings"/>
              <a:buChar char=""/>
              <a:tabLst>
                <a:tab pos="834390" algn="l"/>
              </a:tabLst>
            </a:pPr>
            <a:r>
              <a:rPr lang="en-US" sz="2000" dirty="0">
                <a:latin typeface="Cambria"/>
                <a:cs typeface="Cambria"/>
              </a:rPr>
              <a:t>Data retrieval and integration</a:t>
            </a:r>
          </a:p>
          <a:p>
            <a:pPr marL="834390" lvl="1" indent="-285115">
              <a:lnSpc>
                <a:spcPct val="100000"/>
              </a:lnSpc>
              <a:spcBef>
                <a:spcPts val="1050"/>
              </a:spcBef>
              <a:buClr>
                <a:srgbClr val="0E6EC5"/>
              </a:buClr>
              <a:buSzPct val="77500"/>
              <a:buFont typeface="Wingdings"/>
              <a:buChar char=""/>
              <a:tabLst>
                <a:tab pos="834390" algn="l"/>
              </a:tabLst>
            </a:pPr>
            <a:r>
              <a:rPr lang="en-US" sz="2000" dirty="0">
                <a:latin typeface="Cambria"/>
                <a:cs typeface="Cambria"/>
              </a:rPr>
              <a:t>Data Visualization</a:t>
            </a:r>
          </a:p>
          <a:p>
            <a:pPr marL="549275" lvl="1">
              <a:lnSpc>
                <a:spcPct val="100000"/>
              </a:lnSpc>
              <a:spcBef>
                <a:spcPts val="980"/>
              </a:spcBef>
              <a:buClr>
                <a:srgbClr val="0E6EC5"/>
              </a:buClr>
              <a:buSzPct val="77500"/>
              <a:tabLst>
                <a:tab pos="892175" algn="l"/>
              </a:tabLst>
            </a:pPr>
            <a:endParaRPr lang="en-US" sz="2000" dirty="0">
              <a:latin typeface="Cambria"/>
              <a:cs typeface="Cambria"/>
            </a:endParaRPr>
          </a:p>
        </p:txBody>
      </p:sp>
      <p:grpSp>
        <p:nvGrpSpPr>
          <p:cNvPr id="221" name="Group 4"/>
          <p:cNvGrpSpPr/>
          <p:nvPr/>
        </p:nvGrpSpPr>
        <p:grpSpPr>
          <a:xfrm>
            <a:off x="3043521" y="6324600"/>
            <a:ext cx="9128426" cy="385810"/>
            <a:chOff x="4461235" y="7673908"/>
            <a:chExt cx="9128426" cy="385810"/>
          </a:xfrm>
        </p:grpSpPr>
        <p:sp>
          <p:nvSpPr>
            <p:cNvPr id="1048980" name="Rectangle 5"/>
            <p:cNvSpPr/>
            <p:nvPr/>
          </p:nvSpPr>
          <p:spPr>
            <a:xfrm>
              <a:off x="4461235" y="7694593"/>
              <a:ext cx="6816365" cy="36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IT21360978</a:t>
              </a:r>
              <a:r>
                <a:rPr lang="en-US" sz="1800" dirty="0">
                  <a:solidFill>
                    <a:schemeClr val="tx1"/>
                  </a:solidFill>
                </a:rPr>
                <a:t>   |   Serasinghe G.P.G</a:t>
              </a:r>
              <a:r>
                <a:rPr lang="en-US" dirty="0">
                  <a:solidFill>
                    <a:schemeClr val="tx1"/>
                  </a:solidFill>
                </a:rPr>
                <a:t>.Y   </a:t>
              </a:r>
              <a:r>
                <a:rPr lang="en-US" sz="1800" dirty="0">
                  <a:solidFill>
                    <a:schemeClr val="tx1"/>
                  </a:solidFill>
                </a:rPr>
                <a:t>| 24-25J-092</a:t>
              </a:r>
              <a:endParaRPr lang="en-US" sz="1800" b="0" dirty="0">
                <a:solidFill>
                  <a:schemeClr val="tx1"/>
                </a:solidFill>
              </a:endParaRPr>
            </a:p>
          </p:txBody>
        </p:sp>
        <p:sp>
          <p:nvSpPr>
            <p:cNvPr id="1048981" name="Google Shape;214;p7"/>
            <p:cNvSpPr txBox="1"/>
            <p:nvPr/>
          </p:nvSpPr>
          <p:spPr>
            <a:xfrm>
              <a:off x="12318339" y="7673908"/>
              <a:ext cx="1271322" cy="326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30014"/>
                </a:lnSpc>
              </a:pPr>
              <a:r>
                <a:rPr lang="en-US" sz="1631" dirty="0">
                  <a:solidFill>
                    <a:srgbClr val="242424"/>
                  </a:solidFill>
                  <a:latin typeface="Arial"/>
                  <a:ea typeface="Arial"/>
                  <a:cs typeface="Arial"/>
                  <a:sym typeface="Arial"/>
                </a:rPr>
                <a:t>28/11/2024</a:t>
              </a:r>
              <a:endParaRPr sz="1440" dirty="0"/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2" name="object 2"/>
          <p:cNvSpPr txBox="1">
            <a:spLocks noGrp="1"/>
          </p:cNvSpPr>
          <p:nvPr>
            <p:ph type="title"/>
          </p:nvPr>
        </p:nvSpPr>
        <p:spPr>
          <a:xfrm>
            <a:off x="1442974" y="430911"/>
            <a:ext cx="8550275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dirty="0"/>
              <a:t>Functional,</a:t>
            </a:r>
            <a:r>
              <a:rPr sz="3600" spc="-55" dirty="0"/>
              <a:t> </a:t>
            </a:r>
            <a:r>
              <a:rPr sz="3600" spc="-10" dirty="0"/>
              <a:t>Non-</a:t>
            </a:r>
            <a:r>
              <a:rPr sz="3600" dirty="0"/>
              <a:t>Functional</a:t>
            </a:r>
            <a:r>
              <a:rPr sz="3600" spc="-50" dirty="0"/>
              <a:t> </a:t>
            </a:r>
            <a:r>
              <a:rPr sz="3600" dirty="0"/>
              <a:t>and</a:t>
            </a:r>
            <a:r>
              <a:rPr sz="3600" spc="-40" dirty="0"/>
              <a:t> </a:t>
            </a:r>
            <a:r>
              <a:rPr sz="3600" spc="-10" dirty="0"/>
              <a:t>Requirements</a:t>
            </a:r>
            <a:endParaRPr sz="3600" dirty="0"/>
          </a:p>
        </p:txBody>
      </p:sp>
      <p:sp>
        <p:nvSpPr>
          <p:cNvPr id="1048983" name="object 4"/>
          <p:cNvSpPr txBox="1"/>
          <p:nvPr/>
        </p:nvSpPr>
        <p:spPr>
          <a:xfrm>
            <a:off x="728662" y="1604962"/>
            <a:ext cx="5095875" cy="3731150"/>
          </a:xfrm>
          <a:prstGeom prst="rect">
            <a:avLst/>
          </a:prstGeom>
          <a:ln w="25400">
            <a:solidFill>
              <a:srgbClr val="0E6EC5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26720" indent="-342265">
              <a:lnSpc>
                <a:spcPct val="100000"/>
              </a:lnSpc>
              <a:spcBef>
                <a:spcPts val="295"/>
              </a:spcBef>
              <a:buFont typeface="Wingdings"/>
              <a:buChar char=""/>
              <a:tabLst>
                <a:tab pos="426720" algn="l"/>
              </a:tabLst>
            </a:pPr>
            <a:r>
              <a:rPr sz="2750" dirty="0">
                <a:latin typeface="Cambria"/>
                <a:cs typeface="Cambria"/>
              </a:rPr>
              <a:t>Functional</a:t>
            </a:r>
            <a:r>
              <a:rPr sz="2750" spc="125" dirty="0">
                <a:latin typeface="Cambria"/>
                <a:cs typeface="Cambria"/>
              </a:rPr>
              <a:t> </a:t>
            </a:r>
            <a:r>
              <a:rPr sz="2750" spc="-10" dirty="0">
                <a:latin typeface="Cambria"/>
                <a:cs typeface="Cambria"/>
              </a:rPr>
              <a:t>Requirements</a:t>
            </a:r>
            <a:endParaRPr sz="2750" dirty="0">
              <a:latin typeface="Cambria"/>
              <a:cs typeface="Cambria"/>
            </a:endParaRPr>
          </a:p>
          <a:p>
            <a:pPr marL="827405" lvl="1" indent="-285115">
              <a:lnSpc>
                <a:spcPct val="100000"/>
              </a:lnSpc>
              <a:spcBef>
                <a:spcPts val="525"/>
              </a:spcBef>
              <a:buFont typeface="Wingdings"/>
              <a:buChar char=""/>
              <a:tabLst>
                <a:tab pos="827405" algn="l"/>
              </a:tabLst>
            </a:pPr>
            <a:r>
              <a:rPr lang="en-US" sz="2000" dirty="0">
                <a:latin typeface="Cambria"/>
                <a:cs typeface="Cambria"/>
              </a:rPr>
              <a:t>Object Detection : automatically detect and classify archaeological artifacts from high-quality 2D images.</a:t>
            </a:r>
          </a:p>
          <a:p>
            <a:pPr marL="827405" lvl="1" indent="-285115">
              <a:lnSpc>
                <a:spcPct val="100000"/>
              </a:lnSpc>
              <a:spcBef>
                <a:spcPts val="525"/>
              </a:spcBef>
              <a:buFont typeface="Wingdings"/>
              <a:buChar char=""/>
              <a:tabLst>
                <a:tab pos="827405" algn="l"/>
              </a:tabLst>
            </a:pPr>
            <a:r>
              <a:rPr lang="en-US" sz="2000" dirty="0">
                <a:latin typeface="Cambria"/>
                <a:cs typeface="Cambria"/>
              </a:rPr>
              <a:t>Historical data retrieve : retrieve relevant metadata (e.g., type, use ,year) from connected  predefined sources.</a:t>
            </a:r>
          </a:p>
          <a:p>
            <a:pPr marL="827405" lvl="1" indent="-285115">
              <a:lnSpc>
                <a:spcPct val="100000"/>
              </a:lnSpc>
              <a:spcBef>
                <a:spcPts val="525"/>
              </a:spcBef>
              <a:buFont typeface="Wingdings"/>
              <a:buChar char=""/>
              <a:tabLst>
                <a:tab pos="827405" algn="l"/>
              </a:tabLst>
            </a:pPr>
            <a:r>
              <a:rPr lang="en-US" sz="2000" dirty="0">
                <a:latin typeface="Cambria"/>
                <a:cs typeface="Cambria"/>
              </a:rPr>
              <a:t>Analysis and Reporting : generate detailed reports with historical, cultural, and architectural insights based on detected artifacts.</a:t>
            </a:r>
          </a:p>
        </p:txBody>
      </p:sp>
      <p:sp>
        <p:nvSpPr>
          <p:cNvPr id="1048984" name="object 5"/>
          <p:cNvSpPr txBox="1"/>
          <p:nvPr/>
        </p:nvSpPr>
        <p:spPr>
          <a:xfrm>
            <a:off x="6338951" y="1604962"/>
            <a:ext cx="5219700" cy="3064300"/>
          </a:xfrm>
          <a:prstGeom prst="rect">
            <a:avLst/>
          </a:prstGeom>
          <a:ln w="25400">
            <a:solidFill>
              <a:srgbClr val="0E6EC5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5609" indent="-342265">
              <a:lnSpc>
                <a:spcPct val="100000"/>
              </a:lnSpc>
              <a:spcBef>
                <a:spcPts val="295"/>
              </a:spcBef>
              <a:buFont typeface="Wingdings"/>
              <a:buChar char=""/>
              <a:tabLst>
                <a:tab pos="435609" algn="l"/>
              </a:tabLst>
            </a:pPr>
            <a:r>
              <a:rPr sz="2750" dirty="0">
                <a:latin typeface="Cambria"/>
                <a:cs typeface="Cambria"/>
              </a:rPr>
              <a:t>Non-Functional</a:t>
            </a:r>
            <a:r>
              <a:rPr sz="2750" spc="170" dirty="0">
                <a:latin typeface="Cambria"/>
                <a:cs typeface="Cambria"/>
              </a:rPr>
              <a:t> </a:t>
            </a:r>
            <a:r>
              <a:rPr sz="2750" spc="-10" dirty="0">
                <a:latin typeface="Cambria"/>
                <a:cs typeface="Cambria"/>
              </a:rPr>
              <a:t>Requirements</a:t>
            </a:r>
            <a:endParaRPr sz="2750" dirty="0">
              <a:latin typeface="Cambria"/>
              <a:cs typeface="Cambria"/>
            </a:endParaRPr>
          </a:p>
          <a:p>
            <a:pPr marL="835660" lvl="1" indent="-285115">
              <a:lnSpc>
                <a:spcPct val="100000"/>
              </a:lnSpc>
              <a:spcBef>
                <a:spcPts val="525"/>
              </a:spcBef>
              <a:buFont typeface="Wingdings"/>
              <a:buChar char=""/>
              <a:tabLst>
                <a:tab pos="835660" algn="l"/>
              </a:tabLst>
            </a:pPr>
            <a:r>
              <a:rPr lang="en-US" sz="2000" dirty="0">
                <a:latin typeface="Cambria"/>
                <a:cs typeface="Cambria"/>
              </a:rPr>
              <a:t>Performance</a:t>
            </a:r>
          </a:p>
          <a:p>
            <a:pPr marL="835660" lvl="1" indent="-285115">
              <a:lnSpc>
                <a:spcPct val="100000"/>
              </a:lnSpc>
              <a:spcBef>
                <a:spcPts val="525"/>
              </a:spcBef>
              <a:buFont typeface="Wingdings"/>
              <a:buChar char=""/>
              <a:tabLst>
                <a:tab pos="835660" algn="l"/>
              </a:tabLst>
            </a:pPr>
            <a:r>
              <a:rPr lang="en-US" sz="2000" dirty="0">
                <a:latin typeface="Cambria"/>
                <a:cs typeface="Cambria"/>
              </a:rPr>
              <a:t>Reliability</a:t>
            </a:r>
          </a:p>
          <a:p>
            <a:pPr marL="835660" lvl="1" indent="-285115">
              <a:lnSpc>
                <a:spcPct val="100000"/>
              </a:lnSpc>
              <a:spcBef>
                <a:spcPts val="525"/>
              </a:spcBef>
              <a:buFont typeface="Wingdings"/>
              <a:buChar char=""/>
              <a:tabLst>
                <a:tab pos="835660" algn="l"/>
              </a:tabLst>
            </a:pPr>
            <a:r>
              <a:rPr lang="en-US" sz="2000" dirty="0">
                <a:latin typeface="Cambria"/>
                <a:cs typeface="Cambria"/>
              </a:rPr>
              <a:t>Scalability</a:t>
            </a:r>
          </a:p>
          <a:p>
            <a:pPr marL="835660" lvl="1" indent="-285115">
              <a:lnSpc>
                <a:spcPct val="100000"/>
              </a:lnSpc>
              <a:spcBef>
                <a:spcPts val="525"/>
              </a:spcBef>
              <a:buFont typeface="Wingdings"/>
              <a:buChar char=""/>
              <a:tabLst>
                <a:tab pos="835660" algn="l"/>
              </a:tabLst>
            </a:pPr>
            <a:r>
              <a:rPr lang="en-US" sz="2000" dirty="0">
                <a:latin typeface="Cambria"/>
                <a:cs typeface="Cambria"/>
              </a:rPr>
              <a:t>Security</a:t>
            </a:r>
          </a:p>
          <a:p>
            <a:pPr marL="835660" lvl="1" indent="-285115">
              <a:lnSpc>
                <a:spcPct val="100000"/>
              </a:lnSpc>
              <a:spcBef>
                <a:spcPts val="525"/>
              </a:spcBef>
              <a:buFont typeface="Wingdings"/>
              <a:buChar char=""/>
              <a:tabLst>
                <a:tab pos="835660" algn="l"/>
              </a:tabLst>
            </a:pPr>
            <a:r>
              <a:rPr lang="en-US" sz="2000" dirty="0">
                <a:latin typeface="Cambria"/>
                <a:cs typeface="Cambria"/>
              </a:rPr>
              <a:t>Usability</a:t>
            </a:r>
          </a:p>
          <a:p>
            <a:pPr marL="835660" lvl="1" indent="-285115">
              <a:lnSpc>
                <a:spcPct val="100000"/>
              </a:lnSpc>
              <a:spcBef>
                <a:spcPts val="525"/>
              </a:spcBef>
              <a:buFont typeface="Wingdings"/>
              <a:buChar char=""/>
              <a:tabLst>
                <a:tab pos="835660" algn="l"/>
              </a:tabLst>
            </a:pPr>
            <a:r>
              <a:rPr lang="en-US" sz="2000" dirty="0">
                <a:latin typeface="Cambria"/>
                <a:cs typeface="Cambria"/>
              </a:rPr>
              <a:t>Maintainability</a:t>
            </a:r>
          </a:p>
          <a:p>
            <a:pPr marL="835660" lvl="1" indent="-285115">
              <a:lnSpc>
                <a:spcPct val="100000"/>
              </a:lnSpc>
              <a:spcBef>
                <a:spcPts val="525"/>
              </a:spcBef>
              <a:buFont typeface="Wingdings"/>
              <a:buChar char=""/>
              <a:tabLst>
                <a:tab pos="835660" algn="l"/>
              </a:tabLst>
            </a:pPr>
            <a:r>
              <a:rPr lang="en-US" sz="2000" dirty="0">
                <a:latin typeface="Cambria"/>
                <a:cs typeface="Cambria"/>
              </a:rPr>
              <a:t>Accuracy</a:t>
            </a:r>
          </a:p>
        </p:txBody>
      </p:sp>
      <p:grpSp>
        <p:nvGrpSpPr>
          <p:cNvPr id="223" name="Group 2"/>
          <p:cNvGrpSpPr/>
          <p:nvPr/>
        </p:nvGrpSpPr>
        <p:grpSpPr>
          <a:xfrm>
            <a:off x="3043521" y="6324600"/>
            <a:ext cx="9128426" cy="385810"/>
            <a:chOff x="4461235" y="7673908"/>
            <a:chExt cx="9128426" cy="385810"/>
          </a:xfrm>
        </p:grpSpPr>
        <p:sp>
          <p:nvSpPr>
            <p:cNvPr id="1048985" name="Rectangle 5"/>
            <p:cNvSpPr/>
            <p:nvPr/>
          </p:nvSpPr>
          <p:spPr>
            <a:xfrm>
              <a:off x="4461235" y="7694593"/>
              <a:ext cx="6816365" cy="36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IT21360978</a:t>
              </a:r>
              <a:r>
                <a:rPr lang="en-US" sz="1800" dirty="0">
                  <a:solidFill>
                    <a:schemeClr val="tx1"/>
                  </a:solidFill>
                </a:rPr>
                <a:t>   |   Serasinghe G.P.G</a:t>
              </a:r>
              <a:r>
                <a:rPr lang="en-US" dirty="0">
                  <a:solidFill>
                    <a:schemeClr val="tx1"/>
                  </a:solidFill>
                </a:rPr>
                <a:t>.Y   </a:t>
              </a:r>
              <a:r>
                <a:rPr lang="en-US" sz="1800" dirty="0">
                  <a:solidFill>
                    <a:schemeClr val="tx1"/>
                  </a:solidFill>
                </a:rPr>
                <a:t>| 24-25J-092</a:t>
              </a:r>
              <a:endParaRPr lang="en-US" sz="1800" b="0" dirty="0">
                <a:solidFill>
                  <a:schemeClr val="tx1"/>
                </a:solidFill>
              </a:endParaRPr>
            </a:p>
          </p:txBody>
        </p:sp>
        <p:sp>
          <p:nvSpPr>
            <p:cNvPr id="1048986" name="Google Shape;214;p7"/>
            <p:cNvSpPr txBox="1"/>
            <p:nvPr/>
          </p:nvSpPr>
          <p:spPr>
            <a:xfrm>
              <a:off x="12318339" y="7673908"/>
              <a:ext cx="1271322" cy="326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30014"/>
                </a:lnSpc>
              </a:pPr>
              <a:r>
                <a:rPr lang="en-US" sz="1631" dirty="0">
                  <a:solidFill>
                    <a:srgbClr val="242424"/>
                  </a:solidFill>
                  <a:latin typeface="Arial"/>
                  <a:ea typeface="Arial"/>
                  <a:cs typeface="Arial"/>
                  <a:sym typeface="Arial"/>
                </a:rPr>
                <a:t>28/11/2024</a:t>
              </a:r>
              <a:endParaRPr sz="1440" dirty="0"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7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5488" rIns="0" bIns="0" rtlCol="0">
            <a:spAutoFit/>
          </a:bodyPr>
          <a:lstStyle/>
          <a:p>
            <a:pPr marL="534035">
              <a:lnSpc>
                <a:spcPct val="100000"/>
              </a:lnSpc>
              <a:spcBef>
                <a:spcPts val="130"/>
              </a:spcBef>
            </a:pPr>
            <a:r>
              <a:rPr sz="3950" dirty="0"/>
              <a:t>Completion</a:t>
            </a:r>
            <a:r>
              <a:rPr sz="3950" spc="145" dirty="0"/>
              <a:t> </a:t>
            </a:r>
            <a:r>
              <a:rPr sz="4400" dirty="0"/>
              <a:t>of</a:t>
            </a:r>
            <a:r>
              <a:rPr sz="4400" spc="-5" dirty="0"/>
              <a:t> </a:t>
            </a:r>
            <a:r>
              <a:rPr sz="4400" dirty="0"/>
              <a:t>the</a:t>
            </a:r>
            <a:r>
              <a:rPr sz="4400" spc="-20" dirty="0"/>
              <a:t> </a:t>
            </a:r>
            <a:r>
              <a:rPr sz="4400" spc="-10" dirty="0"/>
              <a:t>project</a:t>
            </a:r>
            <a:endParaRPr sz="4400" dirty="0"/>
          </a:p>
        </p:txBody>
      </p:sp>
      <p:grpSp>
        <p:nvGrpSpPr>
          <p:cNvPr id="225" name="object 3"/>
          <p:cNvGrpSpPr/>
          <p:nvPr/>
        </p:nvGrpSpPr>
        <p:grpSpPr>
          <a:xfrm>
            <a:off x="696912" y="1630426"/>
            <a:ext cx="10798175" cy="2035175"/>
            <a:chOff x="696912" y="1630426"/>
            <a:chExt cx="10798175" cy="2035175"/>
          </a:xfrm>
        </p:grpSpPr>
        <p:sp>
          <p:nvSpPr>
            <p:cNvPr id="1048988" name="object 4"/>
            <p:cNvSpPr/>
            <p:nvPr/>
          </p:nvSpPr>
          <p:spPr>
            <a:xfrm>
              <a:off x="709612" y="1947799"/>
              <a:ext cx="10772775" cy="1704975"/>
            </a:xfrm>
            <a:custGeom>
              <a:avLst/>
              <a:gdLst/>
              <a:ahLst/>
              <a:cxnLst/>
              <a:rect l="l" t="t" r="r" b="b"/>
              <a:pathLst>
                <a:path w="10772775" h="1704975">
                  <a:moveTo>
                    <a:pt x="0" y="1704975"/>
                  </a:moveTo>
                  <a:lnTo>
                    <a:pt x="10772775" y="1704975"/>
                  </a:lnTo>
                  <a:lnTo>
                    <a:pt x="10772775" y="0"/>
                  </a:lnTo>
                  <a:lnTo>
                    <a:pt x="0" y="0"/>
                  </a:lnTo>
                  <a:lnTo>
                    <a:pt x="0" y="1704975"/>
                  </a:lnTo>
                  <a:close/>
                </a:path>
              </a:pathLst>
            </a:custGeom>
            <a:ln w="25400">
              <a:solidFill>
                <a:srgbClr val="009D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8989" name="object 5"/>
            <p:cNvSpPr/>
            <p:nvPr/>
          </p:nvSpPr>
          <p:spPr>
            <a:xfrm>
              <a:off x="1243012" y="1643126"/>
              <a:ext cx="7544434" cy="561975"/>
            </a:xfrm>
            <a:custGeom>
              <a:avLst/>
              <a:gdLst/>
              <a:ahLst/>
              <a:cxnLst/>
              <a:rect l="l" t="t" r="r" b="b"/>
              <a:pathLst>
                <a:path w="7544434" h="561975">
                  <a:moveTo>
                    <a:pt x="7450137" y="0"/>
                  </a:moveTo>
                  <a:lnTo>
                    <a:pt x="93662" y="0"/>
                  </a:lnTo>
                  <a:lnTo>
                    <a:pt x="57221" y="7356"/>
                  </a:lnTo>
                  <a:lnTo>
                    <a:pt x="27447" y="27416"/>
                  </a:lnTo>
                  <a:lnTo>
                    <a:pt x="7365" y="57167"/>
                  </a:lnTo>
                  <a:lnTo>
                    <a:pt x="0" y="93599"/>
                  </a:lnTo>
                  <a:lnTo>
                    <a:pt x="0" y="468249"/>
                  </a:lnTo>
                  <a:lnTo>
                    <a:pt x="7366" y="504699"/>
                  </a:lnTo>
                  <a:lnTo>
                    <a:pt x="27447" y="534495"/>
                  </a:lnTo>
                  <a:lnTo>
                    <a:pt x="57221" y="554599"/>
                  </a:lnTo>
                  <a:lnTo>
                    <a:pt x="93662" y="561975"/>
                  </a:lnTo>
                  <a:lnTo>
                    <a:pt x="7450137" y="561975"/>
                  </a:lnTo>
                  <a:lnTo>
                    <a:pt x="7486588" y="554599"/>
                  </a:lnTo>
                  <a:lnTo>
                    <a:pt x="7516383" y="534495"/>
                  </a:lnTo>
                  <a:lnTo>
                    <a:pt x="7536487" y="504699"/>
                  </a:lnTo>
                  <a:lnTo>
                    <a:pt x="7543863" y="468249"/>
                  </a:lnTo>
                  <a:lnTo>
                    <a:pt x="7543863" y="93599"/>
                  </a:lnTo>
                  <a:lnTo>
                    <a:pt x="7536487" y="57167"/>
                  </a:lnTo>
                  <a:lnTo>
                    <a:pt x="7516383" y="27416"/>
                  </a:lnTo>
                  <a:lnTo>
                    <a:pt x="7486588" y="7356"/>
                  </a:lnTo>
                  <a:lnTo>
                    <a:pt x="7450137" y="0"/>
                  </a:lnTo>
                  <a:close/>
                </a:path>
              </a:pathLst>
            </a:custGeom>
            <a:solidFill>
              <a:srgbClr val="009D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8990" name="object 6"/>
            <p:cNvSpPr/>
            <p:nvPr/>
          </p:nvSpPr>
          <p:spPr>
            <a:xfrm>
              <a:off x="1243012" y="1643126"/>
              <a:ext cx="7544434" cy="561975"/>
            </a:xfrm>
            <a:custGeom>
              <a:avLst/>
              <a:gdLst/>
              <a:ahLst/>
              <a:cxnLst/>
              <a:rect l="l" t="t" r="r" b="b"/>
              <a:pathLst>
                <a:path w="7544434" h="561975">
                  <a:moveTo>
                    <a:pt x="0" y="93599"/>
                  </a:moveTo>
                  <a:lnTo>
                    <a:pt x="7365" y="57167"/>
                  </a:lnTo>
                  <a:lnTo>
                    <a:pt x="27447" y="27416"/>
                  </a:lnTo>
                  <a:lnTo>
                    <a:pt x="57221" y="7356"/>
                  </a:lnTo>
                  <a:lnTo>
                    <a:pt x="93662" y="0"/>
                  </a:lnTo>
                  <a:lnTo>
                    <a:pt x="7450137" y="0"/>
                  </a:lnTo>
                  <a:lnTo>
                    <a:pt x="7486588" y="7356"/>
                  </a:lnTo>
                  <a:lnTo>
                    <a:pt x="7516383" y="27416"/>
                  </a:lnTo>
                  <a:lnTo>
                    <a:pt x="7536487" y="57167"/>
                  </a:lnTo>
                  <a:lnTo>
                    <a:pt x="7543863" y="93599"/>
                  </a:lnTo>
                  <a:lnTo>
                    <a:pt x="7543863" y="468249"/>
                  </a:lnTo>
                  <a:lnTo>
                    <a:pt x="7536487" y="504699"/>
                  </a:lnTo>
                  <a:lnTo>
                    <a:pt x="7516383" y="534495"/>
                  </a:lnTo>
                  <a:lnTo>
                    <a:pt x="7486588" y="554599"/>
                  </a:lnTo>
                  <a:lnTo>
                    <a:pt x="7450137" y="561975"/>
                  </a:lnTo>
                  <a:lnTo>
                    <a:pt x="93662" y="561975"/>
                  </a:lnTo>
                  <a:lnTo>
                    <a:pt x="57221" y="554599"/>
                  </a:lnTo>
                  <a:lnTo>
                    <a:pt x="27447" y="534495"/>
                  </a:lnTo>
                  <a:lnTo>
                    <a:pt x="7366" y="504699"/>
                  </a:lnTo>
                  <a:lnTo>
                    <a:pt x="0" y="468249"/>
                  </a:lnTo>
                  <a:lnTo>
                    <a:pt x="0" y="9359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6" name="object 7"/>
          <p:cNvGrpSpPr/>
          <p:nvPr/>
        </p:nvGrpSpPr>
        <p:grpSpPr>
          <a:xfrm>
            <a:off x="696912" y="3716401"/>
            <a:ext cx="10798175" cy="2282825"/>
            <a:chOff x="696912" y="3716401"/>
            <a:chExt cx="10798175" cy="2282825"/>
          </a:xfrm>
        </p:grpSpPr>
        <p:sp>
          <p:nvSpPr>
            <p:cNvPr id="1048991" name="object 8"/>
            <p:cNvSpPr/>
            <p:nvPr/>
          </p:nvSpPr>
          <p:spPr>
            <a:xfrm>
              <a:off x="709612" y="4014787"/>
              <a:ext cx="10772775" cy="1971675"/>
            </a:xfrm>
            <a:custGeom>
              <a:avLst/>
              <a:gdLst/>
              <a:ahLst/>
              <a:cxnLst/>
              <a:rect l="l" t="t" r="r" b="b"/>
              <a:pathLst>
                <a:path w="10772775" h="1971675">
                  <a:moveTo>
                    <a:pt x="0" y="1971675"/>
                  </a:moveTo>
                  <a:lnTo>
                    <a:pt x="10772775" y="1971675"/>
                  </a:lnTo>
                  <a:lnTo>
                    <a:pt x="10772775" y="0"/>
                  </a:lnTo>
                  <a:lnTo>
                    <a:pt x="0" y="0"/>
                  </a:lnTo>
                  <a:lnTo>
                    <a:pt x="0" y="1971675"/>
                  </a:lnTo>
                  <a:close/>
                </a:path>
              </a:pathLst>
            </a:custGeom>
            <a:ln w="2540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8992" name="object 9"/>
            <p:cNvSpPr/>
            <p:nvPr/>
          </p:nvSpPr>
          <p:spPr>
            <a:xfrm>
              <a:off x="1243012" y="3729101"/>
              <a:ext cx="7544434" cy="561975"/>
            </a:xfrm>
            <a:custGeom>
              <a:avLst/>
              <a:gdLst/>
              <a:ahLst/>
              <a:cxnLst/>
              <a:rect l="l" t="t" r="r" b="b"/>
              <a:pathLst>
                <a:path w="7544434" h="561975">
                  <a:moveTo>
                    <a:pt x="7450137" y="0"/>
                  </a:moveTo>
                  <a:lnTo>
                    <a:pt x="93662" y="0"/>
                  </a:lnTo>
                  <a:lnTo>
                    <a:pt x="57221" y="7356"/>
                  </a:lnTo>
                  <a:lnTo>
                    <a:pt x="27447" y="27416"/>
                  </a:lnTo>
                  <a:lnTo>
                    <a:pt x="7365" y="57167"/>
                  </a:lnTo>
                  <a:lnTo>
                    <a:pt x="0" y="93599"/>
                  </a:lnTo>
                  <a:lnTo>
                    <a:pt x="0" y="468249"/>
                  </a:lnTo>
                  <a:lnTo>
                    <a:pt x="7366" y="504699"/>
                  </a:lnTo>
                  <a:lnTo>
                    <a:pt x="27447" y="534495"/>
                  </a:lnTo>
                  <a:lnTo>
                    <a:pt x="57221" y="554599"/>
                  </a:lnTo>
                  <a:lnTo>
                    <a:pt x="93662" y="561975"/>
                  </a:lnTo>
                  <a:lnTo>
                    <a:pt x="7450137" y="561975"/>
                  </a:lnTo>
                  <a:lnTo>
                    <a:pt x="7486588" y="554599"/>
                  </a:lnTo>
                  <a:lnTo>
                    <a:pt x="7516383" y="534495"/>
                  </a:lnTo>
                  <a:lnTo>
                    <a:pt x="7536487" y="504699"/>
                  </a:lnTo>
                  <a:lnTo>
                    <a:pt x="7543863" y="468249"/>
                  </a:lnTo>
                  <a:lnTo>
                    <a:pt x="7543863" y="93599"/>
                  </a:lnTo>
                  <a:lnTo>
                    <a:pt x="7536487" y="57167"/>
                  </a:lnTo>
                  <a:lnTo>
                    <a:pt x="7516383" y="27416"/>
                  </a:lnTo>
                  <a:lnTo>
                    <a:pt x="7486588" y="7356"/>
                  </a:lnTo>
                  <a:lnTo>
                    <a:pt x="7450137" y="0"/>
                  </a:lnTo>
                  <a:close/>
                </a:path>
              </a:pathLst>
            </a:custGeom>
            <a:solidFill>
              <a:srgbClr val="0AD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8993" name="object 10"/>
            <p:cNvSpPr/>
            <p:nvPr/>
          </p:nvSpPr>
          <p:spPr>
            <a:xfrm>
              <a:off x="1243012" y="3729101"/>
              <a:ext cx="7544434" cy="561975"/>
            </a:xfrm>
            <a:custGeom>
              <a:avLst/>
              <a:gdLst/>
              <a:ahLst/>
              <a:cxnLst/>
              <a:rect l="l" t="t" r="r" b="b"/>
              <a:pathLst>
                <a:path w="7544434" h="561975">
                  <a:moveTo>
                    <a:pt x="0" y="93599"/>
                  </a:moveTo>
                  <a:lnTo>
                    <a:pt x="7365" y="57167"/>
                  </a:lnTo>
                  <a:lnTo>
                    <a:pt x="27447" y="27416"/>
                  </a:lnTo>
                  <a:lnTo>
                    <a:pt x="57221" y="7356"/>
                  </a:lnTo>
                  <a:lnTo>
                    <a:pt x="93662" y="0"/>
                  </a:lnTo>
                  <a:lnTo>
                    <a:pt x="7450137" y="0"/>
                  </a:lnTo>
                  <a:lnTo>
                    <a:pt x="7486588" y="7356"/>
                  </a:lnTo>
                  <a:lnTo>
                    <a:pt x="7516383" y="27416"/>
                  </a:lnTo>
                  <a:lnTo>
                    <a:pt x="7536487" y="57167"/>
                  </a:lnTo>
                  <a:lnTo>
                    <a:pt x="7543863" y="93599"/>
                  </a:lnTo>
                  <a:lnTo>
                    <a:pt x="7543863" y="468249"/>
                  </a:lnTo>
                  <a:lnTo>
                    <a:pt x="7536487" y="504699"/>
                  </a:lnTo>
                  <a:lnTo>
                    <a:pt x="7516383" y="534495"/>
                  </a:lnTo>
                  <a:lnTo>
                    <a:pt x="7486588" y="554599"/>
                  </a:lnTo>
                  <a:lnTo>
                    <a:pt x="7450137" y="561975"/>
                  </a:lnTo>
                  <a:lnTo>
                    <a:pt x="93662" y="561975"/>
                  </a:lnTo>
                  <a:lnTo>
                    <a:pt x="57221" y="554599"/>
                  </a:lnTo>
                  <a:lnTo>
                    <a:pt x="27447" y="534495"/>
                  </a:lnTo>
                  <a:lnTo>
                    <a:pt x="7366" y="504699"/>
                  </a:lnTo>
                  <a:lnTo>
                    <a:pt x="0" y="468249"/>
                  </a:lnTo>
                  <a:lnTo>
                    <a:pt x="0" y="9359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8994" name="object 11"/>
          <p:cNvSpPr txBox="1"/>
          <p:nvPr/>
        </p:nvSpPr>
        <p:spPr>
          <a:xfrm>
            <a:off x="1498813" y="3796460"/>
            <a:ext cx="9013190" cy="3013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7305">
              <a:lnSpc>
                <a:spcPct val="100000"/>
              </a:lnSpc>
            </a:pPr>
            <a:r>
              <a:rPr lang="en-US" sz="1850" dirty="0">
                <a:solidFill>
                  <a:srgbClr val="FFFFFF"/>
                </a:solidFill>
                <a:latin typeface="Calibri"/>
                <a:cs typeface="Calibri"/>
              </a:rPr>
              <a:t>50</a:t>
            </a:r>
            <a:r>
              <a:rPr lang="en-US" sz="1850" dirty="0">
                <a:solidFill>
                  <a:srgbClr val="FFFFFF"/>
                </a:solidFill>
                <a:latin typeface="Cambria"/>
                <a:cs typeface="Cambria"/>
              </a:rPr>
              <a:t>%</a:t>
            </a:r>
            <a:r>
              <a:rPr lang="en-US" sz="1850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1850" dirty="0">
                <a:solidFill>
                  <a:srgbClr val="FFFFFF"/>
                </a:solidFill>
                <a:latin typeface="Cambria"/>
                <a:cs typeface="Cambria"/>
              </a:rPr>
              <a:t>Future</a:t>
            </a:r>
            <a:r>
              <a:rPr lang="en-US" sz="185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1850" spc="-10" dirty="0">
                <a:solidFill>
                  <a:srgbClr val="FFFFFF"/>
                </a:solidFill>
                <a:latin typeface="Cambria"/>
                <a:cs typeface="Cambria"/>
              </a:rPr>
              <a:t>Implementations</a:t>
            </a:r>
            <a:endParaRPr lang="en-US" sz="1850" dirty="0">
              <a:latin typeface="Cambria"/>
              <a:cs typeface="Cambria"/>
            </a:endParaRPr>
          </a:p>
        </p:txBody>
      </p:sp>
      <p:sp>
        <p:nvSpPr>
          <p:cNvPr id="1048995" name="object 11"/>
          <p:cNvSpPr txBox="1"/>
          <p:nvPr/>
        </p:nvSpPr>
        <p:spPr>
          <a:xfrm>
            <a:off x="1498813" y="1769751"/>
            <a:ext cx="9013190" cy="3013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7305">
              <a:lnSpc>
                <a:spcPct val="100000"/>
              </a:lnSpc>
              <a:spcBef>
                <a:spcPts val="130"/>
              </a:spcBef>
            </a:pPr>
            <a:r>
              <a:rPr lang="en-US" sz="185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r>
              <a:rPr sz="185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850" dirty="0">
                <a:solidFill>
                  <a:srgbClr val="FFFFFF"/>
                </a:solidFill>
                <a:latin typeface="Cambria"/>
                <a:cs typeface="Cambria"/>
              </a:rPr>
              <a:t>%</a:t>
            </a:r>
            <a:r>
              <a:rPr sz="185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50" dirty="0">
                <a:solidFill>
                  <a:srgbClr val="FFFFFF"/>
                </a:solidFill>
                <a:latin typeface="Cambria"/>
                <a:cs typeface="Cambria"/>
              </a:rPr>
              <a:t>Completion</a:t>
            </a:r>
            <a:r>
              <a:rPr sz="185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5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85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5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5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ambria"/>
                <a:cs typeface="Cambria"/>
              </a:rPr>
              <a:t>Components</a:t>
            </a:r>
            <a:endParaRPr lang="en-US" sz="1850" spc="-10" dirty="0">
              <a:solidFill>
                <a:srgbClr val="FFFFFF"/>
              </a:solidFill>
              <a:latin typeface="Cambria"/>
              <a:cs typeface="Cambria"/>
            </a:endParaRPr>
          </a:p>
        </p:txBody>
      </p:sp>
      <p:sp>
        <p:nvSpPr>
          <p:cNvPr id="1048996" name="object 11"/>
          <p:cNvSpPr txBox="1"/>
          <p:nvPr/>
        </p:nvSpPr>
        <p:spPr>
          <a:xfrm>
            <a:off x="914400" y="2228025"/>
            <a:ext cx="10567986" cy="19402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84150" lvl="1" indent="-171450">
              <a:spcBef>
                <a:spcPts val="2120"/>
              </a:spcBef>
              <a:buChar char="•"/>
              <a:tabLst>
                <a:tab pos="184150" algn="l"/>
              </a:tabLst>
            </a:pPr>
            <a:r>
              <a:rPr lang="en-US" dirty="0">
                <a:latin typeface="Cambria"/>
                <a:cs typeface="Cambria"/>
              </a:rPr>
              <a:t>Developed and deployed a CNN-based model for historical artifact detection.</a:t>
            </a:r>
          </a:p>
          <a:p>
            <a:pPr marL="184150" lvl="1" indent="-171450">
              <a:spcBef>
                <a:spcPts val="2120"/>
              </a:spcBef>
              <a:buChar char="•"/>
              <a:tabLst>
                <a:tab pos="184150" algn="l"/>
              </a:tabLst>
            </a:pPr>
            <a:r>
              <a:rPr lang="en-US" dirty="0">
                <a:latin typeface="Cambria"/>
                <a:cs typeface="Cambria"/>
              </a:rPr>
              <a:t>Integrated the model with a Flask API for user-friendly image uploads and real-time predictions.</a:t>
            </a:r>
          </a:p>
          <a:p>
            <a:pPr marL="184150" lvl="1" indent="-171450">
              <a:spcBef>
                <a:spcPts val="2120"/>
              </a:spcBef>
              <a:buChar char="•"/>
              <a:tabLst>
                <a:tab pos="184150" algn="l"/>
              </a:tabLst>
            </a:pPr>
            <a:r>
              <a:rPr lang="en-US" dirty="0">
                <a:latin typeface="Cambria"/>
                <a:cs typeface="Cambria"/>
              </a:rPr>
              <a:t>Mapped detected artifacts to historical and cultural data using a structured CSV database.</a:t>
            </a:r>
          </a:p>
          <a:p>
            <a:pPr marL="184150" lvl="1" indent="-171450">
              <a:spcBef>
                <a:spcPts val="2120"/>
              </a:spcBef>
              <a:buChar char="•"/>
              <a:tabLst>
                <a:tab pos="184150" algn="l"/>
              </a:tabLst>
            </a:pPr>
            <a:endParaRPr lang="en-US" sz="1850" dirty="0">
              <a:latin typeface="Cambria"/>
              <a:cs typeface="Cambria"/>
            </a:endParaRPr>
          </a:p>
        </p:txBody>
      </p:sp>
      <p:grpSp>
        <p:nvGrpSpPr>
          <p:cNvPr id="227" name="Group 11"/>
          <p:cNvGrpSpPr/>
          <p:nvPr/>
        </p:nvGrpSpPr>
        <p:grpSpPr>
          <a:xfrm>
            <a:off x="3043521" y="6324600"/>
            <a:ext cx="9128426" cy="385810"/>
            <a:chOff x="4461235" y="7673908"/>
            <a:chExt cx="9128426" cy="385810"/>
          </a:xfrm>
        </p:grpSpPr>
        <p:sp>
          <p:nvSpPr>
            <p:cNvPr id="1048997" name="Rectangle 12"/>
            <p:cNvSpPr/>
            <p:nvPr/>
          </p:nvSpPr>
          <p:spPr>
            <a:xfrm>
              <a:off x="4461235" y="7694593"/>
              <a:ext cx="6816365" cy="36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IT21360978</a:t>
              </a:r>
              <a:r>
                <a:rPr lang="en-US" sz="1800" dirty="0">
                  <a:solidFill>
                    <a:schemeClr val="tx1"/>
                  </a:solidFill>
                </a:rPr>
                <a:t>   |   Serasinghe G.P.G</a:t>
              </a:r>
              <a:r>
                <a:rPr lang="en-US" dirty="0">
                  <a:solidFill>
                    <a:schemeClr val="tx1"/>
                  </a:solidFill>
                </a:rPr>
                <a:t>.Y   </a:t>
              </a:r>
              <a:r>
                <a:rPr lang="en-US" sz="1800" dirty="0">
                  <a:solidFill>
                    <a:schemeClr val="tx1"/>
                  </a:solidFill>
                </a:rPr>
                <a:t>| 24-25J-092</a:t>
              </a:r>
              <a:endParaRPr lang="en-US" sz="1800" b="0" dirty="0">
                <a:solidFill>
                  <a:schemeClr val="tx1"/>
                </a:solidFill>
              </a:endParaRPr>
            </a:p>
          </p:txBody>
        </p:sp>
        <p:sp>
          <p:nvSpPr>
            <p:cNvPr id="1048998" name="Google Shape;214;p7"/>
            <p:cNvSpPr txBox="1"/>
            <p:nvPr/>
          </p:nvSpPr>
          <p:spPr>
            <a:xfrm>
              <a:off x="12318339" y="7673908"/>
              <a:ext cx="1271322" cy="326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30014"/>
                </a:lnSpc>
              </a:pPr>
              <a:r>
                <a:rPr lang="en-US" sz="1631" dirty="0">
                  <a:solidFill>
                    <a:srgbClr val="242424"/>
                  </a:solidFill>
                  <a:latin typeface="Arial"/>
                  <a:ea typeface="Arial"/>
                  <a:cs typeface="Arial"/>
                  <a:sym typeface="Arial"/>
                </a:rPr>
                <a:t>28/11/2024</a:t>
              </a:r>
              <a:endParaRPr sz="1440" dirty="0"/>
            </a:p>
          </p:txBody>
        </p:sp>
      </p:grpSp>
      <p:sp>
        <p:nvSpPr>
          <p:cNvPr id="1048999" name="object 11"/>
          <p:cNvSpPr txBox="1"/>
          <p:nvPr/>
        </p:nvSpPr>
        <p:spPr>
          <a:xfrm>
            <a:off x="914400" y="4355495"/>
            <a:ext cx="10567986" cy="248657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84150" lvl="1" indent="-171450">
              <a:spcBef>
                <a:spcPts val="2120"/>
              </a:spcBef>
              <a:buChar char="•"/>
              <a:tabLst>
                <a:tab pos="184150" algn="l"/>
              </a:tabLst>
            </a:pPr>
            <a:r>
              <a:rPr lang="en-US" dirty="0">
                <a:latin typeface="Cambria"/>
                <a:cs typeface="Cambria"/>
              </a:rPr>
              <a:t>Expand the dataset to include more artifact categories for improved classification.</a:t>
            </a:r>
          </a:p>
          <a:p>
            <a:pPr marL="184150" lvl="1" indent="-171450">
              <a:spcBef>
                <a:spcPts val="2120"/>
              </a:spcBef>
              <a:buChar char="•"/>
              <a:tabLst>
                <a:tab pos="184150" algn="l"/>
              </a:tabLst>
            </a:pPr>
            <a:r>
              <a:rPr lang="en-US" dirty="0">
                <a:latin typeface="Cambria"/>
                <a:cs typeface="Cambria"/>
              </a:rPr>
              <a:t>Implement real-time detection and data retrieval during live artifact scanning.</a:t>
            </a:r>
          </a:p>
          <a:p>
            <a:pPr marL="184150" lvl="1" indent="-171450" algn="l">
              <a:spcBef>
                <a:spcPts val="2120"/>
              </a:spcBef>
              <a:buFontTx/>
              <a:buChar char="•"/>
              <a:tabLst>
                <a:tab pos="184150" algn="l"/>
              </a:tabLst>
            </a:pPr>
            <a:r>
              <a:rPr lang="en-US" sz="1800" dirty="0">
                <a:latin typeface="Cambria"/>
                <a:cs typeface="Cambria"/>
              </a:rPr>
              <a:t>Improve model validation and accuracy</a:t>
            </a:r>
          </a:p>
          <a:p>
            <a:pPr marL="184150" lvl="1" indent="-171450">
              <a:spcBef>
                <a:spcPts val="2120"/>
              </a:spcBef>
              <a:buChar char="•"/>
              <a:tabLst>
                <a:tab pos="184150" algn="l"/>
              </a:tabLst>
            </a:pPr>
            <a:endParaRPr lang="en-US" dirty="0">
              <a:latin typeface="Cambria"/>
              <a:cs typeface="Cambria"/>
            </a:endParaRPr>
          </a:p>
          <a:p>
            <a:pPr marL="184150" lvl="1" indent="-171450">
              <a:spcBef>
                <a:spcPts val="2120"/>
              </a:spcBef>
              <a:buChar char="•"/>
              <a:tabLst>
                <a:tab pos="184150" algn="l"/>
              </a:tabLst>
            </a:pPr>
            <a:endParaRPr lang="en-US" sz="1850" dirty="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0" name="object 2"/>
          <p:cNvSpPr txBox="1">
            <a:spLocks noGrp="1"/>
          </p:cNvSpPr>
          <p:nvPr>
            <p:ph type="title"/>
          </p:nvPr>
        </p:nvSpPr>
        <p:spPr>
          <a:xfrm>
            <a:off x="5005070" y="354901"/>
            <a:ext cx="2289175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950" spc="-10" dirty="0"/>
              <a:t>References</a:t>
            </a:r>
            <a:endParaRPr sz="3950"/>
          </a:p>
        </p:txBody>
      </p:sp>
      <p:sp>
        <p:nvSpPr>
          <p:cNvPr id="1049001" name="object 3"/>
          <p:cNvSpPr txBox="1"/>
          <p:nvPr/>
        </p:nvSpPr>
        <p:spPr>
          <a:xfrm>
            <a:off x="1228090" y="914400"/>
            <a:ext cx="9735820" cy="11717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40014"/>
              </a:lnSpc>
            </a:pPr>
            <a:endParaRPr lang="en-US" sz="1800" dirty="0">
              <a:solidFill>
                <a:srgbClr val="000000"/>
              </a:solidFill>
              <a:latin typeface="Calibri (Body)"/>
              <a:ea typeface="Open Sans"/>
              <a:cs typeface="Arial" panose="020B0604020202020204" pitchFamily="34" charset="0"/>
              <a:sym typeface="Open Sans"/>
            </a:endParaRPr>
          </a:p>
          <a:p>
            <a:pPr>
              <a:lnSpc>
                <a:spcPct val="140014"/>
              </a:lnSpc>
            </a:pPr>
            <a:endParaRPr lang="en-US" sz="1800" dirty="0">
              <a:solidFill>
                <a:srgbClr val="000000"/>
              </a:solidFill>
              <a:latin typeface="Arial" panose="020B0604020202020204" pitchFamily="34" charset="0"/>
              <a:ea typeface="Open Sans"/>
              <a:cs typeface="Arial" panose="020B0604020202020204" pitchFamily="34" charset="0"/>
              <a:sym typeface="Open Sans"/>
            </a:endParaRPr>
          </a:p>
          <a:p>
            <a:pPr marL="12700" marR="752475">
              <a:lnSpc>
                <a:spcPct val="153000"/>
              </a:lnSpc>
              <a:spcBef>
                <a:spcPts val="100"/>
              </a:spcBef>
              <a:tabLst>
                <a:tab pos="325120" algn="l"/>
              </a:tabLst>
            </a:pPr>
            <a:endParaRPr sz="1800" dirty="0">
              <a:latin typeface="Arial MT"/>
              <a:cs typeface="Arial MT"/>
            </a:endParaRPr>
          </a:p>
        </p:txBody>
      </p:sp>
      <p:sp>
        <p:nvSpPr>
          <p:cNvPr id="1049002" name="Google Shape;592;p19"/>
          <p:cNvSpPr txBox="1"/>
          <p:nvPr/>
        </p:nvSpPr>
        <p:spPr>
          <a:xfrm>
            <a:off x="864037" y="1394653"/>
            <a:ext cx="10565963" cy="3748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14"/>
              </a:lnSpc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[1] </a:t>
            </a:r>
            <a:r>
              <a:rPr lang="en-US" sz="2000" dirty="0"/>
              <a:t>“Object Detection Using Deep Learning, CNNs and Vision Transformers: A review,” </a:t>
            </a:r>
            <a:r>
              <a:rPr lang="en-US" sz="2000" i="1" dirty="0"/>
              <a:t>IEEE Journals &amp; Magazine | IEEE Xplore</a:t>
            </a:r>
            <a:r>
              <a:rPr lang="en-US" sz="2000" dirty="0"/>
              <a:t>, 2023. </a:t>
            </a:r>
            <a:r>
              <a:rPr lang="en-US" sz="2000" dirty="0">
                <a:hlinkClick r:id="rId2" tooltip="https://ieeexplore.ieee.org/document/10098596"/>
              </a:rPr>
              <a:t>https://ieeexplore.ieee.org/document/10098596</a:t>
            </a:r>
            <a:endParaRPr lang="en-US" sz="2000" dirty="0"/>
          </a:p>
          <a:p>
            <a:pPr>
              <a:lnSpc>
                <a:spcPct val="140014"/>
              </a:lnSpc>
            </a:pPr>
            <a:endParaRPr lang="en-US" sz="2000" dirty="0"/>
          </a:p>
          <a:p>
            <a:pPr>
              <a:lnSpc>
                <a:spcPct val="140014"/>
              </a:lnSpc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[2] </a:t>
            </a:r>
            <a:r>
              <a:rPr lang="en-US" sz="2000" dirty="0"/>
              <a:t>R. Kaur and S. Singh, “A comprehensive review of object detection with deep learning,” </a:t>
            </a:r>
            <a:r>
              <a:rPr lang="en-US" sz="2000" i="1" dirty="0"/>
              <a:t>Digital Signal Processing</a:t>
            </a:r>
            <a:r>
              <a:rPr lang="en-US" sz="2000" dirty="0"/>
              <a:t>, vol. 132, p. 103812, Jan. 2023, </a:t>
            </a:r>
            <a:r>
              <a:rPr lang="en-US" sz="2000" dirty="0" err="1"/>
              <a:t>doi</a:t>
            </a:r>
            <a:r>
              <a:rPr lang="en-US" sz="2000" dirty="0"/>
              <a:t>: 10.1016/j.dsp.2022.103812.</a:t>
            </a:r>
          </a:p>
          <a:p>
            <a:pPr>
              <a:lnSpc>
                <a:spcPct val="140014"/>
              </a:lnSpc>
            </a:pPr>
            <a:endParaRPr lang="en-US" sz="2000" dirty="0"/>
          </a:p>
          <a:p>
            <a:pPr>
              <a:lnSpc>
                <a:spcPct val="140014"/>
              </a:lnSpc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[3]</a:t>
            </a:r>
            <a:r>
              <a:rPr lang="en-US" sz="2000" dirty="0"/>
              <a:t> “Image recognition using machine learning techniques,” </a:t>
            </a:r>
            <a:r>
              <a:rPr lang="en-US" sz="2000" i="1" dirty="0"/>
              <a:t>IEEE Conference Publication | IEEE Xplore</a:t>
            </a:r>
            <a:r>
              <a:rPr lang="en-US" sz="2000" dirty="0"/>
              <a:t>, Sep. 14, 2023. </a:t>
            </a:r>
            <a:r>
              <a:rPr lang="en-US" sz="2000" dirty="0">
                <a:hlinkClick r:id="rId3" tooltip="https://ieeexplore.ieee.org/abstract/document/10303370"/>
              </a:rPr>
              <a:t>https://ieeexplore.ieee.org/abstract/document/10303370</a:t>
            </a: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ea typeface="Open Sans"/>
              <a:cs typeface="Arial" panose="020B0604020202020204" pitchFamily="34" charset="0"/>
              <a:sym typeface="Open Sans"/>
            </a:endParaRPr>
          </a:p>
          <a:p>
            <a:pPr>
              <a:lnSpc>
                <a:spcPct val="140014"/>
              </a:lnSpc>
            </a:pPr>
            <a:endParaRPr sz="1400" dirty="0">
              <a:solidFill>
                <a:srgbClr val="000000"/>
              </a:solidFill>
              <a:latin typeface="Arial" panose="020B0604020202020204" pitchFamily="34" charset="0"/>
              <a:ea typeface="Open Sans"/>
              <a:cs typeface="Arial" panose="020B0604020202020204" pitchFamily="34" charset="0"/>
              <a:sym typeface="Open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3" name="object 2"/>
          <p:cNvSpPr txBox="1"/>
          <p:nvPr/>
        </p:nvSpPr>
        <p:spPr>
          <a:xfrm>
            <a:off x="838200" y="2870511"/>
            <a:ext cx="10176510" cy="81823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30005"/>
              </a:lnSpc>
            </a:pPr>
            <a:r>
              <a:rPr lang="en-US" sz="4400" dirty="0">
                <a:solidFill>
                  <a:srgbClr val="242424"/>
                </a:solidFill>
                <a:latin typeface="+mj-lt"/>
                <a:ea typeface="Arial"/>
                <a:cs typeface="Arial"/>
                <a:sym typeface="Arial"/>
              </a:rPr>
              <a:t>IT21273094</a:t>
            </a:r>
            <a:r>
              <a:rPr lang="en-US" sz="4400" dirty="0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 | Ediriwickrama E.A.K.V. </a:t>
            </a:r>
            <a:endParaRPr lang="en-US" sz="4400" dirty="0"/>
          </a:p>
        </p:txBody>
      </p:sp>
      <p:sp>
        <p:nvSpPr>
          <p:cNvPr id="1049004" name="object 3"/>
          <p:cNvSpPr txBox="1"/>
          <p:nvPr/>
        </p:nvSpPr>
        <p:spPr>
          <a:xfrm>
            <a:off x="3043521" y="3953228"/>
            <a:ext cx="6035040" cy="4489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750" dirty="0">
                <a:solidFill>
                  <a:srgbClr val="7E7E7E"/>
                </a:solidFill>
                <a:latin typeface="Cambria"/>
                <a:cs typeface="Cambria"/>
              </a:rPr>
              <a:t>Specialization</a:t>
            </a:r>
            <a:r>
              <a:rPr sz="2750" spc="114" dirty="0">
                <a:solidFill>
                  <a:srgbClr val="7E7E7E"/>
                </a:solidFill>
                <a:latin typeface="Cambria"/>
                <a:cs typeface="Cambria"/>
              </a:rPr>
              <a:t> </a:t>
            </a:r>
            <a:r>
              <a:rPr sz="2750" dirty="0">
                <a:solidFill>
                  <a:srgbClr val="7E7E7E"/>
                </a:solidFill>
                <a:latin typeface="Cambria"/>
                <a:cs typeface="Cambria"/>
              </a:rPr>
              <a:t>:</a:t>
            </a:r>
            <a:r>
              <a:rPr sz="2750" spc="114" dirty="0">
                <a:solidFill>
                  <a:srgbClr val="7E7E7E"/>
                </a:solidFill>
                <a:latin typeface="Cambria"/>
                <a:cs typeface="Cambria"/>
              </a:rPr>
              <a:t> </a:t>
            </a:r>
            <a:r>
              <a:rPr sz="2750" dirty="0">
                <a:solidFill>
                  <a:srgbClr val="7E7E7E"/>
                </a:solidFill>
                <a:latin typeface="Cambria"/>
                <a:cs typeface="Cambria"/>
              </a:rPr>
              <a:t>Information</a:t>
            </a:r>
            <a:r>
              <a:rPr sz="2750" spc="125" dirty="0">
                <a:solidFill>
                  <a:srgbClr val="7E7E7E"/>
                </a:solidFill>
                <a:latin typeface="Cambria"/>
                <a:cs typeface="Cambria"/>
              </a:rPr>
              <a:t> </a:t>
            </a:r>
            <a:r>
              <a:rPr sz="2750" spc="-10" dirty="0">
                <a:solidFill>
                  <a:srgbClr val="7E7E7E"/>
                </a:solidFill>
                <a:latin typeface="Cambria"/>
                <a:cs typeface="Cambria"/>
              </a:rPr>
              <a:t>Technology</a:t>
            </a:r>
            <a:endParaRPr sz="2750" dirty="0">
              <a:latin typeface="Cambria"/>
              <a:cs typeface="Cambria"/>
            </a:endParaRPr>
          </a:p>
        </p:txBody>
      </p:sp>
      <p:grpSp>
        <p:nvGrpSpPr>
          <p:cNvPr id="230" name="Group 10"/>
          <p:cNvGrpSpPr/>
          <p:nvPr/>
        </p:nvGrpSpPr>
        <p:grpSpPr>
          <a:xfrm>
            <a:off x="3043521" y="6324600"/>
            <a:ext cx="9128426" cy="385810"/>
            <a:chOff x="4461235" y="7673908"/>
            <a:chExt cx="9128426" cy="385810"/>
          </a:xfrm>
        </p:grpSpPr>
        <p:sp>
          <p:nvSpPr>
            <p:cNvPr id="1049005" name="Rectangle 12"/>
            <p:cNvSpPr/>
            <p:nvPr/>
          </p:nvSpPr>
          <p:spPr>
            <a:xfrm>
              <a:off x="4461235" y="7694593"/>
              <a:ext cx="6816365" cy="36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IT21273094</a:t>
              </a:r>
              <a:r>
                <a:rPr lang="en-US" sz="1800" dirty="0">
                  <a:solidFill>
                    <a:schemeClr val="tx1"/>
                  </a:solidFill>
                </a:rPr>
                <a:t>   |   </a:t>
              </a:r>
              <a:r>
                <a:rPr lang="en-US" dirty="0">
                  <a:solidFill>
                    <a:schemeClr val="tx1"/>
                  </a:solidFill>
                </a:rPr>
                <a:t>Ediriwickrama</a:t>
              </a:r>
              <a:r>
                <a:rPr lang="en-US" sz="1800" dirty="0">
                  <a:solidFill>
                    <a:schemeClr val="tx1"/>
                  </a:solidFill>
                </a:rPr>
                <a:t> </a:t>
              </a:r>
              <a:r>
                <a:rPr lang="en-US" dirty="0">
                  <a:solidFill>
                    <a:schemeClr val="tx1"/>
                  </a:solidFill>
                </a:rPr>
                <a:t>E</a:t>
              </a:r>
              <a:r>
                <a:rPr lang="en-US" sz="1800" dirty="0">
                  <a:solidFill>
                    <a:schemeClr val="tx1"/>
                  </a:solidFill>
                </a:rPr>
                <a:t>.</a:t>
              </a:r>
              <a:r>
                <a:rPr lang="en-US" dirty="0">
                  <a:solidFill>
                    <a:schemeClr val="tx1"/>
                  </a:solidFill>
                </a:rPr>
                <a:t>A</a:t>
              </a:r>
              <a:r>
                <a:rPr lang="en-US" sz="1800" dirty="0">
                  <a:solidFill>
                    <a:schemeClr val="tx1"/>
                  </a:solidFill>
                </a:rPr>
                <a:t>.</a:t>
              </a:r>
              <a:r>
                <a:rPr lang="en-US" dirty="0">
                  <a:solidFill>
                    <a:schemeClr val="tx1"/>
                  </a:solidFill>
                </a:rPr>
                <a:t>K.V   </a:t>
              </a:r>
              <a:r>
                <a:rPr lang="en-US" sz="1800" dirty="0">
                  <a:solidFill>
                    <a:schemeClr val="tx1"/>
                  </a:solidFill>
                </a:rPr>
                <a:t>| 24-25J-092</a:t>
              </a:r>
              <a:endParaRPr lang="en-US" sz="1800" b="0" dirty="0">
                <a:solidFill>
                  <a:schemeClr val="tx1"/>
                </a:solidFill>
              </a:endParaRPr>
            </a:p>
          </p:txBody>
        </p:sp>
        <p:sp>
          <p:nvSpPr>
            <p:cNvPr id="1049006" name="Google Shape;214;p7"/>
            <p:cNvSpPr txBox="1"/>
            <p:nvPr/>
          </p:nvSpPr>
          <p:spPr>
            <a:xfrm>
              <a:off x="12318339" y="7673908"/>
              <a:ext cx="1271322" cy="326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30014"/>
                </a:lnSpc>
              </a:pPr>
              <a:r>
                <a:rPr lang="en-US" sz="1631" dirty="0">
                  <a:solidFill>
                    <a:srgbClr val="242424"/>
                  </a:solidFill>
                  <a:latin typeface="Arial"/>
                  <a:ea typeface="Arial"/>
                  <a:cs typeface="Arial"/>
                  <a:sym typeface="Arial"/>
                </a:rPr>
                <a:t>28/11/2024</a:t>
              </a:r>
              <a:endParaRPr sz="1440" dirty="0"/>
            </a:p>
          </p:txBody>
        </p:sp>
      </p:grpSp>
      <p:sp>
        <p:nvSpPr>
          <p:cNvPr id="1049007" name="Flowchart: Connector 5"/>
          <p:cNvSpPr/>
          <p:nvPr/>
        </p:nvSpPr>
        <p:spPr>
          <a:xfrm>
            <a:off x="10354733" y="64787"/>
            <a:ext cx="1634067" cy="1806347"/>
          </a:xfrm>
          <a:prstGeom prst="flowChartConnector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8" name="object 2"/>
          <p:cNvSpPr txBox="1">
            <a:spLocks noGrp="1"/>
          </p:cNvSpPr>
          <p:nvPr>
            <p:ph type="title"/>
          </p:nvPr>
        </p:nvSpPr>
        <p:spPr>
          <a:xfrm>
            <a:off x="1663953" y="660181"/>
            <a:ext cx="8864091" cy="795088"/>
          </a:xfrm>
          <a:prstGeom prst="rect">
            <a:avLst/>
          </a:prstGeom>
        </p:spPr>
        <p:txBody>
          <a:bodyPr vert="horz" wrap="square" lIns="0" tIns="238759" rIns="0" bIns="0" rtlCol="0">
            <a:spAutoFit/>
          </a:bodyPr>
          <a:lstStyle/>
          <a:p>
            <a:pPr marL="1693545">
              <a:lnSpc>
                <a:spcPct val="100000"/>
              </a:lnSpc>
              <a:spcBef>
                <a:spcPts val="130"/>
              </a:spcBef>
            </a:pPr>
            <a:r>
              <a:rPr sz="36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  <a:r>
              <a:rPr sz="3600" spc="-2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sz="3600" dirty="0">
                <a:solidFill>
                  <a:schemeClr val="bg1">
                    <a:lumMod val="50000"/>
                  </a:schemeClr>
                </a:solidFill>
              </a:rPr>
              <a:t>&amp;</a:t>
            </a:r>
            <a:r>
              <a:rPr sz="3600" spc="35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sz="3600" spc="-10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endParaRPr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32" name="object 3"/>
          <p:cNvGrpSpPr/>
          <p:nvPr/>
        </p:nvGrpSpPr>
        <p:grpSpPr>
          <a:xfrm>
            <a:off x="453842" y="1930810"/>
            <a:ext cx="1362075" cy="1362075"/>
            <a:chOff x="571500" y="1943100"/>
            <a:chExt cx="1362075" cy="1362075"/>
          </a:xfrm>
        </p:grpSpPr>
        <p:sp>
          <p:nvSpPr>
            <p:cNvPr id="1049009" name="object 4"/>
            <p:cNvSpPr/>
            <p:nvPr/>
          </p:nvSpPr>
          <p:spPr>
            <a:xfrm>
              <a:off x="571500" y="1943100"/>
              <a:ext cx="1362075" cy="1362075"/>
            </a:xfrm>
            <a:custGeom>
              <a:avLst/>
              <a:gdLst/>
              <a:ahLst/>
              <a:cxnLst/>
              <a:rect l="l" t="t" r="r" b="b"/>
              <a:pathLst>
                <a:path w="1362075" h="1362075">
                  <a:moveTo>
                    <a:pt x="681037" y="0"/>
                  </a:moveTo>
                  <a:lnTo>
                    <a:pt x="632400" y="1710"/>
                  </a:lnTo>
                  <a:lnTo>
                    <a:pt x="584687" y="6763"/>
                  </a:lnTo>
                  <a:lnTo>
                    <a:pt x="538011" y="15044"/>
                  </a:lnTo>
                  <a:lnTo>
                    <a:pt x="492489" y="26438"/>
                  </a:lnTo>
                  <a:lnTo>
                    <a:pt x="448236" y="40829"/>
                  </a:lnTo>
                  <a:lnTo>
                    <a:pt x="405367" y="58102"/>
                  </a:lnTo>
                  <a:lnTo>
                    <a:pt x="363996" y="78142"/>
                  </a:lnTo>
                  <a:lnTo>
                    <a:pt x="324240" y="100834"/>
                  </a:lnTo>
                  <a:lnTo>
                    <a:pt x="286214" y="126061"/>
                  </a:lnTo>
                  <a:lnTo>
                    <a:pt x="250033" y="153709"/>
                  </a:lnTo>
                  <a:lnTo>
                    <a:pt x="215812" y="183663"/>
                  </a:lnTo>
                  <a:lnTo>
                    <a:pt x="183666" y="215808"/>
                  </a:lnTo>
                  <a:lnTo>
                    <a:pt x="153711" y="250027"/>
                  </a:lnTo>
                  <a:lnTo>
                    <a:pt x="126061" y="286205"/>
                  </a:lnTo>
                  <a:lnTo>
                    <a:pt x="100833" y="324228"/>
                  </a:lnTo>
                  <a:lnTo>
                    <a:pt x="78142" y="363981"/>
                  </a:lnTo>
                  <a:lnTo>
                    <a:pt x="58101" y="405346"/>
                  </a:lnTo>
                  <a:lnTo>
                    <a:pt x="40828" y="448211"/>
                  </a:lnTo>
                  <a:lnTo>
                    <a:pt x="26437" y="492458"/>
                  </a:lnTo>
                  <a:lnTo>
                    <a:pt x="15044" y="537973"/>
                  </a:lnTo>
                  <a:lnTo>
                    <a:pt x="6763" y="584641"/>
                  </a:lnTo>
                  <a:lnTo>
                    <a:pt x="1709" y="632346"/>
                  </a:lnTo>
                  <a:lnTo>
                    <a:pt x="0" y="680974"/>
                  </a:lnTo>
                  <a:lnTo>
                    <a:pt x="1709" y="729616"/>
                  </a:lnTo>
                  <a:lnTo>
                    <a:pt x="6763" y="777336"/>
                  </a:lnTo>
                  <a:lnTo>
                    <a:pt x="15044" y="824017"/>
                  </a:lnTo>
                  <a:lnTo>
                    <a:pt x="26437" y="869544"/>
                  </a:lnTo>
                  <a:lnTo>
                    <a:pt x="40828" y="913802"/>
                  </a:lnTo>
                  <a:lnTo>
                    <a:pt x="58101" y="956676"/>
                  </a:lnTo>
                  <a:lnTo>
                    <a:pt x="78142" y="998051"/>
                  </a:lnTo>
                  <a:lnTo>
                    <a:pt x="100833" y="1037810"/>
                  </a:lnTo>
                  <a:lnTo>
                    <a:pt x="126061" y="1075840"/>
                  </a:lnTo>
                  <a:lnTo>
                    <a:pt x="153711" y="1112024"/>
                  </a:lnTo>
                  <a:lnTo>
                    <a:pt x="183666" y="1146248"/>
                  </a:lnTo>
                  <a:lnTo>
                    <a:pt x="215812" y="1178397"/>
                  </a:lnTo>
                  <a:lnTo>
                    <a:pt x="250033" y="1208354"/>
                  </a:lnTo>
                  <a:lnTo>
                    <a:pt x="286214" y="1236005"/>
                  </a:lnTo>
                  <a:lnTo>
                    <a:pt x="324240" y="1261235"/>
                  </a:lnTo>
                  <a:lnTo>
                    <a:pt x="363996" y="1283928"/>
                  </a:lnTo>
                  <a:lnTo>
                    <a:pt x="405367" y="1303969"/>
                  </a:lnTo>
                  <a:lnTo>
                    <a:pt x="448236" y="1321244"/>
                  </a:lnTo>
                  <a:lnTo>
                    <a:pt x="492489" y="1335635"/>
                  </a:lnTo>
                  <a:lnTo>
                    <a:pt x="538011" y="1347030"/>
                  </a:lnTo>
                  <a:lnTo>
                    <a:pt x="584687" y="1355311"/>
                  </a:lnTo>
                  <a:lnTo>
                    <a:pt x="632400" y="1360364"/>
                  </a:lnTo>
                  <a:lnTo>
                    <a:pt x="681037" y="1362075"/>
                  </a:lnTo>
                  <a:lnTo>
                    <a:pt x="729672" y="1360364"/>
                  </a:lnTo>
                  <a:lnTo>
                    <a:pt x="777384" y="1355311"/>
                  </a:lnTo>
                  <a:lnTo>
                    <a:pt x="824059" y="1347030"/>
                  </a:lnTo>
                  <a:lnTo>
                    <a:pt x="869580" y="1335635"/>
                  </a:lnTo>
                  <a:lnTo>
                    <a:pt x="913833" y="1321244"/>
                  </a:lnTo>
                  <a:lnTo>
                    <a:pt x="956702" y="1303969"/>
                  </a:lnTo>
                  <a:lnTo>
                    <a:pt x="998072" y="1283928"/>
                  </a:lnTo>
                  <a:lnTo>
                    <a:pt x="1037828" y="1261235"/>
                  </a:lnTo>
                  <a:lnTo>
                    <a:pt x="1075854" y="1236005"/>
                  </a:lnTo>
                  <a:lnTo>
                    <a:pt x="1112036" y="1208354"/>
                  </a:lnTo>
                  <a:lnTo>
                    <a:pt x="1146257" y="1178397"/>
                  </a:lnTo>
                  <a:lnTo>
                    <a:pt x="1178404" y="1146248"/>
                  </a:lnTo>
                  <a:lnTo>
                    <a:pt x="1208359" y="1112024"/>
                  </a:lnTo>
                  <a:lnTo>
                    <a:pt x="1236009" y="1075840"/>
                  </a:lnTo>
                  <a:lnTo>
                    <a:pt x="1261238" y="1037810"/>
                  </a:lnTo>
                  <a:lnTo>
                    <a:pt x="1283930" y="998051"/>
                  </a:lnTo>
                  <a:lnTo>
                    <a:pt x="1303971" y="956676"/>
                  </a:lnTo>
                  <a:lnTo>
                    <a:pt x="1321244" y="913802"/>
                  </a:lnTo>
                  <a:lnTo>
                    <a:pt x="1335636" y="869544"/>
                  </a:lnTo>
                  <a:lnTo>
                    <a:pt x="1347030" y="824017"/>
                  </a:lnTo>
                  <a:lnTo>
                    <a:pt x="1355311" y="777336"/>
                  </a:lnTo>
                  <a:lnTo>
                    <a:pt x="1360364" y="729616"/>
                  </a:lnTo>
                  <a:lnTo>
                    <a:pt x="1362075" y="680974"/>
                  </a:lnTo>
                  <a:lnTo>
                    <a:pt x="1360364" y="632346"/>
                  </a:lnTo>
                  <a:lnTo>
                    <a:pt x="1355311" y="584641"/>
                  </a:lnTo>
                  <a:lnTo>
                    <a:pt x="1347030" y="537973"/>
                  </a:lnTo>
                  <a:lnTo>
                    <a:pt x="1335636" y="492458"/>
                  </a:lnTo>
                  <a:lnTo>
                    <a:pt x="1321244" y="448211"/>
                  </a:lnTo>
                  <a:lnTo>
                    <a:pt x="1303971" y="405346"/>
                  </a:lnTo>
                  <a:lnTo>
                    <a:pt x="1283930" y="363981"/>
                  </a:lnTo>
                  <a:lnTo>
                    <a:pt x="1261238" y="324228"/>
                  </a:lnTo>
                  <a:lnTo>
                    <a:pt x="1236009" y="286205"/>
                  </a:lnTo>
                  <a:lnTo>
                    <a:pt x="1208359" y="250027"/>
                  </a:lnTo>
                  <a:lnTo>
                    <a:pt x="1178404" y="215808"/>
                  </a:lnTo>
                  <a:lnTo>
                    <a:pt x="1146257" y="183663"/>
                  </a:lnTo>
                  <a:lnTo>
                    <a:pt x="1112036" y="153709"/>
                  </a:lnTo>
                  <a:lnTo>
                    <a:pt x="1075854" y="126061"/>
                  </a:lnTo>
                  <a:lnTo>
                    <a:pt x="1037828" y="100834"/>
                  </a:lnTo>
                  <a:lnTo>
                    <a:pt x="998072" y="78142"/>
                  </a:lnTo>
                  <a:lnTo>
                    <a:pt x="956702" y="58102"/>
                  </a:lnTo>
                  <a:lnTo>
                    <a:pt x="913833" y="40829"/>
                  </a:lnTo>
                  <a:lnTo>
                    <a:pt x="869580" y="26438"/>
                  </a:lnTo>
                  <a:lnTo>
                    <a:pt x="824059" y="15044"/>
                  </a:lnTo>
                  <a:lnTo>
                    <a:pt x="777384" y="6763"/>
                  </a:lnTo>
                  <a:lnTo>
                    <a:pt x="729672" y="1710"/>
                  </a:lnTo>
                  <a:lnTo>
                    <a:pt x="681037" y="0"/>
                  </a:lnTo>
                  <a:close/>
                </a:path>
              </a:pathLst>
            </a:custGeom>
            <a:solidFill>
              <a:srgbClr val="CCD4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49010" name="object 14"/>
            <p:cNvSpPr/>
            <p:nvPr/>
          </p:nvSpPr>
          <p:spPr>
            <a:xfrm>
              <a:off x="862012" y="2233675"/>
              <a:ext cx="790575" cy="790575"/>
            </a:xfrm>
            <a:custGeom>
              <a:avLst/>
              <a:gdLst/>
              <a:ahLst/>
              <a:cxnLst/>
              <a:rect l="l" t="t" r="r" b="b"/>
              <a:pathLst>
                <a:path w="790575" h="790575">
                  <a:moveTo>
                    <a:pt x="0" y="790575"/>
                  </a:moveTo>
                  <a:lnTo>
                    <a:pt x="790575" y="790575"/>
                  </a:lnTo>
                  <a:lnTo>
                    <a:pt x="790575" y="0"/>
                  </a:lnTo>
                  <a:lnTo>
                    <a:pt x="0" y="0"/>
                  </a:lnTo>
                  <a:lnTo>
                    <a:pt x="0" y="790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9011" name="object 15"/>
          <p:cNvSpPr txBox="1"/>
          <p:nvPr/>
        </p:nvSpPr>
        <p:spPr>
          <a:xfrm>
            <a:off x="2040208" y="2012292"/>
            <a:ext cx="3881121" cy="3791231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25"/>
              </a:spcBef>
            </a:pPr>
            <a:r>
              <a:rPr lang="en-US" sz="2400" dirty="0"/>
              <a:t>Detecting and analyzing architectural objects is vital for preserving cultural heritage and understanding historical contexts</a:t>
            </a:r>
          </a:p>
          <a:p>
            <a:pPr marL="12700" marR="5080">
              <a:lnSpc>
                <a:spcPct val="102600"/>
              </a:lnSpc>
              <a:spcBef>
                <a:spcPts val="25"/>
              </a:spcBef>
            </a:pPr>
            <a:endParaRPr lang="en-US" sz="2400" spc="-80" dirty="0">
              <a:latin typeface="Calibri"/>
              <a:cs typeface="Calibri"/>
            </a:endParaRPr>
          </a:p>
          <a:p>
            <a:pPr marL="12700" marR="5080">
              <a:lnSpc>
                <a:spcPct val="102600"/>
              </a:lnSpc>
              <a:spcBef>
                <a:spcPts val="25"/>
              </a:spcBef>
            </a:pPr>
            <a:r>
              <a:rPr lang="en-US" sz="2400" dirty="0"/>
              <a:t>Traditional methods are labor-intensive, time-consuming, and prone to error.</a:t>
            </a:r>
            <a:endParaRPr lang="en-US" sz="2400" dirty="0">
              <a:latin typeface="Calibri"/>
              <a:cs typeface="Calibri"/>
            </a:endParaRPr>
          </a:p>
        </p:txBody>
      </p:sp>
      <p:grpSp>
        <p:nvGrpSpPr>
          <p:cNvPr id="233" name="object 16"/>
          <p:cNvGrpSpPr/>
          <p:nvPr/>
        </p:nvGrpSpPr>
        <p:grpSpPr>
          <a:xfrm>
            <a:off x="6209837" y="1930809"/>
            <a:ext cx="1362075" cy="1362075"/>
            <a:chOff x="6000750" y="1943100"/>
            <a:chExt cx="1362075" cy="1362075"/>
          </a:xfrm>
        </p:grpSpPr>
        <p:sp>
          <p:nvSpPr>
            <p:cNvPr id="1049012" name="object 17"/>
            <p:cNvSpPr/>
            <p:nvPr/>
          </p:nvSpPr>
          <p:spPr>
            <a:xfrm>
              <a:off x="6000750" y="1943100"/>
              <a:ext cx="1362075" cy="1362075"/>
            </a:xfrm>
            <a:custGeom>
              <a:avLst/>
              <a:gdLst/>
              <a:ahLst/>
              <a:cxnLst/>
              <a:rect l="l" t="t" r="r" b="b"/>
              <a:pathLst>
                <a:path w="1362075" h="1362075">
                  <a:moveTo>
                    <a:pt x="681101" y="0"/>
                  </a:moveTo>
                  <a:lnTo>
                    <a:pt x="632458" y="1710"/>
                  </a:lnTo>
                  <a:lnTo>
                    <a:pt x="584738" y="6763"/>
                  </a:lnTo>
                  <a:lnTo>
                    <a:pt x="538057" y="15044"/>
                  </a:lnTo>
                  <a:lnTo>
                    <a:pt x="492530" y="26438"/>
                  </a:lnTo>
                  <a:lnTo>
                    <a:pt x="448272" y="40829"/>
                  </a:lnTo>
                  <a:lnTo>
                    <a:pt x="405398" y="58102"/>
                  </a:lnTo>
                  <a:lnTo>
                    <a:pt x="364023" y="78142"/>
                  </a:lnTo>
                  <a:lnTo>
                    <a:pt x="324264" y="100834"/>
                  </a:lnTo>
                  <a:lnTo>
                    <a:pt x="286234" y="126061"/>
                  </a:lnTo>
                  <a:lnTo>
                    <a:pt x="250050" y="153709"/>
                  </a:lnTo>
                  <a:lnTo>
                    <a:pt x="215826" y="183663"/>
                  </a:lnTo>
                  <a:lnTo>
                    <a:pt x="183677" y="215808"/>
                  </a:lnTo>
                  <a:lnTo>
                    <a:pt x="153720" y="250027"/>
                  </a:lnTo>
                  <a:lnTo>
                    <a:pt x="126069" y="286205"/>
                  </a:lnTo>
                  <a:lnTo>
                    <a:pt x="100839" y="324228"/>
                  </a:lnTo>
                  <a:lnTo>
                    <a:pt x="78146" y="363981"/>
                  </a:lnTo>
                  <a:lnTo>
                    <a:pt x="58105" y="405346"/>
                  </a:lnTo>
                  <a:lnTo>
                    <a:pt x="40830" y="448211"/>
                  </a:lnTo>
                  <a:lnTo>
                    <a:pt x="26439" y="492458"/>
                  </a:lnTo>
                  <a:lnTo>
                    <a:pt x="15044" y="537973"/>
                  </a:lnTo>
                  <a:lnTo>
                    <a:pt x="6763" y="584641"/>
                  </a:lnTo>
                  <a:lnTo>
                    <a:pt x="1710" y="632346"/>
                  </a:lnTo>
                  <a:lnTo>
                    <a:pt x="0" y="680974"/>
                  </a:lnTo>
                  <a:lnTo>
                    <a:pt x="1710" y="729616"/>
                  </a:lnTo>
                  <a:lnTo>
                    <a:pt x="6763" y="777336"/>
                  </a:lnTo>
                  <a:lnTo>
                    <a:pt x="15044" y="824017"/>
                  </a:lnTo>
                  <a:lnTo>
                    <a:pt x="26439" y="869544"/>
                  </a:lnTo>
                  <a:lnTo>
                    <a:pt x="40830" y="913802"/>
                  </a:lnTo>
                  <a:lnTo>
                    <a:pt x="58105" y="956676"/>
                  </a:lnTo>
                  <a:lnTo>
                    <a:pt x="78146" y="998051"/>
                  </a:lnTo>
                  <a:lnTo>
                    <a:pt x="100839" y="1037810"/>
                  </a:lnTo>
                  <a:lnTo>
                    <a:pt x="126069" y="1075840"/>
                  </a:lnTo>
                  <a:lnTo>
                    <a:pt x="153720" y="1112024"/>
                  </a:lnTo>
                  <a:lnTo>
                    <a:pt x="183677" y="1146248"/>
                  </a:lnTo>
                  <a:lnTo>
                    <a:pt x="215826" y="1178397"/>
                  </a:lnTo>
                  <a:lnTo>
                    <a:pt x="250050" y="1208354"/>
                  </a:lnTo>
                  <a:lnTo>
                    <a:pt x="286234" y="1236005"/>
                  </a:lnTo>
                  <a:lnTo>
                    <a:pt x="324264" y="1261235"/>
                  </a:lnTo>
                  <a:lnTo>
                    <a:pt x="364023" y="1283928"/>
                  </a:lnTo>
                  <a:lnTo>
                    <a:pt x="405398" y="1303969"/>
                  </a:lnTo>
                  <a:lnTo>
                    <a:pt x="448272" y="1321244"/>
                  </a:lnTo>
                  <a:lnTo>
                    <a:pt x="492530" y="1335635"/>
                  </a:lnTo>
                  <a:lnTo>
                    <a:pt x="538057" y="1347030"/>
                  </a:lnTo>
                  <a:lnTo>
                    <a:pt x="584738" y="1355311"/>
                  </a:lnTo>
                  <a:lnTo>
                    <a:pt x="632458" y="1360364"/>
                  </a:lnTo>
                  <a:lnTo>
                    <a:pt x="681101" y="1362075"/>
                  </a:lnTo>
                  <a:lnTo>
                    <a:pt x="729728" y="1360364"/>
                  </a:lnTo>
                  <a:lnTo>
                    <a:pt x="777433" y="1355311"/>
                  </a:lnTo>
                  <a:lnTo>
                    <a:pt x="824101" y="1347030"/>
                  </a:lnTo>
                  <a:lnTo>
                    <a:pt x="869616" y="1335635"/>
                  </a:lnTo>
                  <a:lnTo>
                    <a:pt x="913863" y="1321244"/>
                  </a:lnTo>
                  <a:lnTo>
                    <a:pt x="956728" y="1303969"/>
                  </a:lnTo>
                  <a:lnTo>
                    <a:pt x="998093" y="1283928"/>
                  </a:lnTo>
                  <a:lnTo>
                    <a:pt x="1037846" y="1261235"/>
                  </a:lnTo>
                  <a:lnTo>
                    <a:pt x="1075869" y="1236005"/>
                  </a:lnTo>
                  <a:lnTo>
                    <a:pt x="1112047" y="1208354"/>
                  </a:lnTo>
                  <a:lnTo>
                    <a:pt x="1146266" y="1178397"/>
                  </a:lnTo>
                  <a:lnTo>
                    <a:pt x="1178411" y="1146248"/>
                  </a:lnTo>
                  <a:lnTo>
                    <a:pt x="1208365" y="1112024"/>
                  </a:lnTo>
                  <a:lnTo>
                    <a:pt x="1236013" y="1075840"/>
                  </a:lnTo>
                  <a:lnTo>
                    <a:pt x="1261240" y="1037810"/>
                  </a:lnTo>
                  <a:lnTo>
                    <a:pt x="1283932" y="998051"/>
                  </a:lnTo>
                  <a:lnTo>
                    <a:pt x="1303972" y="956676"/>
                  </a:lnTo>
                  <a:lnTo>
                    <a:pt x="1321245" y="913802"/>
                  </a:lnTo>
                  <a:lnTo>
                    <a:pt x="1335636" y="869544"/>
                  </a:lnTo>
                  <a:lnTo>
                    <a:pt x="1347030" y="824017"/>
                  </a:lnTo>
                  <a:lnTo>
                    <a:pt x="1355311" y="777336"/>
                  </a:lnTo>
                  <a:lnTo>
                    <a:pt x="1360364" y="729616"/>
                  </a:lnTo>
                  <a:lnTo>
                    <a:pt x="1362075" y="680974"/>
                  </a:lnTo>
                  <a:lnTo>
                    <a:pt x="1360364" y="632346"/>
                  </a:lnTo>
                  <a:lnTo>
                    <a:pt x="1355311" y="584641"/>
                  </a:lnTo>
                  <a:lnTo>
                    <a:pt x="1347030" y="537973"/>
                  </a:lnTo>
                  <a:lnTo>
                    <a:pt x="1335636" y="492458"/>
                  </a:lnTo>
                  <a:lnTo>
                    <a:pt x="1321245" y="448211"/>
                  </a:lnTo>
                  <a:lnTo>
                    <a:pt x="1303972" y="405346"/>
                  </a:lnTo>
                  <a:lnTo>
                    <a:pt x="1283932" y="363981"/>
                  </a:lnTo>
                  <a:lnTo>
                    <a:pt x="1261240" y="324228"/>
                  </a:lnTo>
                  <a:lnTo>
                    <a:pt x="1236013" y="286205"/>
                  </a:lnTo>
                  <a:lnTo>
                    <a:pt x="1208365" y="250027"/>
                  </a:lnTo>
                  <a:lnTo>
                    <a:pt x="1178411" y="215808"/>
                  </a:lnTo>
                  <a:lnTo>
                    <a:pt x="1146266" y="183663"/>
                  </a:lnTo>
                  <a:lnTo>
                    <a:pt x="1112047" y="153709"/>
                  </a:lnTo>
                  <a:lnTo>
                    <a:pt x="1075869" y="126061"/>
                  </a:lnTo>
                  <a:lnTo>
                    <a:pt x="1037846" y="100834"/>
                  </a:lnTo>
                  <a:lnTo>
                    <a:pt x="998093" y="78142"/>
                  </a:lnTo>
                  <a:lnTo>
                    <a:pt x="956728" y="58102"/>
                  </a:lnTo>
                  <a:lnTo>
                    <a:pt x="913863" y="40829"/>
                  </a:lnTo>
                  <a:lnTo>
                    <a:pt x="869616" y="26438"/>
                  </a:lnTo>
                  <a:lnTo>
                    <a:pt x="824101" y="15044"/>
                  </a:lnTo>
                  <a:lnTo>
                    <a:pt x="777433" y="6763"/>
                  </a:lnTo>
                  <a:lnTo>
                    <a:pt x="729728" y="1710"/>
                  </a:lnTo>
                  <a:lnTo>
                    <a:pt x="681101" y="0"/>
                  </a:lnTo>
                  <a:close/>
                </a:path>
              </a:pathLst>
            </a:custGeom>
            <a:solidFill>
              <a:srgbClr val="CCD4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49013" name="object 23"/>
            <p:cNvSpPr/>
            <p:nvPr/>
          </p:nvSpPr>
          <p:spPr>
            <a:xfrm>
              <a:off x="6296025" y="2233675"/>
              <a:ext cx="790575" cy="790575"/>
            </a:xfrm>
            <a:custGeom>
              <a:avLst/>
              <a:gdLst/>
              <a:ahLst/>
              <a:cxnLst/>
              <a:rect l="l" t="t" r="r" b="b"/>
              <a:pathLst>
                <a:path w="790575" h="790575">
                  <a:moveTo>
                    <a:pt x="0" y="790575"/>
                  </a:moveTo>
                  <a:lnTo>
                    <a:pt x="790575" y="790575"/>
                  </a:lnTo>
                  <a:lnTo>
                    <a:pt x="790575" y="0"/>
                  </a:lnTo>
                  <a:lnTo>
                    <a:pt x="0" y="0"/>
                  </a:lnTo>
                  <a:lnTo>
                    <a:pt x="0" y="790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9014" name="object 24"/>
          <p:cNvSpPr txBox="1">
            <a:spLocks noGrp="1"/>
          </p:cNvSpPr>
          <p:nvPr>
            <p:ph sz="half" idx="3"/>
          </p:nvPr>
        </p:nvSpPr>
        <p:spPr>
          <a:xfrm>
            <a:off x="7856487" y="2039199"/>
            <a:ext cx="4315460" cy="3774688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080">
              <a:lnSpc>
                <a:spcPct val="103000"/>
              </a:lnSpc>
              <a:spcBef>
                <a:spcPts val="15"/>
              </a:spcBef>
            </a:pPr>
            <a:r>
              <a:rPr lang="en-US" dirty="0"/>
              <a:t>This research leverages machine learning to automate the detection and classification of architectural features.</a:t>
            </a:r>
            <a:r>
              <a:rPr lang="en-US" spc="-25" dirty="0"/>
              <a:t>.</a:t>
            </a:r>
          </a:p>
          <a:p>
            <a:pPr marL="12700" marR="5080">
              <a:lnSpc>
                <a:spcPct val="103000"/>
              </a:lnSpc>
              <a:spcBef>
                <a:spcPts val="15"/>
              </a:spcBef>
            </a:pPr>
            <a:endParaRPr lang="en-US" spc="-10" dirty="0"/>
          </a:p>
          <a:p>
            <a:pPr marL="12700" marR="118745">
              <a:lnSpc>
                <a:spcPct val="102400"/>
              </a:lnSpc>
            </a:pPr>
            <a:r>
              <a:rPr lang="en-US" dirty="0"/>
              <a:t>Retrieving and analyzing relevant metadata, it provides deeper insights into the historical, cultural, and architectural significance of these objects.</a:t>
            </a:r>
            <a:endParaRPr lang="en-US" spc="-10" dirty="0"/>
          </a:p>
        </p:txBody>
      </p:sp>
      <p:grpSp>
        <p:nvGrpSpPr>
          <p:cNvPr id="234" name="object 25"/>
          <p:cNvGrpSpPr/>
          <p:nvPr/>
        </p:nvGrpSpPr>
        <p:grpSpPr>
          <a:xfrm>
            <a:off x="441564" y="4114800"/>
            <a:ext cx="1362075" cy="1362075"/>
            <a:chOff x="571500" y="4152900"/>
            <a:chExt cx="1362075" cy="1362075"/>
          </a:xfrm>
        </p:grpSpPr>
        <p:sp>
          <p:nvSpPr>
            <p:cNvPr id="1049015" name="object 26"/>
            <p:cNvSpPr/>
            <p:nvPr/>
          </p:nvSpPr>
          <p:spPr>
            <a:xfrm>
              <a:off x="571500" y="4152900"/>
              <a:ext cx="1362075" cy="1362075"/>
            </a:xfrm>
            <a:custGeom>
              <a:avLst/>
              <a:gdLst/>
              <a:ahLst/>
              <a:cxnLst/>
              <a:rect l="l" t="t" r="r" b="b"/>
              <a:pathLst>
                <a:path w="1362075" h="1362075">
                  <a:moveTo>
                    <a:pt x="681037" y="0"/>
                  </a:moveTo>
                  <a:lnTo>
                    <a:pt x="632400" y="1710"/>
                  </a:lnTo>
                  <a:lnTo>
                    <a:pt x="584687" y="6763"/>
                  </a:lnTo>
                  <a:lnTo>
                    <a:pt x="538011" y="15044"/>
                  </a:lnTo>
                  <a:lnTo>
                    <a:pt x="492489" y="26438"/>
                  </a:lnTo>
                  <a:lnTo>
                    <a:pt x="448236" y="40829"/>
                  </a:lnTo>
                  <a:lnTo>
                    <a:pt x="405367" y="58102"/>
                  </a:lnTo>
                  <a:lnTo>
                    <a:pt x="363996" y="78142"/>
                  </a:lnTo>
                  <a:lnTo>
                    <a:pt x="324240" y="100834"/>
                  </a:lnTo>
                  <a:lnTo>
                    <a:pt x="286214" y="126061"/>
                  </a:lnTo>
                  <a:lnTo>
                    <a:pt x="250033" y="153709"/>
                  </a:lnTo>
                  <a:lnTo>
                    <a:pt x="215812" y="183663"/>
                  </a:lnTo>
                  <a:lnTo>
                    <a:pt x="183666" y="215808"/>
                  </a:lnTo>
                  <a:lnTo>
                    <a:pt x="153711" y="250027"/>
                  </a:lnTo>
                  <a:lnTo>
                    <a:pt x="126061" y="286205"/>
                  </a:lnTo>
                  <a:lnTo>
                    <a:pt x="100833" y="324228"/>
                  </a:lnTo>
                  <a:lnTo>
                    <a:pt x="78142" y="363981"/>
                  </a:lnTo>
                  <a:lnTo>
                    <a:pt x="58101" y="405346"/>
                  </a:lnTo>
                  <a:lnTo>
                    <a:pt x="40828" y="448211"/>
                  </a:lnTo>
                  <a:lnTo>
                    <a:pt x="26437" y="492458"/>
                  </a:lnTo>
                  <a:lnTo>
                    <a:pt x="15044" y="537973"/>
                  </a:lnTo>
                  <a:lnTo>
                    <a:pt x="6763" y="584641"/>
                  </a:lnTo>
                  <a:lnTo>
                    <a:pt x="1709" y="632346"/>
                  </a:lnTo>
                  <a:lnTo>
                    <a:pt x="0" y="680974"/>
                  </a:lnTo>
                  <a:lnTo>
                    <a:pt x="1709" y="729616"/>
                  </a:lnTo>
                  <a:lnTo>
                    <a:pt x="6763" y="777336"/>
                  </a:lnTo>
                  <a:lnTo>
                    <a:pt x="15044" y="824017"/>
                  </a:lnTo>
                  <a:lnTo>
                    <a:pt x="26437" y="869544"/>
                  </a:lnTo>
                  <a:lnTo>
                    <a:pt x="40828" y="913802"/>
                  </a:lnTo>
                  <a:lnTo>
                    <a:pt x="58101" y="956676"/>
                  </a:lnTo>
                  <a:lnTo>
                    <a:pt x="78142" y="998051"/>
                  </a:lnTo>
                  <a:lnTo>
                    <a:pt x="100833" y="1037810"/>
                  </a:lnTo>
                  <a:lnTo>
                    <a:pt x="126061" y="1075840"/>
                  </a:lnTo>
                  <a:lnTo>
                    <a:pt x="153711" y="1112024"/>
                  </a:lnTo>
                  <a:lnTo>
                    <a:pt x="183666" y="1146248"/>
                  </a:lnTo>
                  <a:lnTo>
                    <a:pt x="215812" y="1178397"/>
                  </a:lnTo>
                  <a:lnTo>
                    <a:pt x="250033" y="1208354"/>
                  </a:lnTo>
                  <a:lnTo>
                    <a:pt x="286214" y="1236005"/>
                  </a:lnTo>
                  <a:lnTo>
                    <a:pt x="324240" y="1261235"/>
                  </a:lnTo>
                  <a:lnTo>
                    <a:pt x="363996" y="1283928"/>
                  </a:lnTo>
                  <a:lnTo>
                    <a:pt x="405367" y="1303969"/>
                  </a:lnTo>
                  <a:lnTo>
                    <a:pt x="448236" y="1321244"/>
                  </a:lnTo>
                  <a:lnTo>
                    <a:pt x="492489" y="1335635"/>
                  </a:lnTo>
                  <a:lnTo>
                    <a:pt x="538011" y="1347030"/>
                  </a:lnTo>
                  <a:lnTo>
                    <a:pt x="584687" y="1355311"/>
                  </a:lnTo>
                  <a:lnTo>
                    <a:pt x="632400" y="1360364"/>
                  </a:lnTo>
                  <a:lnTo>
                    <a:pt x="681037" y="1362075"/>
                  </a:lnTo>
                  <a:lnTo>
                    <a:pt x="729672" y="1360364"/>
                  </a:lnTo>
                  <a:lnTo>
                    <a:pt x="777384" y="1355311"/>
                  </a:lnTo>
                  <a:lnTo>
                    <a:pt x="824059" y="1347030"/>
                  </a:lnTo>
                  <a:lnTo>
                    <a:pt x="869580" y="1335635"/>
                  </a:lnTo>
                  <a:lnTo>
                    <a:pt x="913833" y="1321244"/>
                  </a:lnTo>
                  <a:lnTo>
                    <a:pt x="956702" y="1303969"/>
                  </a:lnTo>
                  <a:lnTo>
                    <a:pt x="998072" y="1283928"/>
                  </a:lnTo>
                  <a:lnTo>
                    <a:pt x="1037828" y="1261235"/>
                  </a:lnTo>
                  <a:lnTo>
                    <a:pt x="1075854" y="1236005"/>
                  </a:lnTo>
                  <a:lnTo>
                    <a:pt x="1112036" y="1208354"/>
                  </a:lnTo>
                  <a:lnTo>
                    <a:pt x="1146257" y="1178397"/>
                  </a:lnTo>
                  <a:lnTo>
                    <a:pt x="1178404" y="1146248"/>
                  </a:lnTo>
                  <a:lnTo>
                    <a:pt x="1208359" y="1112024"/>
                  </a:lnTo>
                  <a:lnTo>
                    <a:pt x="1236009" y="1075840"/>
                  </a:lnTo>
                  <a:lnTo>
                    <a:pt x="1261238" y="1037810"/>
                  </a:lnTo>
                  <a:lnTo>
                    <a:pt x="1283930" y="998051"/>
                  </a:lnTo>
                  <a:lnTo>
                    <a:pt x="1303971" y="956676"/>
                  </a:lnTo>
                  <a:lnTo>
                    <a:pt x="1321244" y="913802"/>
                  </a:lnTo>
                  <a:lnTo>
                    <a:pt x="1335636" y="869544"/>
                  </a:lnTo>
                  <a:lnTo>
                    <a:pt x="1347030" y="824017"/>
                  </a:lnTo>
                  <a:lnTo>
                    <a:pt x="1355311" y="777336"/>
                  </a:lnTo>
                  <a:lnTo>
                    <a:pt x="1360364" y="729616"/>
                  </a:lnTo>
                  <a:lnTo>
                    <a:pt x="1362075" y="680974"/>
                  </a:lnTo>
                  <a:lnTo>
                    <a:pt x="1360364" y="632346"/>
                  </a:lnTo>
                  <a:lnTo>
                    <a:pt x="1355311" y="584641"/>
                  </a:lnTo>
                  <a:lnTo>
                    <a:pt x="1347030" y="537973"/>
                  </a:lnTo>
                  <a:lnTo>
                    <a:pt x="1335636" y="492458"/>
                  </a:lnTo>
                  <a:lnTo>
                    <a:pt x="1321244" y="448211"/>
                  </a:lnTo>
                  <a:lnTo>
                    <a:pt x="1303971" y="405346"/>
                  </a:lnTo>
                  <a:lnTo>
                    <a:pt x="1283930" y="363981"/>
                  </a:lnTo>
                  <a:lnTo>
                    <a:pt x="1261238" y="324228"/>
                  </a:lnTo>
                  <a:lnTo>
                    <a:pt x="1236009" y="286205"/>
                  </a:lnTo>
                  <a:lnTo>
                    <a:pt x="1208359" y="250027"/>
                  </a:lnTo>
                  <a:lnTo>
                    <a:pt x="1178404" y="215808"/>
                  </a:lnTo>
                  <a:lnTo>
                    <a:pt x="1146257" y="183663"/>
                  </a:lnTo>
                  <a:lnTo>
                    <a:pt x="1112036" y="153709"/>
                  </a:lnTo>
                  <a:lnTo>
                    <a:pt x="1075854" y="126061"/>
                  </a:lnTo>
                  <a:lnTo>
                    <a:pt x="1037828" y="100834"/>
                  </a:lnTo>
                  <a:lnTo>
                    <a:pt x="998072" y="78142"/>
                  </a:lnTo>
                  <a:lnTo>
                    <a:pt x="956702" y="58102"/>
                  </a:lnTo>
                  <a:lnTo>
                    <a:pt x="913833" y="40829"/>
                  </a:lnTo>
                  <a:lnTo>
                    <a:pt x="869580" y="26438"/>
                  </a:lnTo>
                  <a:lnTo>
                    <a:pt x="824059" y="15044"/>
                  </a:lnTo>
                  <a:lnTo>
                    <a:pt x="777384" y="6763"/>
                  </a:lnTo>
                  <a:lnTo>
                    <a:pt x="729672" y="1710"/>
                  </a:lnTo>
                  <a:lnTo>
                    <a:pt x="681037" y="0"/>
                  </a:lnTo>
                  <a:close/>
                </a:path>
              </a:pathLst>
            </a:custGeom>
            <a:solidFill>
              <a:srgbClr val="CC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9016" name="object 31"/>
            <p:cNvSpPr/>
            <p:nvPr/>
          </p:nvSpPr>
          <p:spPr>
            <a:xfrm>
              <a:off x="862012" y="4443475"/>
              <a:ext cx="790575" cy="790575"/>
            </a:xfrm>
            <a:custGeom>
              <a:avLst/>
              <a:gdLst/>
              <a:ahLst/>
              <a:cxnLst/>
              <a:rect l="l" t="t" r="r" b="b"/>
              <a:pathLst>
                <a:path w="790575" h="790575">
                  <a:moveTo>
                    <a:pt x="0" y="790575"/>
                  </a:moveTo>
                  <a:lnTo>
                    <a:pt x="790575" y="790575"/>
                  </a:lnTo>
                  <a:lnTo>
                    <a:pt x="790575" y="0"/>
                  </a:lnTo>
                  <a:lnTo>
                    <a:pt x="0" y="0"/>
                  </a:lnTo>
                  <a:lnTo>
                    <a:pt x="0" y="790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9017" name="object 3"/>
          <p:cNvSpPr txBox="1"/>
          <p:nvPr/>
        </p:nvSpPr>
        <p:spPr>
          <a:xfrm>
            <a:off x="593671" y="229880"/>
            <a:ext cx="10896600" cy="57002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/>
            <a:r>
              <a:rPr lang="en-US" sz="3600" b="1" dirty="0"/>
              <a:t>Architectural Object Detection and Data Retrieval</a:t>
            </a:r>
          </a:p>
        </p:txBody>
      </p:sp>
      <p:grpSp>
        <p:nvGrpSpPr>
          <p:cNvPr id="235" name="object 3"/>
          <p:cNvGrpSpPr/>
          <p:nvPr/>
        </p:nvGrpSpPr>
        <p:grpSpPr>
          <a:xfrm>
            <a:off x="6219361" y="4138047"/>
            <a:ext cx="1362075" cy="1362075"/>
            <a:chOff x="571500" y="1943100"/>
            <a:chExt cx="1362075" cy="1362075"/>
          </a:xfrm>
        </p:grpSpPr>
        <p:sp>
          <p:nvSpPr>
            <p:cNvPr id="1049018" name="object 4"/>
            <p:cNvSpPr/>
            <p:nvPr/>
          </p:nvSpPr>
          <p:spPr>
            <a:xfrm>
              <a:off x="571500" y="1943100"/>
              <a:ext cx="1362075" cy="1362075"/>
            </a:xfrm>
            <a:custGeom>
              <a:avLst/>
              <a:gdLst/>
              <a:ahLst/>
              <a:cxnLst/>
              <a:rect l="l" t="t" r="r" b="b"/>
              <a:pathLst>
                <a:path w="1362075" h="1362075">
                  <a:moveTo>
                    <a:pt x="681037" y="0"/>
                  </a:moveTo>
                  <a:lnTo>
                    <a:pt x="632400" y="1710"/>
                  </a:lnTo>
                  <a:lnTo>
                    <a:pt x="584687" y="6763"/>
                  </a:lnTo>
                  <a:lnTo>
                    <a:pt x="538011" y="15044"/>
                  </a:lnTo>
                  <a:lnTo>
                    <a:pt x="492489" y="26438"/>
                  </a:lnTo>
                  <a:lnTo>
                    <a:pt x="448236" y="40829"/>
                  </a:lnTo>
                  <a:lnTo>
                    <a:pt x="405367" y="58102"/>
                  </a:lnTo>
                  <a:lnTo>
                    <a:pt x="363996" y="78142"/>
                  </a:lnTo>
                  <a:lnTo>
                    <a:pt x="324240" y="100834"/>
                  </a:lnTo>
                  <a:lnTo>
                    <a:pt x="286214" y="126061"/>
                  </a:lnTo>
                  <a:lnTo>
                    <a:pt x="250033" y="153709"/>
                  </a:lnTo>
                  <a:lnTo>
                    <a:pt x="215812" y="183663"/>
                  </a:lnTo>
                  <a:lnTo>
                    <a:pt x="183666" y="215808"/>
                  </a:lnTo>
                  <a:lnTo>
                    <a:pt x="153711" y="250027"/>
                  </a:lnTo>
                  <a:lnTo>
                    <a:pt x="126061" y="286205"/>
                  </a:lnTo>
                  <a:lnTo>
                    <a:pt x="100833" y="324228"/>
                  </a:lnTo>
                  <a:lnTo>
                    <a:pt x="78142" y="363981"/>
                  </a:lnTo>
                  <a:lnTo>
                    <a:pt x="58101" y="405346"/>
                  </a:lnTo>
                  <a:lnTo>
                    <a:pt x="40828" y="448211"/>
                  </a:lnTo>
                  <a:lnTo>
                    <a:pt x="26437" y="492458"/>
                  </a:lnTo>
                  <a:lnTo>
                    <a:pt x="15044" y="537973"/>
                  </a:lnTo>
                  <a:lnTo>
                    <a:pt x="6763" y="584641"/>
                  </a:lnTo>
                  <a:lnTo>
                    <a:pt x="1709" y="632346"/>
                  </a:lnTo>
                  <a:lnTo>
                    <a:pt x="0" y="680974"/>
                  </a:lnTo>
                  <a:lnTo>
                    <a:pt x="1709" y="729616"/>
                  </a:lnTo>
                  <a:lnTo>
                    <a:pt x="6763" y="777336"/>
                  </a:lnTo>
                  <a:lnTo>
                    <a:pt x="15044" y="824017"/>
                  </a:lnTo>
                  <a:lnTo>
                    <a:pt x="26437" y="869544"/>
                  </a:lnTo>
                  <a:lnTo>
                    <a:pt x="40828" y="913802"/>
                  </a:lnTo>
                  <a:lnTo>
                    <a:pt x="58101" y="956676"/>
                  </a:lnTo>
                  <a:lnTo>
                    <a:pt x="78142" y="998051"/>
                  </a:lnTo>
                  <a:lnTo>
                    <a:pt x="100833" y="1037810"/>
                  </a:lnTo>
                  <a:lnTo>
                    <a:pt x="126061" y="1075840"/>
                  </a:lnTo>
                  <a:lnTo>
                    <a:pt x="153711" y="1112024"/>
                  </a:lnTo>
                  <a:lnTo>
                    <a:pt x="183666" y="1146248"/>
                  </a:lnTo>
                  <a:lnTo>
                    <a:pt x="215812" y="1178397"/>
                  </a:lnTo>
                  <a:lnTo>
                    <a:pt x="250033" y="1208354"/>
                  </a:lnTo>
                  <a:lnTo>
                    <a:pt x="286214" y="1236005"/>
                  </a:lnTo>
                  <a:lnTo>
                    <a:pt x="324240" y="1261235"/>
                  </a:lnTo>
                  <a:lnTo>
                    <a:pt x="363996" y="1283928"/>
                  </a:lnTo>
                  <a:lnTo>
                    <a:pt x="405367" y="1303969"/>
                  </a:lnTo>
                  <a:lnTo>
                    <a:pt x="448236" y="1321244"/>
                  </a:lnTo>
                  <a:lnTo>
                    <a:pt x="492489" y="1335635"/>
                  </a:lnTo>
                  <a:lnTo>
                    <a:pt x="538011" y="1347030"/>
                  </a:lnTo>
                  <a:lnTo>
                    <a:pt x="584687" y="1355311"/>
                  </a:lnTo>
                  <a:lnTo>
                    <a:pt x="632400" y="1360364"/>
                  </a:lnTo>
                  <a:lnTo>
                    <a:pt x="681037" y="1362075"/>
                  </a:lnTo>
                  <a:lnTo>
                    <a:pt x="729672" y="1360364"/>
                  </a:lnTo>
                  <a:lnTo>
                    <a:pt x="777384" y="1355311"/>
                  </a:lnTo>
                  <a:lnTo>
                    <a:pt x="824059" y="1347030"/>
                  </a:lnTo>
                  <a:lnTo>
                    <a:pt x="869580" y="1335635"/>
                  </a:lnTo>
                  <a:lnTo>
                    <a:pt x="913833" y="1321244"/>
                  </a:lnTo>
                  <a:lnTo>
                    <a:pt x="956702" y="1303969"/>
                  </a:lnTo>
                  <a:lnTo>
                    <a:pt x="998072" y="1283928"/>
                  </a:lnTo>
                  <a:lnTo>
                    <a:pt x="1037828" y="1261235"/>
                  </a:lnTo>
                  <a:lnTo>
                    <a:pt x="1075854" y="1236005"/>
                  </a:lnTo>
                  <a:lnTo>
                    <a:pt x="1112036" y="1208354"/>
                  </a:lnTo>
                  <a:lnTo>
                    <a:pt x="1146257" y="1178397"/>
                  </a:lnTo>
                  <a:lnTo>
                    <a:pt x="1178404" y="1146248"/>
                  </a:lnTo>
                  <a:lnTo>
                    <a:pt x="1208359" y="1112024"/>
                  </a:lnTo>
                  <a:lnTo>
                    <a:pt x="1236009" y="1075840"/>
                  </a:lnTo>
                  <a:lnTo>
                    <a:pt x="1261238" y="1037810"/>
                  </a:lnTo>
                  <a:lnTo>
                    <a:pt x="1283930" y="998051"/>
                  </a:lnTo>
                  <a:lnTo>
                    <a:pt x="1303971" y="956676"/>
                  </a:lnTo>
                  <a:lnTo>
                    <a:pt x="1321244" y="913802"/>
                  </a:lnTo>
                  <a:lnTo>
                    <a:pt x="1335636" y="869544"/>
                  </a:lnTo>
                  <a:lnTo>
                    <a:pt x="1347030" y="824017"/>
                  </a:lnTo>
                  <a:lnTo>
                    <a:pt x="1355311" y="777336"/>
                  </a:lnTo>
                  <a:lnTo>
                    <a:pt x="1360364" y="729616"/>
                  </a:lnTo>
                  <a:lnTo>
                    <a:pt x="1362075" y="680974"/>
                  </a:lnTo>
                  <a:lnTo>
                    <a:pt x="1360364" y="632346"/>
                  </a:lnTo>
                  <a:lnTo>
                    <a:pt x="1355311" y="584641"/>
                  </a:lnTo>
                  <a:lnTo>
                    <a:pt x="1347030" y="537973"/>
                  </a:lnTo>
                  <a:lnTo>
                    <a:pt x="1335636" y="492458"/>
                  </a:lnTo>
                  <a:lnTo>
                    <a:pt x="1321244" y="448211"/>
                  </a:lnTo>
                  <a:lnTo>
                    <a:pt x="1303971" y="405346"/>
                  </a:lnTo>
                  <a:lnTo>
                    <a:pt x="1283930" y="363981"/>
                  </a:lnTo>
                  <a:lnTo>
                    <a:pt x="1261238" y="324228"/>
                  </a:lnTo>
                  <a:lnTo>
                    <a:pt x="1236009" y="286205"/>
                  </a:lnTo>
                  <a:lnTo>
                    <a:pt x="1208359" y="250027"/>
                  </a:lnTo>
                  <a:lnTo>
                    <a:pt x="1178404" y="215808"/>
                  </a:lnTo>
                  <a:lnTo>
                    <a:pt x="1146257" y="183663"/>
                  </a:lnTo>
                  <a:lnTo>
                    <a:pt x="1112036" y="153709"/>
                  </a:lnTo>
                  <a:lnTo>
                    <a:pt x="1075854" y="126061"/>
                  </a:lnTo>
                  <a:lnTo>
                    <a:pt x="1037828" y="100834"/>
                  </a:lnTo>
                  <a:lnTo>
                    <a:pt x="998072" y="78142"/>
                  </a:lnTo>
                  <a:lnTo>
                    <a:pt x="956702" y="58102"/>
                  </a:lnTo>
                  <a:lnTo>
                    <a:pt x="913833" y="40829"/>
                  </a:lnTo>
                  <a:lnTo>
                    <a:pt x="869580" y="26438"/>
                  </a:lnTo>
                  <a:lnTo>
                    <a:pt x="824059" y="15044"/>
                  </a:lnTo>
                  <a:lnTo>
                    <a:pt x="777384" y="6763"/>
                  </a:lnTo>
                  <a:lnTo>
                    <a:pt x="729672" y="1710"/>
                  </a:lnTo>
                  <a:lnTo>
                    <a:pt x="681037" y="0"/>
                  </a:lnTo>
                  <a:close/>
                </a:path>
              </a:pathLst>
            </a:custGeom>
            <a:solidFill>
              <a:srgbClr val="CCD4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49019" name="object 14"/>
            <p:cNvSpPr/>
            <p:nvPr/>
          </p:nvSpPr>
          <p:spPr>
            <a:xfrm>
              <a:off x="862012" y="2233675"/>
              <a:ext cx="790575" cy="790575"/>
            </a:xfrm>
            <a:custGeom>
              <a:avLst/>
              <a:gdLst/>
              <a:ahLst/>
              <a:cxnLst/>
              <a:rect l="l" t="t" r="r" b="b"/>
              <a:pathLst>
                <a:path w="790575" h="790575">
                  <a:moveTo>
                    <a:pt x="0" y="790575"/>
                  </a:moveTo>
                  <a:lnTo>
                    <a:pt x="790575" y="790575"/>
                  </a:lnTo>
                  <a:lnTo>
                    <a:pt x="790575" y="0"/>
                  </a:lnTo>
                  <a:lnTo>
                    <a:pt x="0" y="0"/>
                  </a:lnTo>
                  <a:lnTo>
                    <a:pt x="0" y="790575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6" name="Group 4"/>
          <p:cNvGrpSpPr/>
          <p:nvPr/>
        </p:nvGrpSpPr>
        <p:grpSpPr>
          <a:xfrm>
            <a:off x="3043521" y="6324600"/>
            <a:ext cx="9128426" cy="385810"/>
            <a:chOff x="4461235" y="7673908"/>
            <a:chExt cx="9128426" cy="385810"/>
          </a:xfrm>
        </p:grpSpPr>
        <p:sp>
          <p:nvSpPr>
            <p:cNvPr id="1049020" name="Rectangle 5"/>
            <p:cNvSpPr/>
            <p:nvPr/>
          </p:nvSpPr>
          <p:spPr>
            <a:xfrm>
              <a:off x="4461235" y="7694593"/>
              <a:ext cx="6816365" cy="36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IT21273094</a:t>
              </a:r>
              <a:r>
                <a:rPr lang="en-US" sz="1800" dirty="0">
                  <a:solidFill>
                    <a:schemeClr val="tx1"/>
                  </a:solidFill>
                </a:rPr>
                <a:t>   |   </a:t>
              </a:r>
              <a:r>
                <a:rPr lang="en-US" dirty="0">
                  <a:solidFill>
                    <a:schemeClr val="tx1"/>
                  </a:solidFill>
                </a:rPr>
                <a:t>Ediriwickrama</a:t>
              </a:r>
              <a:r>
                <a:rPr lang="en-US" sz="1800" dirty="0">
                  <a:solidFill>
                    <a:schemeClr val="tx1"/>
                  </a:solidFill>
                </a:rPr>
                <a:t> </a:t>
              </a:r>
              <a:r>
                <a:rPr lang="en-US" dirty="0">
                  <a:solidFill>
                    <a:schemeClr val="tx1"/>
                  </a:solidFill>
                </a:rPr>
                <a:t>E</a:t>
              </a:r>
              <a:r>
                <a:rPr lang="en-US" sz="1800" dirty="0">
                  <a:solidFill>
                    <a:schemeClr val="tx1"/>
                  </a:solidFill>
                </a:rPr>
                <a:t>.</a:t>
              </a:r>
              <a:r>
                <a:rPr lang="en-US" dirty="0">
                  <a:solidFill>
                    <a:schemeClr val="tx1"/>
                  </a:solidFill>
                </a:rPr>
                <a:t>A</a:t>
              </a:r>
              <a:r>
                <a:rPr lang="en-US" sz="1800" dirty="0">
                  <a:solidFill>
                    <a:schemeClr val="tx1"/>
                  </a:solidFill>
                </a:rPr>
                <a:t>.</a:t>
              </a:r>
              <a:r>
                <a:rPr lang="en-US" dirty="0">
                  <a:solidFill>
                    <a:schemeClr val="tx1"/>
                  </a:solidFill>
                </a:rPr>
                <a:t>K.V   </a:t>
              </a:r>
              <a:r>
                <a:rPr lang="en-US" sz="1800" dirty="0">
                  <a:solidFill>
                    <a:schemeClr val="tx1"/>
                  </a:solidFill>
                </a:rPr>
                <a:t>| 24-25J-092</a:t>
              </a:r>
              <a:endParaRPr lang="en-US" sz="1800" b="0" dirty="0">
                <a:solidFill>
                  <a:schemeClr val="tx1"/>
                </a:solidFill>
              </a:endParaRPr>
            </a:p>
          </p:txBody>
        </p:sp>
        <p:sp>
          <p:nvSpPr>
            <p:cNvPr id="1049021" name="Google Shape;214;p7"/>
            <p:cNvSpPr txBox="1"/>
            <p:nvPr/>
          </p:nvSpPr>
          <p:spPr>
            <a:xfrm>
              <a:off x="12318339" y="7673908"/>
              <a:ext cx="1271322" cy="326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30014"/>
                </a:lnSpc>
              </a:pPr>
              <a:r>
                <a:rPr lang="en-US" sz="1631" dirty="0">
                  <a:solidFill>
                    <a:srgbClr val="242424"/>
                  </a:solidFill>
                  <a:latin typeface="Arial"/>
                  <a:ea typeface="Arial"/>
                  <a:cs typeface="Arial"/>
                  <a:sym typeface="Arial"/>
                </a:rPr>
                <a:t>28/11/2024</a:t>
              </a:r>
              <a:endParaRPr sz="1440" dirty="0"/>
            </a:p>
          </p:txBody>
        </p:sp>
      </p:grpSp>
      <p:pic>
        <p:nvPicPr>
          <p:cNvPr id="2097266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968" y="2263664"/>
            <a:ext cx="720010" cy="720010"/>
          </a:xfrm>
          <a:prstGeom prst="rect">
            <a:avLst/>
          </a:prstGeom>
        </p:spPr>
      </p:pic>
      <p:pic>
        <p:nvPicPr>
          <p:cNvPr id="2097267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272" y="4459433"/>
            <a:ext cx="719301" cy="719301"/>
          </a:xfrm>
          <a:prstGeom prst="rect">
            <a:avLst/>
          </a:prstGeom>
        </p:spPr>
      </p:pic>
      <p:pic>
        <p:nvPicPr>
          <p:cNvPr id="2097268" name="Picture 9" descr="A cartoon of a pot and a brush  Description automatically generated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92807" y="2267329"/>
            <a:ext cx="712800" cy="712800"/>
          </a:xfrm>
          <a:prstGeom prst="rect">
            <a:avLst/>
          </a:prstGeom>
        </p:spPr>
      </p:pic>
      <p:pic>
        <p:nvPicPr>
          <p:cNvPr id="2097269" name="Picture 17" descr="A black background with a black square  Description automatically generated with medium confidence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2807" y="4459433"/>
            <a:ext cx="650113" cy="650113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2" name="object 2"/>
          <p:cNvSpPr txBox="1">
            <a:spLocks noGrp="1"/>
          </p:cNvSpPr>
          <p:nvPr>
            <p:ph type="title"/>
          </p:nvPr>
        </p:nvSpPr>
        <p:spPr>
          <a:xfrm>
            <a:off x="-228600" y="228600"/>
            <a:ext cx="8864091" cy="877804"/>
          </a:xfrm>
          <a:prstGeom prst="rect">
            <a:avLst/>
          </a:prstGeom>
        </p:spPr>
        <p:txBody>
          <a:bodyPr vert="horz" wrap="square" lIns="0" tIns="198755" rIns="0" bIns="0" rtlCol="0">
            <a:spAutoFit/>
          </a:bodyPr>
          <a:lstStyle/>
          <a:p>
            <a:pPr marL="2457450">
              <a:lnSpc>
                <a:spcPct val="100000"/>
              </a:lnSpc>
              <a:spcBef>
                <a:spcPts val="130"/>
              </a:spcBef>
            </a:pPr>
            <a:r>
              <a:rPr sz="4400" dirty="0"/>
              <a:t>Research</a:t>
            </a:r>
            <a:r>
              <a:rPr sz="3950" spc="35" dirty="0"/>
              <a:t> </a:t>
            </a:r>
            <a:r>
              <a:rPr sz="4400" spc="-10" dirty="0"/>
              <a:t>Question</a:t>
            </a:r>
            <a:endParaRPr sz="4400" dirty="0"/>
          </a:p>
        </p:txBody>
      </p:sp>
      <p:pic>
        <p:nvPicPr>
          <p:cNvPr id="2097270" name="object 3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7848600" y="0"/>
            <a:ext cx="4323347" cy="6324600"/>
          </a:xfrm>
          <a:prstGeom prst="rect">
            <a:avLst/>
          </a:prstGeom>
        </p:spPr>
      </p:pic>
      <p:sp>
        <p:nvSpPr>
          <p:cNvPr id="1049023" name="object 4"/>
          <p:cNvSpPr txBox="1"/>
          <p:nvPr/>
        </p:nvSpPr>
        <p:spPr>
          <a:xfrm>
            <a:off x="388620" y="1725930"/>
            <a:ext cx="6088380" cy="173682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55600" marR="60325" indent="-343535">
              <a:lnSpc>
                <a:spcPct val="102400"/>
              </a:lnSpc>
              <a:spcBef>
                <a:spcPts val="50"/>
              </a:spcBef>
              <a:buFont typeface="Wingdings"/>
              <a:buChar char=""/>
              <a:tabLst>
                <a:tab pos="355600" algn="l"/>
              </a:tabLst>
            </a:pPr>
            <a:r>
              <a:rPr lang="en-US" sz="2800" dirty="0"/>
              <a:t>How can machine learning techniques be utilized to accurately detect and retrieve architectural data from archaeological objects?</a:t>
            </a:r>
            <a:endParaRPr lang="en-US" sz="2750" dirty="0">
              <a:latin typeface="Trebuchet MS"/>
              <a:cs typeface="Trebuchet MS"/>
            </a:endParaRPr>
          </a:p>
        </p:txBody>
      </p:sp>
      <p:pic>
        <p:nvPicPr>
          <p:cNvPr id="2097271" name="Picture 7" descr="A magnifying glass on a map  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977" y="0"/>
            <a:ext cx="4870023" cy="6858000"/>
          </a:xfrm>
          <a:prstGeom prst="rect">
            <a:avLst/>
          </a:prstGeom>
        </p:spPr>
      </p:pic>
      <p:grpSp>
        <p:nvGrpSpPr>
          <p:cNvPr id="238" name="Group 4"/>
          <p:cNvGrpSpPr/>
          <p:nvPr/>
        </p:nvGrpSpPr>
        <p:grpSpPr>
          <a:xfrm>
            <a:off x="3043521" y="6324600"/>
            <a:ext cx="9128426" cy="385810"/>
            <a:chOff x="4461235" y="7673908"/>
            <a:chExt cx="9128426" cy="385810"/>
          </a:xfrm>
        </p:grpSpPr>
        <p:sp>
          <p:nvSpPr>
            <p:cNvPr id="1049024" name="Rectangle 5"/>
            <p:cNvSpPr/>
            <p:nvPr/>
          </p:nvSpPr>
          <p:spPr>
            <a:xfrm>
              <a:off x="4461235" y="7694593"/>
              <a:ext cx="6816365" cy="36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IT21273094</a:t>
              </a:r>
              <a:r>
                <a:rPr lang="en-US" sz="1800" dirty="0">
                  <a:solidFill>
                    <a:schemeClr val="tx1"/>
                  </a:solidFill>
                </a:rPr>
                <a:t>   |   </a:t>
              </a:r>
              <a:r>
                <a:rPr lang="en-US" dirty="0">
                  <a:solidFill>
                    <a:schemeClr val="tx1"/>
                  </a:solidFill>
                </a:rPr>
                <a:t>Ediriwickrama</a:t>
              </a:r>
              <a:r>
                <a:rPr lang="en-US" sz="1800" dirty="0">
                  <a:solidFill>
                    <a:schemeClr val="tx1"/>
                  </a:solidFill>
                </a:rPr>
                <a:t> </a:t>
              </a:r>
              <a:r>
                <a:rPr lang="en-US" dirty="0">
                  <a:solidFill>
                    <a:schemeClr val="tx1"/>
                  </a:solidFill>
                </a:rPr>
                <a:t>E</a:t>
              </a:r>
              <a:r>
                <a:rPr lang="en-US" sz="1800" dirty="0">
                  <a:solidFill>
                    <a:schemeClr val="tx1"/>
                  </a:solidFill>
                </a:rPr>
                <a:t>.</a:t>
              </a:r>
              <a:r>
                <a:rPr lang="en-US" dirty="0">
                  <a:solidFill>
                    <a:schemeClr val="tx1"/>
                  </a:solidFill>
                </a:rPr>
                <a:t>A</a:t>
              </a:r>
              <a:r>
                <a:rPr lang="en-US" sz="1800" dirty="0">
                  <a:solidFill>
                    <a:schemeClr val="tx1"/>
                  </a:solidFill>
                </a:rPr>
                <a:t>.</a:t>
              </a:r>
              <a:r>
                <a:rPr lang="en-US" dirty="0">
                  <a:solidFill>
                    <a:schemeClr val="tx1"/>
                  </a:solidFill>
                </a:rPr>
                <a:t>K.V   </a:t>
              </a:r>
              <a:r>
                <a:rPr lang="en-US" sz="1800" dirty="0">
                  <a:solidFill>
                    <a:schemeClr val="tx1"/>
                  </a:solidFill>
                </a:rPr>
                <a:t>| 24-25J-092</a:t>
              </a:r>
              <a:endParaRPr lang="en-US" sz="1800" b="0" dirty="0">
                <a:solidFill>
                  <a:schemeClr val="tx1"/>
                </a:solidFill>
              </a:endParaRPr>
            </a:p>
          </p:txBody>
        </p:sp>
        <p:sp>
          <p:nvSpPr>
            <p:cNvPr id="1049025" name="Google Shape;214;p7"/>
            <p:cNvSpPr txBox="1"/>
            <p:nvPr/>
          </p:nvSpPr>
          <p:spPr>
            <a:xfrm>
              <a:off x="12318339" y="7673908"/>
              <a:ext cx="1271322" cy="326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30014"/>
                </a:lnSpc>
              </a:pPr>
              <a:r>
                <a:rPr lang="en-US" sz="1631" dirty="0">
                  <a:solidFill>
                    <a:srgbClr val="242424"/>
                  </a:solidFill>
                  <a:latin typeface="Arial"/>
                  <a:ea typeface="Arial"/>
                  <a:cs typeface="Arial"/>
                  <a:sym typeface="Arial"/>
                </a:rPr>
                <a:t>28/11/2024</a:t>
              </a:r>
              <a:endParaRPr sz="1440" dirty="0"/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6" name="object 2"/>
          <p:cNvSpPr txBox="1">
            <a:spLocks noGrp="1"/>
          </p:cNvSpPr>
          <p:nvPr>
            <p:ph type="title"/>
          </p:nvPr>
        </p:nvSpPr>
        <p:spPr>
          <a:xfrm>
            <a:off x="1663954" y="16768"/>
            <a:ext cx="8864091" cy="1040027"/>
          </a:xfrm>
          <a:prstGeom prst="rect">
            <a:avLst/>
          </a:prstGeom>
        </p:spPr>
        <p:txBody>
          <a:bodyPr vert="horz" wrap="square" lIns="0" tIns="359409" rIns="0" bIns="0" rtlCol="0">
            <a:spAutoFit/>
          </a:bodyPr>
          <a:lstStyle/>
          <a:p>
            <a:pPr marL="1438910">
              <a:lnSpc>
                <a:spcPct val="100000"/>
              </a:lnSpc>
              <a:spcBef>
                <a:spcPts val="130"/>
              </a:spcBef>
            </a:pPr>
            <a:r>
              <a:rPr sz="4400" dirty="0"/>
              <a:t>Specific</a:t>
            </a:r>
            <a:r>
              <a:rPr sz="4400" spc="-70" dirty="0"/>
              <a:t> </a:t>
            </a:r>
            <a:r>
              <a:rPr sz="4400" dirty="0"/>
              <a:t>and</a:t>
            </a:r>
            <a:r>
              <a:rPr sz="4400" spc="-65" dirty="0"/>
              <a:t> </a:t>
            </a:r>
            <a:r>
              <a:rPr sz="4400" dirty="0"/>
              <a:t>Sub</a:t>
            </a:r>
            <a:r>
              <a:rPr sz="4400" spc="-70" dirty="0"/>
              <a:t> </a:t>
            </a:r>
            <a:r>
              <a:rPr sz="4400" spc="-10" dirty="0"/>
              <a:t>Objective</a:t>
            </a:r>
            <a:endParaRPr sz="4400" dirty="0"/>
          </a:p>
        </p:txBody>
      </p:sp>
      <p:sp>
        <p:nvSpPr>
          <p:cNvPr id="1049027" name="object 4"/>
          <p:cNvSpPr txBox="1"/>
          <p:nvPr/>
        </p:nvSpPr>
        <p:spPr>
          <a:xfrm>
            <a:off x="304800" y="1360629"/>
            <a:ext cx="6621780" cy="426809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55600" marR="60325" indent="-343535">
              <a:lnSpc>
                <a:spcPct val="102400"/>
              </a:lnSpc>
              <a:spcBef>
                <a:spcPts val="50"/>
              </a:spcBef>
              <a:buFont typeface="Wingdings"/>
              <a:buChar char=""/>
              <a:tabLst>
                <a:tab pos="355600" algn="l"/>
              </a:tabLst>
            </a:pPr>
            <a:r>
              <a:rPr lang="en-US" sz="2750" dirty="0">
                <a:latin typeface="Trebuchet MS"/>
                <a:cs typeface="Trebuchet MS"/>
              </a:rPr>
              <a:t>Specific Objective</a:t>
            </a:r>
          </a:p>
          <a:p>
            <a:pPr marL="755015" lvl="1" indent="-285115">
              <a:lnSpc>
                <a:spcPct val="100000"/>
              </a:lnSpc>
              <a:spcBef>
                <a:spcPts val="605"/>
              </a:spcBef>
              <a:buFont typeface="Wingdings"/>
              <a:buChar char=""/>
              <a:tabLst>
                <a:tab pos="755015" algn="l"/>
              </a:tabLst>
            </a:pPr>
            <a:r>
              <a:rPr lang="en-US" sz="2000" dirty="0"/>
              <a:t>Develop a system to detect and retrieve architectural data from archaeological objects using advanced image processing and data extraction techniques</a:t>
            </a:r>
            <a:r>
              <a:rPr lang="en-US" sz="2000" spc="-30" dirty="0">
                <a:latin typeface="Trebuchet MS"/>
                <a:cs typeface="Trebuchet MS"/>
              </a:rPr>
              <a:t>.</a:t>
            </a:r>
          </a:p>
          <a:p>
            <a:pPr marL="469900" lvl="1">
              <a:lnSpc>
                <a:spcPct val="100000"/>
              </a:lnSpc>
              <a:spcBef>
                <a:spcPts val="605"/>
              </a:spcBef>
              <a:tabLst>
                <a:tab pos="755015" algn="l"/>
              </a:tabLst>
            </a:pPr>
            <a:endParaRPr lang="en-US" sz="2000" dirty="0">
              <a:latin typeface="Trebuchet MS"/>
              <a:cs typeface="Trebuchet MS"/>
            </a:endParaRPr>
          </a:p>
          <a:p>
            <a:pPr marL="355600" marR="60325" indent="-343535">
              <a:lnSpc>
                <a:spcPct val="102400"/>
              </a:lnSpc>
              <a:spcBef>
                <a:spcPts val="50"/>
              </a:spcBef>
              <a:buFont typeface="Wingdings"/>
              <a:buChar char=""/>
              <a:tabLst>
                <a:tab pos="355600" algn="l"/>
              </a:tabLst>
            </a:pPr>
            <a:r>
              <a:rPr lang="en-US" sz="2750" dirty="0">
                <a:latin typeface="Trebuchet MS"/>
                <a:cs typeface="Trebuchet MS"/>
              </a:rPr>
              <a:t>Sub Objective</a:t>
            </a:r>
          </a:p>
          <a:p>
            <a:pPr marL="755015" lvl="1" indent="-285115">
              <a:lnSpc>
                <a:spcPct val="100000"/>
              </a:lnSpc>
              <a:spcBef>
                <a:spcPts val="605"/>
              </a:spcBef>
              <a:buFont typeface="Wingdings"/>
              <a:buChar char=""/>
              <a:tabLst>
                <a:tab pos="755015" algn="l"/>
              </a:tabLst>
            </a:pPr>
            <a:r>
              <a:rPr lang="en-US" dirty="0"/>
              <a:t>Detect architectural features (e.g., arches, columns).</a:t>
            </a:r>
          </a:p>
          <a:p>
            <a:pPr marL="755015" lvl="1" indent="-285115">
              <a:lnSpc>
                <a:spcPct val="100000"/>
              </a:lnSpc>
              <a:spcBef>
                <a:spcPts val="605"/>
              </a:spcBef>
              <a:buFont typeface="Wingdings"/>
              <a:buChar char=""/>
              <a:tabLst>
                <a:tab pos="755015" algn="l"/>
              </a:tabLst>
            </a:pPr>
            <a:r>
              <a:rPr lang="en-US" dirty="0"/>
              <a:t>Classify architectural elements into styles and timeline</a:t>
            </a:r>
            <a:r>
              <a:rPr lang="en-US" spc="-30" dirty="0">
                <a:latin typeface="Trebuchet MS"/>
                <a:cs typeface="Trebuchet MS"/>
              </a:rPr>
              <a:t>.</a:t>
            </a:r>
          </a:p>
          <a:p>
            <a:pPr marL="755015" lvl="1" indent="-285115">
              <a:lnSpc>
                <a:spcPct val="100000"/>
              </a:lnSpc>
              <a:spcBef>
                <a:spcPts val="605"/>
              </a:spcBef>
              <a:buFont typeface="Wingdings"/>
              <a:buChar char=""/>
              <a:tabLst>
                <a:tab pos="755015" algn="l"/>
              </a:tabLst>
            </a:pPr>
            <a:r>
              <a:rPr lang="en-US" dirty="0"/>
              <a:t>Extract and retrieve metadata (e.g., purpose, material)</a:t>
            </a:r>
            <a:endParaRPr lang="en-US" spc="-30" dirty="0">
              <a:latin typeface="Trebuchet MS"/>
              <a:cs typeface="Trebuchet MS"/>
            </a:endParaRPr>
          </a:p>
          <a:p>
            <a:pPr marL="755015" lvl="1" indent="-285115">
              <a:lnSpc>
                <a:spcPct val="100000"/>
              </a:lnSpc>
              <a:spcBef>
                <a:spcPts val="605"/>
              </a:spcBef>
              <a:buFont typeface="Wingdings"/>
              <a:buChar char=""/>
              <a:tabLst>
                <a:tab pos="755015" algn="l"/>
              </a:tabLst>
            </a:pPr>
            <a:r>
              <a:rPr lang="en-US" dirty="0"/>
              <a:t>Reduce data retrieval time compared to traditional methods</a:t>
            </a:r>
            <a:r>
              <a:rPr lang="en-US" spc="-30" dirty="0">
                <a:latin typeface="Trebuchet MS"/>
                <a:cs typeface="Trebuchet MS"/>
              </a:rPr>
              <a:t>.</a:t>
            </a:r>
          </a:p>
        </p:txBody>
      </p:sp>
      <p:grpSp>
        <p:nvGrpSpPr>
          <p:cNvPr id="240" name="Group 2"/>
          <p:cNvGrpSpPr/>
          <p:nvPr/>
        </p:nvGrpSpPr>
        <p:grpSpPr>
          <a:xfrm>
            <a:off x="3043521" y="6324600"/>
            <a:ext cx="9128426" cy="385810"/>
            <a:chOff x="4461235" y="7673908"/>
            <a:chExt cx="9128426" cy="385810"/>
          </a:xfrm>
        </p:grpSpPr>
        <p:sp>
          <p:nvSpPr>
            <p:cNvPr id="1049028" name="Rectangle 4"/>
            <p:cNvSpPr/>
            <p:nvPr/>
          </p:nvSpPr>
          <p:spPr>
            <a:xfrm>
              <a:off x="4461235" y="7694593"/>
              <a:ext cx="6816365" cy="36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IT21273094</a:t>
              </a:r>
              <a:r>
                <a:rPr lang="en-US" sz="1800" dirty="0">
                  <a:solidFill>
                    <a:schemeClr val="tx1"/>
                  </a:solidFill>
                </a:rPr>
                <a:t>   |   </a:t>
              </a:r>
              <a:r>
                <a:rPr lang="en-US" dirty="0">
                  <a:solidFill>
                    <a:schemeClr val="tx1"/>
                  </a:solidFill>
                </a:rPr>
                <a:t>Ediriwickrama</a:t>
              </a:r>
              <a:r>
                <a:rPr lang="en-US" sz="1800" dirty="0">
                  <a:solidFill>
                    <a:schemeClr val="tx1"/>
                  </a:solidFill>
                </a:rPr>
                <a:t> </a:t>
              </a:r>
              <a:r>
                <a:rPr lang="en-US" dirty="0">
                  <a:solidFill>
                    <a:schemeClr val="tx1"/>
                  </a:solidFill>
                </a:rPr>
                <a:t>E</a:t>
              </a:r>
              <a:r>
                <a:rPr lang="en-US" sz="1800" dirty="0">
                  <a:solidFill>
                    <a:schemeClr val="tx1"/>
                  </a:solidFill>
                </a:rPr>
                <a:t>.</a:t>
              </a:r>
              <a:r>
                <a:rPr lang="en-US" dirty="0">
                  <a:solidFill>
                    <a:schemeClr val="tx1"/>
                  </a:solidFill>
                </a:rPr>
                <a:t>A</a:t>
              </a:r>
              <a:r>
                <a:rPr lang="en-US" sz="1800" dirty="0">
                  <a:solidFill>
                    <a:schemeClr val="tx1"/>
                  </a:solidFill>
                </a:rPr>
                <a:t>.</a:t>
              </a:r>
              <a:r>
                <a:rPr lang="en-US" dirty="0">
                  <a:solidFill>
                    <a:schemeClr val="tx1"/>
                  </a:solidFill>
                </a:rPr>
                <a:t>K.V   </a:t>
              </a:r>
              <a:r>
                <a:rPr lang="en-US" sz="1800" dirty="0">
                  <a:solidFill>
                    <a:schemeClr val="tx1"/>
                  </a:solidFill>
                </a:rPr>
                <a:t>| 24-25J-092</a:t>
              </a:r>
              <a:endParaRPr lang="en-US" sz="1800" b="0" dirty="0">
                <a:solidFill>
                  <a:schemeClr val="tx1"/>
                </a:solidFill>
              </a:endParaRPr>
            </a:p>
          </p:txBody>
        </p:sp>
        <p:sp>
          <p:nvSpPr>
            <p:cNvPr id="1049029" name="Google Shape;214;p7"/>
            <p:cNvSpPr txBox="1"/>
            <p:nvPr/>
          </p:nvSpPr>
          <p:spPr>
            <a:xfrm>
              <a:off x="12318339" y="7673908"/>
              <a:ext cx="1271322" cy="326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30014"/>
                </a:lnSpc>
              </a:pPr>
              <a:r>
                <a:rPr lang="en-US" sz="1631" dirty="0">
                  <a:solidFill>
                    <a:srgbClr val="242424"/>
                  </a:solidFill>
                  <a:latin typeface="Arial"/>
                  <a:ea typeface="Arial"/>
                  <a:cs typeface="Arial"/>
                  <a:sym typeface="Arial"/>
                </a:rPr>
                <a:t>28/11/2024</a:t>
              </a:r>
              <a:endParaRPr sz="1440" dirty="0"/>
            </a:p>
          </p:txBody>
        </p:sp>
      </p:grpSp>
      <p:pic>
        <p:nvPicPr>
          <p:cNvPr id="2097272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673" y="1126015"/>
            <a:ext cx="3738127" cy="48547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object 2"/>
          <p:cNvSpPr txBox="1">
            <a:spLocks noGrp="1"/>
          </p:cNvSpPr>
          <p:nvPr>
            <p:ph type="title"/>
          </p:nvPr>
        </p:nvSpPr>
        <p:spPr>
          <a:xfrm>
            <a:off x="1663954" y="132651"/>
            <a:ext cx="8864091" cy="877804"/>
          </a:xfrm>
          <a:prstGeom prst="rect">
            <a:avLst/>
          </a:prstGeom>
        </p:spPr>
        <p:txBody>
          <a:bodyPr vert="horz" wrap="square" lIns="0" tIns="198755" rIns="0" bIns="0" rtlCol="0">
            <a:spAutoFit/>
          </a:bodyPr>
          <a:lstStyle/>
          <a:p>
            <a:pPr marL="2457450">
              <a:lnSpc>
                <a:spcPct val="100000"/>
              </a:lnSpc>
              <a:spcBef>
                <a:spcPts val="130"/>
              </a:spcBef>
            </a:pPr>
            <a:r>
              <a:rPr sz="4400" dirty="0"/>
              <a:t>Research</a:t>
            </a:r>
            <a:r>
              <a:rPr sz="3950" spc="35" dirty="0"/>
              <a:t> </a:t>
            </a:r>
            <a:r>
              <a:rPr sz="4400" spc="-10" dirty="0"/>
              <a:t>Question</a:t>
            </a:r>
            <a:endParaRPr sz="4400" dirty="0"/>
          </a:p>
        </p:txBody>
      </p:sp>
      <p:pic>
        <p:nvPicPr>
          <p:cNvPr id="2097162" name="object 3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10332" y="1238168"/>
            <a:ext cx="5100735" cy="4862612"/>
          </a:xfrm>
          <a:prstGeom prst="rect">
            <a:avLst/>
          </a:prstGeom>
        </p:spPr>
      </p:pic>
      <p:sp>
        <p:nvSpPr>
          <p:cNvPr id="1048630" name="object 4"/>
          <p:cNvSpPr txBox="1"/>
          <p:nvPr/>
        </p:nvSpPr>
        <p:spPr>
          <a:xfrm>
            <a:off x="388620" y="1725930"/>
            <a:ext cx="5603875" cy="214548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55600" marR="60325" indent="-343535">
              <a:lnSpc>
                <a:spcPct val="102400"/>
              </a:lnSpc>
              <a:spcBef>
                <a:spcPts val="50"/>
              </a:spcBef>
              <a:buFont typeface="Wingdings"/>
              <a:buChar char=""/>
              <a:tabLst>
                <a:tab pos="355600" algn="l"/>
              </a:tabLst>
            </a:pPr>
            <a:r>
              <a:rPr lang="en-US" sz="2800" dirty="0"/>
              <a:t>How to generate precise and detailed 3D models of archaeological objects from 2D images using mobile applications?</a:t>
            </a:r>
          </a:p>
          <a:p>
            <a:pPr marL="12065" marR="60325">
              <a:lnSpc>
                <a:spcPct val="102400"/>
              </a:lnSpc>
              <a:spcBef>
                <a:spcPts val="50"/>
              </a:spcBef>
              <a:tabLst>
                <a:tab pos="355600" algn="l"/>
              </a:tabLst>
            </a:pPr>
            <a:endParaRPr lang="en-US" sz="2750" dirty="0">
              <a:latin typeface="Trebuchet MS"/>
              <a:cs typeface="Trebuchet MS"/>
            </a:endParaRPr>
          </a:p>
        </p:txBody>
      </p:sp>
      <p:grpSp>
        <p:nvGrpSpPr>
          <p:cNvPr id="92" name="Group 9"/>
          <p:cNvGrpSpPr/>
          <p:nvPr/>
        </p:nvGrpSpPr>
        <p:grpSpPr>
          <a:xfrm>
            <a:off x="2895600" y="6327507"/>
            <a:ext cx="9128426" cy="385810"/>
            <a:chOff x="4461235" y="7673908"/>
            <a:chExt cx="9128426" cy="385810"/>
          </a:xfrm>
        </p:grpSpPr>
        <p:sp>
          <p:nvSpPr>
            <p:cNvPr id="1048631" name="Rectangle 10"/>
            <p:cNvSpPr/>
            <p:nvPr/>
          </p:nvSpPr>
          <p:spPr>
            <a:xfrm>
              <a:off x="4461235" y="7694593"/>
              <a:ext cx="6816365" cy="36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IT21344824</a:t>
              </a:r>
              <a:r>
                <a:rPr lang="en-US" sz="1800" dirty="0">
                  <a:solidFill>
                    <a:schemeClr val="tx1"/>
                  </a:solidFill>
                </a:rPr>
                <a:t>   |   </a:t>
              </a:r>
              <a:r>
                <a:rPr lang="en-US" dirty="0">
                  <a:solidFill>
                    <a:schemeClr val="tx1"/>
                  </a:solidFill>
                </a:rPr>
                <a:t>T.E.M.A.P. Ekanayake </a:t>
              </a:r>
              <a:r>
                <a:rPr lang="en-US" sz="1800" b="1" dirty="0">
                  <a:solidFill>
                    <a:schemeClr val="tx1"/>
                  </a:solidFill>
                </a:rPr>
                <a:t>   </a:t>
              </a:r>
              <a:r>
                <a:rPr lang="en-US" sz="1800" dirty="0">
                  <a:solidFill>
                    <a:schemeClr val="tx1"/>
                  </a:solidFill>
                </a:rPr>
                <a:t>| 24-25J-092</a:t>
              </a:r>
              <a:endParaRPr lang="en-US" sz="1800" b="0" dirty="0">
                <a:solidFill>
                  <a:schemeClr val="tx1"/>
                </a:solidFill>
              </a:endParaRPr>
            </a:p>
          </p:txBody>
        </p:sp>
        <p:sp>
          <p:nvSpPr>
            <p:cNvPr id="1048632" name="Google Shape;214;p7"/>
            <p:cNvSpPr txBox="1"/>
            <p:nvPr/>
          </p:nvSpPr>
          <p:spPr>
            <a:xfrm>
              <a:off x="12318339" y="7673908"/>
              <a:ext cx="1271322" cy="326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30014"/>
                </a:lnSpc>
              </a:pPr>
              <a:r>
                <a:rPr lang="en-US" sz="1631" dirty="0">
                  <a:solidFill>
                    <a:srgbClr val="242424"/>
                  </a:solidFill>
                  <a:latin typeface="Arial"/>
                  <a:ea typeface="Arial"/>
                  <a:cs typeface="Arial"/>
                  <a:sym typeface="Arial"/>
                </a:rPr>
                <a:t>13/8/2024</a:t>
              </a:r>
              <a:endParaRPr sz="1440" dirty="0"/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0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371" rIns="0" bIns="0" rtlCol="0">
            <a:spAutoFit/>
          </a:bodyPr>
          <a:lstStyle/>
          <a:p>
            <a:pPr marL="1330960">
              <a:lnSpc>
                <a:spcPct val="100000"/>
              </a:lnSpc>
              <a:spcBef>
                <a:spcPts val="130"/>
              </a:spcBef>
            </a:pPr>
            <a:r>
              <a:rPr sz="3950" dirty="0"/>
              <a:t>Methodology</a:t>
            </a:r>
            <a:r>
              <a:rPr sz="3950" spc="-70" dirty="0"/>
              <a:t> </a:t>
            </a:r>
            <a:r>
              <a:rPr sz="3950" dirty="0"/>
              <a:t>System</a:t>
            </a:r>
            <a:r>
              <a:rPr sz="3950" spc="-20" dirty="0"/>
              <a:t> </a:t>
            </a:r>
            <a:r>
              <a:rPr sz="3950" spc="-10" dirty="0"/>
              <a:t>Diagram</a:t>
            </a:r>
            <a:endParaRPr sz="3950"/>
          </a:p>
        </p:txBody>
      </p:sp>
      <p:grpSp>
        <p:nvGrpSpPr>
          <p:cNvPr id="242" name="Group 2"/>
          <p:cNvGrpSpPr/>
          <p:nvPr/>
        </p:nvGrpSpPr>
        <p:grpSpPr>
          <a:xfrm>
            <a:off x="3043521" y="6324600"/>
            <a:ext cx="9128426" cy="385810"/>
            <a:chOff x="4461235" y="7673908"/>
            <a:chExt cx="9128426" cy="385810"/>
          </a:xfrm>
        </p:grpSpPr>
        <p:sp>
          <p:nvSpPr>
            <p:cNvPr id="1049031" name="Rectangle 3"/>
            <p:cNvSpPr/>
            <p:nvPr/>
          </p:nvSpPr>
          <p:spPr>
            <a:xfrm>
              <a:off x="4461235" y="7694593"/>
              <a:ext cx="6816365" cy="36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IT21273094</a:t>
              </a:r>
              <a:r>
                <a:rPr lang="en-US" sz="1800" dirty="0">
                  <a:solidFill>
                    <a:schemeClr val="tx1"/>
                  </a:solidFill>
                </a:rPr>
                <a:t>   |   </a:t>
              </a:r>
              <a:r>
                <a:rPr lang="en-US" dirty="0">
                  <a:solidFill>
                    <a:schemeClr val="tx1"/>
                  </a:solidFill>
                </a:rPr>
                <a:t>Ediriwickrama</a:t>
              </a:r>
              <a:r>
                <a:rPr lang="en-US" sz="1800" dirty="0">
                  <a:solidFill>
                    <a:schemeClr val="tx1"/>
                  </a:solidFill>
                </a:rPr>
                <a:t> </a:t>
              </a:r>
              <a:r>
                <a:rPr lang="en-US" dirty="0">
                  <a:solidFill>
                    <a:schemeClr val="tx1"/>
                  </a:solidFill>
                </a:rPr>
                <a:t>E</a:t>
              </a:r>
              <a:r>
                <a:rPr lang="en-US" sz="1800" dirty="0">
                  <a:solidFill>
                    <a:schemeClr val="tx1"/>
                  </a:solidFill>
                </a:rPr>
                <a:t>.</a:t>
              </a:r>
              <a:r>
                <a:rPr lang="en-US" dirty="0">
                  <a:solidFill>
                    <a:schemeClr val="tx1"/>
                  </a:solidFill>
                </a:rPr>
                <a:t>A</a:t>
              </a:r>
              <a:r>
                <a:rPr lang="en-US" sz="1800" dirty="0">
                  <a:solidFill>
                    <a:schemeClr val="tx1"/>
                  </a:solidFill>
                </a:rPr>
                <a:t>.</a:t>
              </a:r>
              <a:r>
                <a:rPr lang="en-US" dirty="0">
                  <a:solidFill>
                    <a:schemeClr val="tx1"/>
                  </a:solidFill>
                </a:rPr>
                <a:t>K.V   </a:t>
              </a:r>
              <a:r>
                <a:rPr lang="en-US" sz="1800" dirty="0">
                  <a:solidFill>
                    <a:schemeClr val="tx1"/>
                  </a:solidFill>
                </a:rPr>
                <a:t>| 24-25J-092</a:t>
              </a:r>
              <a:endParaRPr lang="en-US" sz="1800" b="0" dirty="0">
                <a:solidFill>
                  <a:schemeClr val="tx1"/>
                </a:solidFill>
              </a:endParaRPr>
            </a:p>
          </p:txBody>
        </p:sp>
        <p:sp>
          <p:nvSpPr>
            <p:cNvPr id="1049032" name="Google Shape;214;p7"/>
            <p:cNvSpPr txBox="1"/>
            <p:nvPr/>
          </p:nvSpPr>
          <p:spPr>
            <a:xfrm>
              <a:off x="12318339" y="7673908"/>
              <a:ext cx="1271322" cy="326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30014"/>
                </a:lnSpc>
              </a:pPr>
              <a:r>
                <a:rPr lang="en-US" sz="1631" dirty="0">
                  <a:solidFill>
                    <a:srgbClr val="242424"/>
                  </a:solidFill>
                  <a:latin typeface="Arial"/>
                  <a:ea typeface="Arial"/>
                  <a:cs typeface="Arial"/>
                  <a:sym typeface="Arial"/>
                </a:rPr>
                <a:t>28/11/2024</a:t>
              </a:r>
              <a:endParaRPr sz="1440" dirty="0"/>
            </a:p>
          </p:txBody>
        </p:sp>
      </p:grpSp>
      <p:pic>
        <p:nvPicPr>
          <p:cNvPr id="2097273" name="Picture 7" descr="A diagram of a machine  Description automatically generated"/>
          <p:cNvPicPr>
            <a:picLocks noChangeAspect="1"/>
          </p:cNvPicPr>
          <p:nvPr/>
        </p:nvPicPr>
        <p:blipFill>
          <a:blip r:embed="rId2"/>
          <a:srcRect b="25527"/>
          <a:stretch>
            <a:fillRect/>
          </a:stretch>
        </p:blipFill>
        <p:spPr>
          <a:xfrm>
            <a:off x="1055480" y="1371600"/>
            <a:ext cx="10081037" cy="4343399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3" name="object 2"/>
          <p:cNvSpPr txBox="1">
            <a:spLocks noGrp="1"/>
          </p:cNvSpPr>
          <p:nvPr>
            <p:ph type="title"/>
          </p:nvPr>
        </p:nvSpPr>
        <p:spPr>
          <a:xfrm>
            <a:off x="1663954" y="0"/>
            <a:ext cx="8864091" cy="1523364"/>
          </a:xfrm>
          <a:prstGeom prst="rect">
            <a:avLst/>
          </a:prstGeom>
        </p:spPr>
        <p:txBody>
          <a:bodyPr vert="horz" wrap="square" lIns="0" tIns="335978" rIns="0" bIns="0" rtlCol="0">
            <a:spAutoFit/>
          </a:bodyPr>
          <a:lstStyle/>
          <a:p>
            <a:pPr marL="2853690">
              <a:lnSpc>
                <a:spcPct val="100000"/>
              </a:lnSpc>
              <a:spcBef>
                <a:spcPts val="130"/>
              </a:spcBef>
            </a:pPr>
            <a:r>
              <a:rPr sz="3950" spc="-10" dirty="0"/>
              <a:t>Methodology</a:t>
            </a:r>
            <a:endParaRPr sz="3950" dirty="0"/>
          </a:p>
        </p:txBody>
      </p:sp>
      <p:grpSp>
        <p:nvGrpSpPr>
          <p:cNvPr id="244" name="object 3"/>
          <p:cNvGrpSpPr/>
          <p:nvPr/>
        </p:nvGrpSpPr>
        <p:grpSpPr>
          <a:xfrm>
            <a:off x="570599" y="1232760"/>
            <a:ext cx="467359" cy="460375"/>
            <a:chOff x="955725" y="1441714"/>
            <a:chExt cx="467359" cy="460375"/>
          </a:xfrm>
        </p:grpSpPr>
        <p:sp>
          <p:nvSpPr>
            <p:cNvPr id="1049034" name="object 4"/>
            <p:cNvSpPr/>
            <p:nvPr/>
          </p:nvSpPr>
          <p:spPr>
            <a:xfrm>
              <a:off x="1032339" y="1445007"/>
              <a:ext cx="367665" cy="389255"/>
            </a:xfrm>
            <a:custGeom>
              <a:avLst/>
              <a:gdLst/>
              <a:ahLst/>
              <a:cxnLst/>
              <a:rect l="l" t="t" r="r" b="b"/>
              <a:pathLst>
                <a:path w="367665" h="389255">
                  <a:moveTo>
                    <a:pt x="118091" y="77802"/>
                  </a:moveTo>
                  <a:lnTo>
                    <a:pt x="100686" y="81929"/>
                  </a:lnTo>
                  <a:lnTo>
                    <a:pt x="86144" y="92087"/>
                  </a:lnTo>
                  <a:lnTo>
                    <a:pt x="76395" y="107415"/>
                  </a:lnTo>
                  <a:lnTo>
                    <a:pt x="73506" y="122376"/>
                  </a:lnTo>
                  <a:lnTo>
                    <a:pt x="75763" y="137044"/>
                  </a:lnTo>
                  <a:lnTo>
                    <a:pt x="82766" y="150226"/>
                  </a:lnTo>
                  <a:lnTo>
                    <a:pt x="94118" y="160730"/>
                  </a:lnTo>
                  <a:lnTo>
                    <a:pt x="49582" y="298099"/>
                  </a:lnTo>
                  <a:lnTo>
                    <a:pt x="46850" y="298099"/>
                  </a:lnTo>
                  <a:lnTo>
                    <a:pt x="28647" y="301621"/>
                  </a:lnTo>
                  <a:lnTo>
                    <a:pt x="13767" y="311308"/>
                  </a:lnTo>
                  <a:lnTo>
                    <a:pt x="3716" y="325704"/>
                  </a:lnTo>
                  <a:lnTo>
                    <a:pt x="0" y="343353"/>
                  </a:lnTo>
                  <a:lnTo>
                    <a:pt x="3629" y="361015"/>
                  </a:lnTo>
                  <a:lnTo>
                    <a:pt x="13609" y="375454"/>
                  </a:lnTo>
                  <a:lnTo>
                    <a:pt x="28442" y="385208"/>
                  </a:lnTo>
                  <a:lnTo>
                    <a:pt x="46627" y="388815"/>
                  </a:lnTo>
                  <a:lnTo>
                    <a:pt x="64824" y="385293"/>
                  </a:lnTo>
                  <a:lnTo>
                    <a:pt x="79702" y="375607"/>
                  </a:lnTo>
                  <a:lnTo>
                    <a:pt x="89752" y="361214"/>
                  </a:lnTo>
                  <a:lnTo>
                    <a:pt x="93468" y="343569"/>
                  </a:lnTo>
                  <a:lnTo>
                    <a:pt x="92216" y="333021"/>
                  </a:lnTo>
                  <a:lnTo>
                    <a:pt x="88537" y="323172"/>
                  </a:lnTo>
                  <a:lnTo>
                    <a:pt x="82628" y="314407"/>
                  </a:lnTo>
                  <a:lnTo>
                    <a:pt x="74685" y="307110"/>
                  </a:lnTo>
                  <a:lnTo>
                    <a:pt x="119622" y="168506"/>
                  </a:lnTo>
                  <a:lnTo>
                    <a:pt x="120289" y="168506"/>
                  </a:lnTo>
                  <a:lnTo>
                    <a:pt x="127720" y="167915"/>
                  </a:lnTo>
                  <a:lnTo>
                    <a:pt x="134914" y="166199"/>
                  </a:lnTo>
                  <a:lnTo>
                    <a:pt x="141739" y="163401"/>
                  </a:lnTo>
                  <a:lnTo>
                    <a:pt x="148063" y="159564"/>
                  </a:lnTo>
                  <a:lnTo>
                    <a:pt x="192569" y="159564"/>
                  </a:lnTo>
                  <a:lnTo>
                    <a:pt x="164086" y="138829"/>
                  </a:lnTo>
                  <a:lnTo>
                    <a:pt x="166940" y="121032"/>
                  </a:lnTo>
                  <a:lnTo>
                    <a:pt x="162688" y="104141"/>
                  </a:lnTo>
                  <a:lnTo>
                    <a:pt x="152221" y="90030"/>
                  </a:lnTo>
                  <a:lnTo>
                    <a:pt x="136428" y="80572"/>
                  </a:lnTo>
                  <a:lnTo>
                    <a:pt x="118091" y="77802"/>
                  </a:lnTo>
                  <a:close/>
                </a:path>
                <a:path w="367665" h="389255">
                  <a:moveTo>
                    <a:pt x="192569" y="159564"/>
                  </a:moveTo>
                  <a:lnTo>
                    <a:pt x="148063" y="159564"/>
                  </a:lnTo>
                  <a:lnTo>
                    <a:pt x="217159" y="209786"/>
                  </a:lnTo>
                  <a:lnTo>
                    <a:pt x="214933" y="215203"/>
                  </a:lnTo>
                  <a:lnTo>
                    <a:pt x="213785" y="220982"/>
                  </a:lnTo>
                  <a:lnTo>
                    <a:pt x="213765" y="226857"/>
                  </a:lnTo>
                  <a:lnTo>
                    <a:pt x="217424" y="244481"/>
                  </a:lnTo>
                  <a:lnTo>
                    <a:pt x="227432" y="258903"/>
                  </a:lnTo>
                  <a:lnTo>
                    <a:pt x="242283" y="268628"/>
                  </a:lnTo>
                  <a:lnTo>
                    <a:pt x="260475" y="272198"/>
                  </a:lnTo>
                  <a:lnTo>
                    <a:pt x="278685" y="268628"/>
                  </a:lnTo>
                  <a:lnTo>
                    <a:pt x="293541" y="258903"/>
                  </a:lnTo>
                  <a:lnTo>
                    <a:pt x="303554" y="244481"/>
                  </a:lnTo>
                  <a:lnTo>
                    <a:pt x="307222" y="226823"/>
                  </a:lnTo>
                  <a:lnTo>
                    <a:pt x="305782" y="215657"/>
                  </a:lnTo>
                  <a:lnTo>
                    <a:pt x="301615" y="205297"/>
                  </a:lnTo>
                  <a:lnTo>
                    <a:pt x="294980" y="196234"/>
                  </a:lnTo>
                  <a:lnTo>
                    <a:pt x="286914" y="189569"/>
                  </a:lnTo>
                  <a:lnTo>
                    <a:pt x="233787" y="189569"/>
                  </a:lnTo>
                  <a:lnTo>
                    <a:pt x="192569" y="159564"/>
                  </a:lnTo>
                  <a:close/>
                </a:path>
                <a:path w="367665" h="389255">
                  <a:moveTo>
                    <a:pt x="320615" y="0"/>
                  </a:moveTo>
                  <a:lnTo>
                    <a:pt x="302423" y="3547"/>
                  </a:lnTo>
                  <a:lnTo>
                    <a:pt x="287559" y="13255"/>
                  </a:lnTo>
                  <a:lnTo>
                    <a:pt x="277531" y="27664"/>
                  </a:lnTo>
                  <a:lnTo>
                    <a:pt x="273845" y="45314"/>
                  </a:lnTo>
                  <a:lnTo>
                    <a:pt x="275291" y="56558"/>
                  </a:lnTo>
                  <a:lnTo>
                    <a:pt x="279483" y="66953"/>
                  </a:lnTo>
                  <a:lnTo>
                    <a:pt x="286164" y="76041"/>
                  </a:lnTo>
                  <a:lnTo>
                    <a:pt x="295076" y="83363"/>
                  </a:lnTo>
                  <a:lnTo>
                    <a:pt x="260492" y="181465"/>
                  </a:lnTo>
                  <a:lnTo>
                    <a:pt x="253393" y="181984"/>
                  </a:lnTo>
                  <a:lnTo>
                    <a:pt x="246499" y="183531"/>
                  </a:lnTo>
                  <a:lnTo>
                    <a:pt x="239925" y="186071"/>
                  </a:lnTo>
                  <a:lnTo>
                    <a:pt x="233787" y="189569"/>
                  </a:lnTo>
                  <a:lnTo>
                    <a:pt x="286914" y="189569"/>
                  </a:lnTo>
                  <a:lnTo>
                    <a:pt x="286130" y="188921"/>
                  </a:lnTo>
                  <a:lnTo>
                    <a:pt x="320579" y="90750"/>
                  </a:lnTo>
                  <a:lnTo>
                    <a:pt x="338769" y="87186"/>
                  </a:lnTo>
                  <a:lnTo>
                    <a:pt x="353624" y="77466"/>
                  </a:lnTo>
                  <a:lnTo>
                    <a:pt x="363641" y="63049"/>
                  </a:lnTo>
                  <a:lnTo>
                    <a:pt x="367314" y="45392"/>
                  </a:lnTo>
                  <a:lnTo>
                    <a:pt x="363655" y="27735"/>
                  </a:lnTo>
                  <a:lnTo>
                    <a:pt x="353652" y="13310"/>
                  </a:lnTo>
                  <a:lnTo>
                    <a:pt x="338805" y="3577"/>
                  </a:lnTo>
                  <a:lnTo>
                    <a:pt x="320615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9035" name="object 5"/>
            <p:cNvSpPr/>
            <p:nvPr/>
          </p:nvSpPr>
          <p:spPr>
            <a:xfrm>
              <a:off x="1032339" y="1445007"/>
              <a:ext cx="367665" cy="389255"/>
            </a:xfrm>
            <a:custGeom>
              <a:avLst/>
              <a:gdLst/>
              <a:ahLst/>
              <a:cxnLst/>
              <a:rect l="l" t="t" r="r" b="b"/>
              <a:pathLst>
                <a:path w="367665" h="389255">
                  <a:moveTo>
                    <a:pt x="367314" y="45392"/>
                  </a:moveTo>
                  <a:lnTo>
                    <a:pt x="363655" y="27735"/>
                  </a:lnTo>
                  <a:lnTo>
                    <a:pt x="353652" y="13310"/>
                  </a:lnTo>
                  <a:lnTo>
                    <a:pt x="338805" y="3577"/>
                  </a:lnTo>
                  <a:lnTo>
                    <a:pt x="320615" y="0"/>
                  </a:lnTo>
                  <a:lnTo>
                    <a:pt x="302423" y="3547"/>
                  </a:lnTo>
                  <a:lnTo>
                    <a:pt x="287559" y="13255"/>
                  </a:lnTo>
                  <a:lnTo>
                    <a:pt x="277531" y="27664"/>
                  </a:lnTo>
                  <a:lnTo>
                    <a:pt x="273845" y="45314"/>
                  </a:lnTo>
                  <a:lnTo>
                    <a:pt x="275291" y="56558"/>
                  </a:lnTo>
                  <a:lnTo>
                    <a:pt x="279483" y="66953"/>
                  </a:lnTo>
                  <a:lnTo>
                    <a:pt x="286164" y="76041"/>
                  </a:lnTo>
                  <a:lnTo>
                    <a:pt x="295076" y="83363"/>
                  </a:lnTo>
                  <a:lnTo>
                    <a:pt x="260492" y="181465"/>
                  </a:lnTo>
                  <a:lnTo>
                    <a:pt x="253393" y="181984"/>
                  </a:lnTo>
                  <a:lnTo>
                    <a:pt x="246499" y="183531"/>
                  </a:lnTo>
                  <a:lnTo>
                    <a:pt x="239925" y="186071"/>
                  </a:lnTo>
                  <a:lnTo>
                    <a:pt x="233787" y="189569"/>
                  </a:lnTo>
                  <a:lnTo>
                    <a:pt x="164086" y="138829"/>
                  </a:lnTo>
                  <a:lnTo>
                    <a:pt x="152221" y="90030"/>
                  </a:lnTo>
                  <a:lnTo>
                    <a:pt x="118091" y="77802"/>
                  </a:lnTo>
                  <a:lnTo>
                    <a:pt x="100686" y="81929"/>
                  </a:lnTo>
                  <a:lnTo>
                    <a:pt x="86144" y="92087"/>
                  </a:lnTo>
                  <a:lnTo>
                    <a:pt x="76395" y="107415"/>
                  </a:lnTo>
                  <a:lnTo>
                    <a:pt x="73506" y="122376"/>
                  </a:lnTo>
                  <a:lnTo>
                    <a:pt x="75763" y="137044"/>
                  </a:lnTo>
                  <a:lnTo>
                    <a:pt x="82766" y="150226"/>
                  </a:lnTo>
                  <a:lnTo>
                    <a:pt x="94118" y="160730"/>
                  </a:lnTo>
                  <a:lnTo>
                    <a:pt x="49582" y="298099"/>
                  </a:lnTo>
                  <a:lnTo>
                    <a:pt x="46850" y="298099"/>
                  </a:lnTo>
                  <a:lnTo>
                    <a:pt x="28647" y="301621"/>
                  </a:lnTo>
                  <a:lnTo>
                    <a:pt x="13767" y="311308"/>
                  </a:lnTo>
                  <a:lnTo>
                    <a:pt x="3716" y="325704"/>
                  </a:lnTo>
                  <a:lnTo>
                    <a:pt x="0" y="343353"/>
                  </a:lnTo>
                  <a:lnTo>
                    <a:pt x="3629" y="361015"/>
                  </a:lnTo>
                  <a:lnTo>
                    <a:pt x="13609" y="375454"/>
                  </a:lnTo>
                  <a:lnTo>
                    <a:pt x="28442" y="385208"/>
                  </a:lnTo>
                  <a:lnTo>
                    <a:pt x="46627" y="388815"/>
                  </a:lnTo>
                  <a:lnTo>
                    <a:pt x="64824" y="385293"/>
                  </a:lnTo>
                  <a:lnTo>
                    <a:pt x="79702" y="375607"/>
                  </a:lnTo>
                  <a:lnTo>
                    <a:pt x="89752" y="361214"/>
                  </a:lnTo>
                  <a:lnTo>
                    <a:pt x="93468" y="343569"/>
                  </a:lnTo>
                  <a:lnTo>
                    <a:pt x="92216" y="333021"/>
                  </a:lnTo>
                  <a:lnTo>
                    <a:pt x="88537" y="323172"/>
                  </a:lnTo>
                  <a:lnTo>
                    <a:pt x="82628" y="314407"/>
                  </a:lnTo>
                  <a:lnTo>
                    <a:pt x="74685" y="307110"/>
                  </a:lnTo>
                  <a:lnTo>
                    <a:pt x="119622" y="168506"/>
                  </a:lnTo>
                  <a:lnTo>
                    <a:pt x="120289" y="168506"/>
                  </a:lnTo>
                  <a:lnTo>
                    <a:pt x="127720" y="167915"/>
                  </a:lnTo>
                  <a:lnTo>
                    <a:pt x="134914" y="166199"/>
                  </a:lnTo>
                  <a:lnTo>
                    <a:pt x="141739" y="163401"/>
                  </a:lnTo>
                  <a:lnTo>
                    <a:pt x="148063" y="159564"/>
                  </a:lnTo>
                  <a:lnTo>
                    <a:pt x="217159" y="209786"/>
                  </a:lnTo>
                  <a:lnTo>
                    <a:pt x="214933" y="215203"/>
                  </a:lnTo>
                  <a:lnTo>
                    <a:pt x="213785" y="220982"/>
                  </a:lnTo>
                  <a:lnTo>
                    <a:pt x="213758" y="226823"/>
                  </a:lnTo>
                  <a:lnTo>
                    <a:pt x="217424" y="244481"/>
                  </a:lnTo>
                  <a:lnTo>
                    <a:pt x="227432" y="258903"/>
                  </a:lnTo>
                  <a:lnTo>
                    <a:pt x="242283" y="268628"/>
                  </a:lnTo>
                  <a:lnTo>
                    <a:pt x="260475" y="272198"/>
                  </a:lnTo>
                  <a:lnTo>
                    <a:pt x="278665" y="268640"/>
                  </a:lnTo>
                  <a:lnTo>
                    <a:pt x="293525" y="258926"/>
                  </a:lnTo>
                  <a:lnTo>
                    <a:pt x="303547" y="244513"/>
                  </a:lnTo>
                  <a:lnTo>
                    <a:pt x="307227" y="226857"/>
                  </a:lnTo>
                  <a:lnTo>
                    <a:pt x="305782" y="215657"/>
                  </a:lnTo>
                  <a:lnTo>
                    <a:pt x="301615" y="205297"/>
                  </a:lnTo>
                  <a:lnTo>
                    <a:pt x="294980" y="196234"/>
                  </a:lnTo>
                  <a:lnTo>
                    <a:pt x="286130" y="188921"/>
                  </a:lnTo>
                  <a:lnTo>
                    <a:pt x="320579" y="90750"/>
                  </a:lnTo>
                  <a:lnTo>
                    <a:pt x="338769" y="87186"/>
                  </a:lnTo>
                  <a:lnTo>
                    <a:pt x="353624" y="77466"/>
                  </a:lnTo>
                  <a:lnTo>
                    <a:pt x="363641" y="63049"/>
                  </a:lnTo>
                  <a:lnTo>
                    <a:pt x="367314" y="45392"/>
                  </a:lnTo>
                  <a:close/>
                </a:path>
              </a:pathLst>
            </a:custGeom>
            <a:ln w="6583">
              <a:solidFill>
                <a:srgbClr val="0E6E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9036" name="object 6"/>
            <p:cNvSpPr/>
            <p:nvPr/>
          </p:nvSpPr>
          <p:spPr>
            <a:xfrm>
              <a:off x="959015" y="1445589"/>
              <a:ext cx="461009" cy="453390"/>
            </a:xfrm>
            <a:custGeom>
              <a:avLst/>
              <a:gdLst/>
              <a:ahLst/>
              <a:cxnLst/>
              <a:rect l="l" t="t" r="r" b="b"/>
              <a:pathLst>
                <a:path w="461009" h="453389">
                  <a:moveTo>
                    <a:pt x="460667" y="414083"/>
                  </a:moveTo>
                  <a:lnTo>
                    <a:pt x="40055" y="414083"/>
                  </a:lnTo>
                  <a:lnTo>
                    <a:pt x="40055" y="0"/>
                  </a:lnTo>
                  <a:lnTo>
                    <a:pt x="0" y="0"/>
                  </a:lnTo>
                  <a:lnTo>
                    <a:pt x="0" y="414083"/>
                  </a:lnTo>
                  <a:lnTo>
                    <a:pt x="0" y="452869"/>
                  </a:lnTo>
                  <a:lnTo>
                    <a:pt x="460667" y="452869"/>
                  </a:lnTo>
                  <a:lnTo>
                    <a:pt x="460667" y="414083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9037" name="object 7"/>
            <p:cNvSpPr/>
            <p:nvPr/>
          </p:nvSpPr>
          <p:spPr>
            <a:xfrm>
              <a:off x="959015" y="1445041"/>
              <a:ext cx="461009" cy="454025"/>
            </a:xfrm>
            <a:custGeom>
              <a:avLst/>
              <a:gdLst/>
              <a:ahLst/>
              <a:cxnLst/>
              <a:rect l="l" t="t" r="r" b="b"/>
              <a:pathLst>
                <a:path w="461009" h="454025">
                  <a:moveTo>
                    <a:pt x="40058" y="0"/>
                  </a:moveTo>
                  <a:lnTo>
                    <a:pt x="0" y="0"/>
                  </a:lnTo>
                  <a:lnTo>
                    <a:pt x="0" y="453577"/>
                  </a:lnTo>
                  <a:lnTo>
                    <a:pt x="460667" y="453577"/>
                  </a:lnTo>
                  <a:lnTo>
                    <a:pt x="460667" y="414699"/>
                  </a:lnTo>
                  <a:lnTo>
                    <a:pt x="40058" y="414699"/>
                  </a:lnTo>
                  <a:lnTo>
                    <a:pt x="40058" y="0"/>
                  </a:lnTo>
                  <a:close/>
                </a:path>
              </a:pathLst>
            </a:custGeom>
            <a:ln w="6576">
              <a:solidFill>
                <a:srgbClr val="0E6E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9038" name="object 8"/>
          <p:cNvSpPr txBox="1"/>
          <p:nvPr/>
        </p:nvSpPr>
        <p:spPr>
          <a:xfrm>
            <a:off x="457200" y="3124200"/>
            <a:ext cx="1846515" cy="262802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530"/>
              </a:spcBef>
            </a:pPr>
            <a:r>
              <a:rPr lang="en-US" sz="2400" dirty="0"/>
              <a:t>Gather high-quality images of architectural features from archaeological sites.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5" name="object 9"/>
          <p:cNvGrpSpPr/>
          <p:nvPr/>
        </p:nvGrpSpPr>
        <p:grpSpPr>
          <a:xfrm>
            <a:off x="2977655" y="1189063"/>
            <a:ext cx="603250" cy="483234"/>
            <a:chOff x="3080064" y="1431860"/>
            <a:chExt cx="603250" cy="483234"/>
          </a:xfrm>
        </p:grpSpPr>
        <p:sp>
          <p:nvSpPr>
            <p:cNvPr id="1049039" name="object 10"/>
            <p:cNvSpPr/>
            <p:nvPr/>
          </p:nvSpPr>
          <p:spPr>
            <a:xfrm>
              <a:off x="3293394" y="1435192"/>
              <a:ext cx="386715" cy="476884"/>
            </a:xfrm>
            <a:custGeom>
              <a:avLst/>
              <a:gdLst/>
              <a:ahLst/>
              <a:cxnLst/>
              <a:rect l="l" t="t" r="r" b="b"/>
              <a:pathLst>
                <a:path w="386714" h="476885">
                  <a:moveTo>
                    <a:pt x="155814" y="294116"/>
                  </a:moveTo>
                  <a:lnTo>
                    <a:pt x="121941" y="294116"/>
                  </a:lnTo>
                  <a:lnTo>
                    <a:pt x="121941" y="373877"/>
                  </a:lnTo>
                  <a:lnTo>
                    <a:pt x="92456" y="375951"/>
                  </a:lnTo>
                  <a:lnTo>
                    <a:pt x="64501" y="381031"/>
                  </a:lnTo>
                  <a:lnTo>
                    <a:pt x="38590" y="389304"/>
                  </a:lnTo>
                  <a:lnTo>
                    <a:pt x="15238" y="400962"/>
                  </a:lnTo>
                  <a:lnTo>
                    <a:pt x="35791" y="412975"/>
                  </a:lnTo>
                  <a:lnTo>
                    <a:pt x="56548" y="429175"/>
                  </a:lnTo>
                  <a:lnTo>
                    <a:pt x="77127" y="450124"/>
                  </a:lnTo>
                  <a:lnTo>
                    <a:pt x="97147" y="476386"/>
                  </a:lnTo>
                  <a:lnTo>
                    <a:pt x="386149" y="476386"/>
                  </a:lnTo>
                  <a:lnTo>
                    <a:pt x="367617" y="457167"/>
                  </a:lnTo>
                  <a:lnTo>
                    <a:pt x="345153" y="439399"/>
                  </a:lnTo>
                  <a:lnTo>
                    <a:pt x="319374" y="423294"/>
                  </a:lnTo>
                  <a:lnTo>
                    <a:pt x="290899" y="409066"/>
                  </a:lnTo>
                  <a:lnTo>
                    <a:pt x="290899" y="398629"/>
                  </a:lnTo>
                  <a:lnTo>
                    <a:pt x="264207" y="398629"/>
                  </a:lnTo>
                  <a:lnTo>
                    <a:pt x="237796" y="390068"/>
                  </a:lnTo>
                  <a:lnTo>
                    <a:pt x="210861" y="383281"/>
                  </a:lnTo>
                  <a:lnTo>
                    <a:pt x="183501" y="378289"/>
                  </a:lnTo>
                  <a:lnTo>
                    <a:pt x="155814" y="375112"/>
                  </a:lnTo>
                  <a:lnTo>
                    <a:pt x="155814" y="294116"/>
                  </a:lnTo>
                  <a:close/>
                </a:path>
                <a:path w="386714" h="476885">
                  <a:moveTo>
                    <a:pt x="290899" y="357229"/>
                  </a:moveTo>
                  <a:lnTo>
                    <a:pt x="264207" y="357229"/>
                  </a:lnTo>
                  <a:lnTo>
                    <a:pt x="264207" y="398629"/>
                  </a:lnTo>
                  <a:lnTo>
                    <a:pt x="290899" y="398629"/>
                  </a:lnTo>
                  <a:lnTo>
                    <a:pt x="290899" y="357229"/>
                  </a:lnTo>
                  <a:close/>
                </a:path>
                <a:path w="386714" h="476885">
                  <a:moveTo>
                    <a:pt x="323196" y="294116"/>
                  </a:moveTo>
                  <a:lnTo>
                    <a:pt x="155814" y="294116"/>
                  </a:lnTo>
                  <a:lnTo>
                    <a:pt x="226676" y="306229"/>
                  </a:lnTo>
                  <a:lnTo>
                    <a:pt x="187582" y="363708"/>
                  </a:lnTo>
                  <a:lnTo>
                    <a:pt x="264207" y="357229"/>
                  </a:lnTo>
                  <a:lnTo>
                    <a:pt x="366091" y="357229"/>
                  </a:lnTo>
                  <a:lnTo>
                    <a:pt x="323196" y="294116"/>
                  </a:lnTo>
                  <a:close/>
                </a:path>
                <a:path w="386714" h="476885">
                  <a:moveTo>
                    <a:pt x="366091" y="357229"/>
                  </a:moveTo>
                  <a:lnTo>
                    <a:pt x="290899" y="357229"/>
                  </a:lnTo>
                  <a:lnTo>
                    <a:pt x="370495" y="363708"/>
                  </a:lnTo>
                  <a:lnTo>
                    <a:pt x="366091" y="357229"/>
                  </a:lnTo>
                  <a:close/>
                </a:path>
                <a:path w="386714" h="476885">
                  <a:moveTo>
                    <a:pt x="201739" y="193353"/>
                  </a:moveTo>
                  <a:lnTo>
                    <a:pt x="82577" y="193353"/>
                  </a:lnTo>
                  <a:lnTo>
                    <a:pt x="0" y="316078"/>
                  </a:lnTo>
                  <a:lnTo>
                    <a:pt x="121941" y="294116"/>
                  </a:lnTo>
                  <a:lnTo>
                    <a:pt x="323196" y="294116"/>
                  </a:lnTo>
                  <a:lnTo>
                    <a:pt x="317383" y="285563"/>
                  </a:lnTo>
                  <a:lnTo>
                    <a:pt x="344176" y="285563"/>
                  </a:lnTo>
                  <a:lnTo>
                    <a:pt x="311629" y="238063"/>
                  </a:lnTo>
                  <a:lnTo>
                    <a:pt x="333218" y="238063"/>
                  </a:lnTo>
                  <a:lnTo>
                    <a:pt x="329584" y="233009"/>
                  </a:lnTo>
                  <a:lnTo>
                    <a:pt x="228708" y="233009"/>
                  </a:lnTo>
                  <a:lnTo>
                    <a:pt x="201739" y="193353"/>
                  </a:lnTo>
                  <a:close/>
                </a:path>
                <a:path w="386714" h="476885">
                  <a:moveTo>
                    <a:pt x="344176" y="285563"/>
                  </a:moveTo>
                  <a:lnTo>
                    <a:pt x="317383" y="285563"/>
                  </a:lnTo>
                  <a:lnTo>
                    <a:pt x="349901" y="293918"/>
                  </a:lnTo>
                  <a:lnTo>
                    <a:pt x="344176" y="285563"/>
                  </a:lnTo>
                  <a:close/>
                </a:path>
                <a:path w="386714" h="476885">
                  <a:moveTo>
                    <a:pt x="333218" y="238063"/>
                  </a:moveTo>
                  <a:lnTo>
                    <a:pt x="311629" y="238063"/>
                  </a:lnTo>
                  <a:lnTo>
                    <a:pt x="335268" y="240914"/>
                  </a:lnTo>
                  <a:lnTo>
                    <a:pt x="333218" y="238063"/>
                  </a:lnTo>
                  <a:close/>
                </a:path>
                <a:path w="386714" h="476885">
                  <a:moveTo>
                    <a:pt x="243462" y="193163"/>
                  </a:moveTo>
                  <a:lnTo>
                    <a:pt x="201610" y="193163"/>
                  </a:lnTo>
                  <a:lnTo>
                    <a:pt x="248490" y="205345"/>
                  </a:lnTo>
                  <a:lnTo>
                    <a:pt x="228708" y="233009"/>
                  </a:lnTo>
                  <a:lnTo>
                    <a:pt x="329584" y="233009"/>
                  </a:lnTo>
                  <a:lnTo>
                    <a:pt x="308017" y="203012"/>
                  </a:lnTo>
                  <a:lnTo>
                    <a:pt x="250179" y="203012"/>
                  </a:lnTo>
                  <a:lnTo>
                    <a:pt x="243462" y="193163"/>
                  </a:lnTo>
                  <a:close/>
                </a:path>
                <a:path w="386714" h="476885">
                  <a:moveTo>
                    <a:pt x="226282" y="118707"/>
                  </a:moveTo>
                  <a:lnTo>
                    <a:pt x="91790" y="118707"/>
                  </a:lnTo>
                  <a:lnTo>
                    <a:pt x="32111" y="206312"/>
                  </a:lnTo>
                  <a:lnTo>
                    <a:pt x="82577" y="193353"/>
                  </a:lnTo>
                  <a:lnTo>
                    <a:pt x="201739" y="193353"/>
                  </a:lnTo>
                  <a:lnTo>
                    <a:pt x="201610" y="193163"/>
                  </a:lnTo>
                  <a:lnTo>
                    <a:pt x="243462" y="193163"/>
                  </a:lnTo>
                  <a:lnTo>
                    <a:pt x="192731" y="118776"/>
                  </a:lnTo>
                  <a:lnTo>
                    <a:pt x="226330" y="118776"/>
                  </a:lnTo>
                  <a:close/>
                </a:path>
                <a:path w="386714" h="476885">
                  <a:moveTo>
                    <a:pt x="279039" y="162709"/>
                  </a:moveTo>
                  <a:lnTo>
                    <a:pt x="250179" y="203012"/>
                  </a:lnTo>
                  <a:lnTo>
                    <a:pt x="308017" y="203012"/>
                  </a:lnTo>
                  <a:lnTo>
                    <a:pt x="279039" y="162709"/>
                  </a:lnTo>
                  <a:close/>
                </a:path>
                <a:path w="386714" h="476885">
                  <a:moveTo>
                    <a:pt x="226330" y="118776"/>
                  </a:moveTo>
                  <a:lnTo>
                    <a:pt x="192731" y="118776"/>
                  </a:lnTo>
                  <a:lnTo>
                    <a:pt x="229449" y="123183"/>
                  </a:lnTo>
                  <a:lnTo>
                    <a:pt x="226330" y="118776"/>
                  </a:lnTo>
                  <a:close/>
                </a:path>
                <a:path w="386714" h="476885">
                  <a:moveTo>
                    <a:pt x="142265" y="0"/>
                  </a:moveTo>
                  <a:lnTo>
                    <a:pt x="55072" y="123113"/>
                  </a:lnTo>
                  <a:lnTo>
                    <a:pt x="91790" y="118707"/>
                  </a:lnTo>
                  <a:lnTo>
                    <a:pt x="226282" y="118707"/>
                  </a:lnTo>
                  <a:lnTo>
                    <a:pt x="142265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9040" name="object 11"/>
            <p:cNvSpPr/>
            <p:nvPr/>
          </p:nvSpPr>
          <p:spPr>
            <a:xfrm>
              <a:off x="3293394" y="1435192"/>
              <a:ext cx="386715" cy="476884"/>
            </a:xfrm>
            <a:custGeom>
              <a:avLst/>
              <a:gdLst/>
              <a:ahLst/>
              <a:cxnLst/>
              <a:rect l="l" t="t" r="r" b="b"/>
              <a:pathLst>
                <a:path w="386714" h="476885">
                  <a:moveTo>
                    <a:pt x="290899" y="409066"/>
                  </a:moveTo>
                  <a:lnTo>
                    <a:pt x="290899" y="357229"/>
                  </a:lnTo>
                  <a:lnTo>
                    <a:pt x="370495" y="363708"/>
                  </a:lnTo>
                  <a:lnTo>
                    <a:pt x="317383" y="285563"/>
                  </a:lnTo>
                  <a:lnTo>
                    <a:pt x="349901" y="293918"/>
                  </a:lnTo>
                  <a:lnTo>
                    <a:pt x="311629" y="238063"/>
                  </a:lnTo>
                  <a:lnTo>
                    <a:pt x="335268" y="240914"/>
                  </a:lnTo>
                  <a:lnTo>
                    <a:pt x="279039" y="162709"/>
                  </a:lnTo>
                  <a:lnTo>
                    <a:pt x="250179" y="203012"/>
                  </a:lnTo>
                  <a:lnTo>
                    <a:pt x="192731" y="118776"/>
                  </a:lnTo>
                  <a:lnTo>
                    <a:pt x="229449" y="123183"/>
                  </a:lnTo>
                  <a:lnTo>
                    <a:pt x="142265" y="0"/>
                  </a:lnTo>
                  <a:lnTo>
                    <a:pt x="55072" y="123113"/>
                  </a:lnTo>
                  <a:lnTo>
                    <a:pt x="91790" y="118707"/>
                  </a:lnTo>
                  <a:lnTo>
                    <a:pt x="32111" y="206312"/>
                  </a:lnTo>
                  <a:lnTo>
                    <a:pt x="82577" y="193353"/>
                  </a:lnTo>
                  <a:lnTo>
                    <a:pt x="0" y="316078"/>
                  </a:lnTo>
                  <a:lnTo>
                    <a:pt x="121941" y="294116"/>
                  </a:lnTo>
                  <a:lnTo>
                    <a:pt x="121941" y="373877"/>
                  </a:lnTo>
                  <a:lnTo>
                    <a:pt x="92456" y="375951"/>
                  </a:lnTo>
                  <a:lnTo>
                    <a:pt x="64501" y="381031"/>
                  </a:lnTo>
                  <a:lnTo>
                    <a:pt x="38590" y="389304"/>
                  </a:lnTo>
                  <a:lnTo>
                    <a:pt x="15238" y="400962"/>
                  </a:lnTo>
                  <a:lnTo>
                    <a:pt x="35791" y="412975"/>
                  </a:lnTo>
                  <a:lnTo>
                    <a:pt x="56548" y="429175"/>
                  </a:lnTo>
                  <a:lnTo>
                    <a:pt x="77127" y="450124"/>
                  </a:lnTo>
                  <a:lnTo>
                    <a:pt x="97147" y="476386"/>
                  </a:lnTo>
                  <a:lnTo>
                    <a:pt x="386149" y="476386"/>
                  </a:lnTo>
                  <a:lnTo>
                    <a:pt x="367617" y="457167"/>
                  </a:lnTo>
                  <a:lnTo>
                    <a:pt x="345153" y="439398"/>
                  </a:lnTo>
                  <a:lnTo>
                    <a:pt x="319374" y="423294"/>
                  </a:lnTo>
                  <a:lnTo>
                    <a:pt x="290899" y="409066"/>
                  </a:lnTo>
                  <a:close/>
                </a:path>
                <a:path w="386714" h="476885">
                  <a:moveTo>
                    <a:pt x="248490" y="205345"/>
                  </a:moveTo>
                  <a:lnTo>
                    <a:pt x="228708" y="233009"/>
                  </a:lnTo>
                  <a:lnTo>
                    <a:pt x="201610" y="193163"/>
                  </a:lnTo>
                  <a:lnTo>
                    <a:pt x="248490" y="205345"/>
                  </a:lnTo>
                  <a:close/>
                </a:path>
              </a:pathLst>
            </a:custGeom>
            <a:ln w="6627">
              <a:solidFill>
                <a:srgbClr val="0E6E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97274" name="object 12"/>
            <p:cNvPicPr>
              <a:picLocks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45894" y="1725995"/>
              <a:ext cx="115021" cy="111141"/>
            </a:xfrm>
            <a:prstGeom prst="rect">
              <a:avLst/>
            </a:prstGeom>
          </p:spPr>
        </p:pic>
        <p:sp>
          <p:nvSpPr>
            <p:cNvPr id="1049041" name="object 13"/>
            <p:cNvSpPr/>
            <p:nvPr/>
          </p:nvSpPr>
          <p:spPr>
            <a:xfrm>
              <a:off x="3083381" y="1629453"/>
              <a:ext cx="283210" cy="282575"/>
            </a:xfrm>
            <a:custGeom>
              <a:avLst/>
              <a:gdLst/>
              <a:ahLst/>
              <a:cxnLst/>
              <a:rect l="l" t="t" r="r" b="b"/>
              <a:pathLst>
                <a:path w="283210" h="282575">
                  <a:moveTo>
                    <a:pt x="94845" y="165490"/>
                  </a:moveTo>
                  <a:lnTo>
                    <a:pt x="74521" y="165490"/>
                  </a:lnTo>
                  <a:lnTo>
                    <a:pt x="74521" y="230287"/>
                  </a:lnTo>
                  <a:lnTo>
                    <a:pt x="53918" y="240511"/>
                  </a:lnTo>
                  <a:lnTo>
                    <a:pt x="34536" y="252623"/>
                  </a:lnTo>
                  <a:lnTo>
                    <a:pt x="16516" y="266527"/>
                  </a:lnTo>
                  <a:lnTo>
                    <a:pt x="0" y="282126"/>
                  </a:lnTo>
                  <a:lnTo>
                    <a:pt x="282636" y="282126"/>
                  </a:lnTo>
                  <a:lnTo>
                    <a:pt x="259270" y="255255"/>
                  </a:lnTo>
                  <a:lnTo>
                    <a:pt x="235709" y="235636"/>
                  </a:lnTo>
                  <a:lnTo>
                    <a:pt x="213589" y="222710"/>
                  </a:lnTo>
                  <a:lnTo>
                    <a:pt x="94845" y="222710"/>
                  </a:lnTo>
                  <a:lnTo>
                    <a:pt x="94845" y="165490"/>
                  </a:lnTo>
                  <a:close/>
                </a:path>
                <a:path w="283210" h="282575">
                  <a:moveTo>
                    <a:pt x="189689" y="191409"/>
                  </a:moveTo>
                  <a:lnTo>
                    <a:pt x="169365" y="191409"/>
                  </a:lnTo>
                  <a:lnTo>
                    <a:pt x="169365" y="212213"/>
                  </a:lnTo>
                  <a:lnTo>
                    <a:pt x="150428" y="212498"/>
                  </a:lnTo>
                  <a:lnTo>
                    <a:pt x="131624" y="214352"/>
                  </a:lnTo>
                  <a:lnTo>
                    <a:pt x="113061" y="217761"/>
                  </a:lnTo>
                  <a:lnTo>
                    <a:pt x="94845" y="222710"/>
                  </a:lnTo>
                  <a:lnTo>
                    <a:pt x="213589" y="222710"/>
                  </a:lnTo>
                  <a:lnTo>
                    <a:pt x="212696" y="222188"/>
                  </a:lnTo>
                  <a:lnTo>
                    <a:pt x="190971" y="213829"/>
                  </a:lnTo>
                  <a:lnTo>
                    <a:pt x="189689" y="213829"/>
                  </a:lnTo>
                  <a:lnTo>
                    <a:pt x="189689" y="191409"/>
                  </a:lnTo>
                  <a:close/>
                </a:path>
                <a:path w="283210" h="282575">
                  <a:moveTo>
                    <a:pt x="205168" y="165490"/>
                  </a:moveTo>
                  <a:lnTo>
                    <a:pt x="94845" y="165490"/>
                  </a:lnTo>
                  <a:lnTo>
                    <a:pt x="148021" y="171322"/>
                  </a:lnTo>
                  <a:lnTo>
                    <a:pt x="135492" y="197889"/>
                  </a:lnTo>
                  <a:lnTo>
                    <a:pt x="169365" y="191409"/>
                  </a:lnTo>
                  <a:lnTo>
                    <a:pt x="219883" y="191409"/>
                  </a:lnTo>
                  <a:lnTo>
                    <a:pt x="205168" y="165490"/>
                  </a:lnTo>
                  <a:close/>
                </a:path>
                <a:path w="283210" h="282575">
                  <a:moveTo>
                    <a:pt x="219883" y="191409"/>
                  </a:moveTo>
                  <a:lnTo>
                    <a:pt x="189689" y="191409"/>
                  </a:lnTo>
                  <a:lnTo>
                    <a:pt x="223561" y="197889"/>
                  </a:lnTo>
                  <a:lnTo>
                    <a:pt x="219883" y="191409"/>
                  </a:lnTo>
                  <a:close/>
                </a:path>
                <a:path w="283210" h="282575">
                  <a:moveTo>
                    <a:pt x="145362" y="105618"/>
                  </a:moveTo>
                  <a:lnTo>
                    <a:pt x="56499" y="105618"/>
                  </a:lnTo>
                  <a:lnTo>
                    <a:pt x="10839" y="172877"/>
                  </a:lnTo>
                  <a:lnTo>
                    <a:pt x="74521" y="165490"/>
                  </a:lnTo>
                  <a:lnTo>
                    <a:pt x="205168" y="165490"/>
                  </a:lnTo>
                  <a:lnTo>
                    <a:pt x="198767" y="154216"/>
                  </a:lnTo>
                  <a:lnTo>
                    <a:pt x="213489" y="154216"/>
                  </a:lnTo>
                  <a:lnTo>
                    <a:pt x="206893" y="144626"/>
                  </a:lnTo>
                  <a:lnTo>
                    <a:pt x="147885" y="144626"/>
                  </a:lnTo>
                  <a:lnTo>
                    <a:pt x="122485" y="105748"/>
                  </a:lnTo>
                  <a:lnTo>
                    <a:pt x="145451" y="105748"/>
                  </a:lnTo>
                  <a:lnTo>
                    <a:pt x="145362" y="105618"/>
                  </a:lnTo>
                  <a:close/>
                </a:path>
                <a:path w="283210" h="282575">
                  <a:moveTo>
                    <a:pt x="213489" y="154216"/>
                  </a:moveTo>
                  <a:lnTo>
                    <a:pt x="198767" y="154216"/>
                  </a:lnTo>
                  <a:lnTo>
                    <a:pt x="216787" y="159011"/>
                  </a:lnTo>
                  <a:lnTo>
                    <a:pt x="213489" y="154216"/>
                  </a:lnTo>
                  <a:close/>
                </a:path>
                <a:path w="283210" h="282575">
                  <a:moveTo>
                    <a:pt x="207277" y="127848"/>
                  </a:moveTo>
                  <a:lnTo>
                    <a:pt x="159402" y="127848"/>
                  </a:lnTo>
                  <a:lnTo>
                    <a:pt x="147885" y="144626"/>
                  </a:lnTo>
                  <a:lnTo>
                    <a:pt x="206893" y="144626"/>
                  </a:lnTo>
                  <a:lnTo>
                    <a:pt x="195443" y="127977"/>
                  </a:lnTo>
                  <a:lnTo>
                    <a:pt x="207378" y="127977"/>
                  </a:lnTo>
                  <a:lnTo>
                    <a:pt x="207277" y="127848"/>
                  </a:lnTo>
                  <a:close/>
                </a:path>
                <a:path w="283210" h="282575">
                  <a:moveTo>
                    <a:pt x="207378" y="127977"/>
                  </a:moveTo>
                  <a:lnTo>
                    <a:pt x="195443" y="127977"/>
                  </a:lnTo>
                  <a:lnTo>
                    <a:pt x="208585" y="129533"/>
                  </a:lnTo>
                  <a:lnTo>
                    <a:pt x="207378" y="127977"/>
                  </a:lnTo>
                  <a:close/>
                </a:path>
                <a:path w="283210" h="282575">
                  <a:moveTo>
                    <a:pt x="176140" y="87734"/>
                  </a:moveTo>
                  <a:lnTo>
                    <a:pt x="146332" y="129403"/>
                  </a:lnTo>
                  <a:lnTo>
                    <a:pt x="159402" y="127848"/>
                  </a:lnTo>
                  <a:lnTo>
                    <a:pt x="207277" y="127848"/>
                  </a:lnTo>
                  <a:lnTo>
                    <a:pt x="176140" y="87734"/>
                  </a:lnTo>
                  <a:close/>
                </a:path>
                <a:path w="283210" h="282575">
                  <a:moveTo>
                    <a:pt x="145451" y="105748"/>
                  </a:moveTo>
                  <a:lnTo>
                    <a:pt x="122485" y="105748"/>
                  </a:lnTo>
                  <a:lnTo>
                    <a:pt x="150396" y="112945"/>
                  </a:lnTo>
                  <a:lnTo>
                    <a:pt x="145451" y="105748"/>
                  </a:lnTo>
                  <a:close/>
                </a:path>
                <a:path w="283210" h="282575">
                  <a:moveTo>
                    <a:pt x="135910" y="64796"/>
                  </a:moveTo>
                  <a:lnTo>
                    <a:pt x="61577" y="64796"/>
                  </a:lnTo>
                  <a:lnTo>
                    <a:pt x="28588" y="112815"/>
                  </a:lnTo>
                  <a:lnTo>
                    <a:pt x="56499" y="105618"/>
                  </a:lnTo>
                  <a:lnTo>
                    <a:pt x="145362" y="105618"/>
                  </a:lnTo>
                  <a:lnTo>
                    <a:pt x="117400" y="64926"/>
                  </a:lnTo>
                  <a:lnTo>
                    <a:pt x="136003" y="64926"/>
                  </a:lnTo>
                  <a:lnTo>
                    <a:pt x="135910" y="64796"/>
                  </a:lnTo>
                  <a:close/>
                </a:path>
                <a:path w="283210" h="282575">
                  <a:moveTo>
                    <a:pt x="136003" y="64926"/>
                  </a:moveTo>
                  <a:lnTo>
                    <a:pt x="117400" y="64926"/>
                  </a:lnTo>
                  <a:lnTo>
                    <a:pt x="137723" y="67328"/>
                  </a:lnTo>
                  <a:lnTo>
                    <a:pt x="136003" y="64926"/>
                  </a:lnTo>
                  <a:close/>
                </a:path>
                <a:path w="283210" h="282575">
                  <a:moveTo>
                    <a:pt x="89488" y="0"/>
                  </a:moveTo>
                  <a:lnTo>
                    <a:pt x="41256" y="67198"/>
                  </a:lnTo>
                  <a:lnTo>
                    <a:pt x="61577" y="64796"/>
                  </a:lnTo>
                  <a:lnTo>
                    <a:pt x="135910" y="64796"/>
                  </a:lnTo>
                  <a:lnTo>
                    <a:pt x="89488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9042" name="object 14"/>
            <p:cNvSpPr/>
            <p:nvPr/>
          </p:nvSpPr>
          <p:spPr>
            <a:xfrm>
              <a:off x="3083381" y="1629453"/>
              <a:ext cx="283210" cy="282575"/>
            </a:xfrm>
            <a:custGeom>
              <a:avLst/>
              <a:gdLst/>
              <a:ahLst/>
              <a:cxnLst/>
              <a:rect l="l" t="t" r="r" b="b"/>
              <a:pathLst>
                <a:path w="283210" h="282575">
                  <a:moveTo>
                    <a:pt x="190971" y="213829"/>
                  </a:moveTo>
                  <a:lnTo>
                    <a:pt x="189689" y="213829"/>
                  </a:lnTo>
                  <a:lnTo>
                    <a:pt x="189689" y="191409"/>
                  </a:lnTo>
                  <a:lnTo>
                    <a:pt x="223561" y="197889"/>
                  </a:lnTo>
                  <a:lnTo>
                    <a:pt x="198767" y="154216"/>
                  </a:lnTo>
                  <a:lnTo>
                    <a:pt x="216787" y="159011"/>
                  </a:lnTo>
                  <a:lnTo>
                    <a:pt x="195443" y="127977"/>
                  </a:lnTo>
                  <a:lnTo>
                    <a:pt x="208585" y="129533"/>
                  </a:lnTo>
                  <a:lnTo>
                    <a:pt x="176140" y="87734"/>
                  </a:lnTo>
                  <a:lnTo>
                    <a:pt x="146332" y="129403"/>
                  </a:lnTo>
                  <a:lnTo>
                    <a:pt x="159402" y="127848"/>
                  </a:lnTo>
                  <a:lnTo>
                    <a:pt x="147885" y="144626"/>
                  </a:lnTo>
                  <a:lnTo>
                    <a:pt x="122485" y="105748"/>
                  </a:lnTo>
                  <a:lnTo>
                    <a:pt x="150396" y="112945"/>
                  </a:lnTo>
                  <a:lnTo>
                    <a:pt x="117400" y="64926"/>
                  </a:lnTo>
                  <a:lnTo>
                    <a:pt x="137723" y="67328"/>
                  </a:lnTo>
                  <a:lnTo>
                    <a:pt x="89488" y="0"/>
                  </a:lnTo>
                  <a:lnTo>
                    <a:pt x="41256" y="67198"/>
                  </a:lnTo>
                  <a:lnTo>
                    <a:pt x="61577" y="64796"/>
                  </a:lnTo>
                  <a:lnTo>
                    <a:pt x="28588" y="112815"/>
                  </a:lnTo>
                  <a:lnTo>
                    <a:pt x="56499" y="105618"/>
                  </a:lnTo>
                  <a:lnTo>
                    <a:pt x="10839" y="172877"/>
                  </a:lnTo>
                  <a:lnTo>
                    <a:pt x="74521" y="165490"/>
                  </a:lnTo>
                  <a:lnTo>
                    <a:pt x="74521" y="230287"/>
                  </a:lnTo>
                  <a:lnTo>
                    <a:pt x="53918" y="240511"/>
                  </a:lnTo>
                  <a:lnTo>
                    <a:pt x="34536" y="252623"/>
                  </a:lnTo>
                  <a:lnTo>
                    <a:pt x="16516" y="266527"/>
                  </a:lnTo>
                  <a:lnTo>
                    <a:pt x="0" y="282126"/>
                  </a:lnTo>
                  <a:lnTo>
                    <a:pt x="282636" y="282126"/>
                  </a:lnTo>
                  <a:lnTo>
                    <a:pt x="259270" y="255255"/>
                  </a:lnTo>
                  <a:lnTo>
                    <a:pt x="235709" y="235636"/>
                  </a:lnTo>
                  <a:lnTo>
                    <a:pt x="212696" y="222188"/>
                  </a:lnTo>
                  <a:lnTo>
                    <a:pt x="190971" y="213829"/>
                  </a:lnTo>
                  <a:close/>
                </a:path>
              </a:pathLst>
            </a:custGeom>
            <a:ln w="6626">
              <a:solidFill>
                <a:srgbClr val="0E6E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97275" name="object 15"/>
            <p:cNvPicPr>
              <a:picLocks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74929" y="1791647"/>
              <a:ext cx="81115" cy="63815"/>
            </a:xfrm>
            <a:prstGeom prst="rect">
              <a:avLst/>
            </a:prstGeom>
          </p:spPr>
        </p:pic>
      </p:grpSp>
      <p:sp>
        <p:nvSpPr>
          <p:cNvPr id="1049043" name="object 16"/>
          <p:cNvSpPr txBox="1"/>
          <p:nvPr/>
        </p:nvSpPr>
        <p:spPr>
          <a:xfrm>
            <a:off x="2895600" y="1944584"/>
            <a:ext cx="1731010" cy="76495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</a:t>
            </a:r>
            <a:r>
              <a:rPr lang="en-US"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6" name="object 17"/>
          <p:cNvGrpSpPr/>
          <p:nvPr/>
        </p:nvGrpSpPr>
        <p:grpSpPr>
          <a:xfrm>
            <a:off x="5418307" y="1277156"/>
            <a:ext cx="548640" cy="408940"/>
            <a:chOff x="5307459" y="1467665"/>
            <a:chExt cx="548640" cy="408940"/>
          </a:xfrm>
        </p:grpSpPr>
        <p:pic>
          <p:nvPicPr>
            <p:cNvPr id="2097276" name="object 18"/>
            <p:cNvPicPr>
              <a:picLocks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10175" y="1626954"/>
              <a:ext cx="103161" cy="154558"/>
            </a:xfrm>
            <a:prstGeom prst="rect">
              <a:avLst/>
            </a:prstGeom>
          </p:spPr>
        </p:pic>
        <p:pic>
          <p:nvPicPr>
            <p:cNvPr id="2097277" name="object 19"/>
            <p:cNvPicPr>
              <a:picLocks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50130" y="1626954"/>
              <a:ext cx="103161" cy="154558"/>
            </a:xfrm>
            <a:prstGeom prst="rect">
              <a:avLst/>
            </a:prstGeom>
          </p:spPr>
        </p:pic>
        <p:pic>
          <p:nvPicPr>
            <p:cNvPr id="2097278" name="object 20"/>
            <p:cNvPicPr>
              <a:picLocks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33003" y="1624647"/>
              <a:ext cx="96556" cy="166220"/>
            </a:xfrm>
            <a:prstGeom prst="rect">
              <a:avLst/>
            </a:prstGeom>
          </p:spPr>
        </p:pic>
        <p:sp>
          <p:nvSpPr>
            <p:cNvPr id="1049044" name="object 21"/>
            <p:cNvSpPr/>
            <p:nvPr/>
          </p:nvSpPr>
          <p:spPr>
            <a:xfrm>
              <a:off x="5310754" y="1470960"/>
              <a:ext cx="542290" cy="401955"/>
            </a:xfrm>
            <a:custGeom>
              <a:avLst/>
              <a:gdLst/>
              <a:ahLst/>
              <a:cxnLst/>
              <a:rect l="l" t="t" r="r" b="b"/>
              <a:pathLst>
                <a:path w="542289" h="401955">
                  <a:moveTo>
                    <a:pt x="541965" y="0"/>
                  </a:moveTo>
                  <a:lnTo>
                    <a:pt x="0" y="0"/>
                  </a:lnTo>
                  <a:lnTo>
                    <a:pt x="0" y="401740"/>
                  </a:lnTo>
                  <a:lnTo>
                    <a:pt x="541965" y="401740"/>
                  </a:lnTo>
                  <a:lnTo>
                    <a:pt x="541965" y="362862"/>
                  </a:lnTo>
                  <a:lnTo>
                    <a:pt x="40649" y="362862"/>
                  </a:lnTo>
                  <a:lnTo>
                    <a:pt x="40649" y="103674"/>
                  </a:lnTo>
                  <a:lnTo>
                    <a:pt x="541965" y="103674"/>
                  </a:lnTo>
                  <a:lnTo>
                    <a:pt x="541965" y="64796"/>
                  </a:lnTo>
                  <a:lnTo>
                    <a:pt x="365114" y="64796"/>
                  </a:lnTo>
                  <a:lnTo>
                    <a:pt x="359053" y="58999"/>
                  </a:lnTo>
                  <a:lnTo>
                    <a:pt x="359053" y="44683"/>
                  </a:lnTo>
                  <a:lnTo>
                    <a:pt x="365114" y="38878"/>
                  </a:lnTo>
                  <a:lnTo>
                    <a:pt x="541965" y="38878"/>
                  </a:lnTo>
                  <a:lnTo>
                    <a:pt x="541965" y="0"/>
                  </a:lnTo>
                  <a:close/>
                </a:path>
                <a:path w="542289" h="401955">
                  <a:moveTo>
                    <a:pt x="541965" y="103674"/>
                  </a:moveTo>
                  <a:lnTo>
                    <a:pt x="501318" y="103674"/>
                  </a:lnTo>
                  <a:lnTo>
                    <a:pt x="501318" y="362862"/>
                  </a:lnTo>
                  <a:lnTo>
                    <a:pt x="541965" y="362862"/>
                  </a:lnTo>
                  <a:lnTo>
                    <a:pt x="541965" y="103674"/>
                  </a:lnTo>
                  <a:close/>
                </a:path>
                <a:path w="542289" h="401955">
                  <a:moveTo>
                    <a:pt x="412535" y="38878"/>
                  </a:moveTo>
                  <a:lnTo>
                    <a:pt x="380081" y="38878"/>
                  </a:lnTo>
                  <a:lnTo>
                    <a:pt x="386151" y="44683"/>
                  </a:lnTo>
                  <a:lnTo>
                    <a:pt x="386151" y="58999"/>
                  </a:lnTo>
                  <a:lnTo>
                    <a:pt x="380081" y="64796"/>
                  </a:lnTo>
                  <a:lnTo>
                    <a:pt x="412535" y="64796"/>
                  </a:lnTo>
                  <a:lnTo>
                    <a:pt x="406474" y="58999"/>
                  </a:lnTo>
                  <a:lnTo>
                    <a:pt x="406474" y="44683"/>
                  </a:lnTo>
                  <a:lnTo>
                    <a:pt x="412535" y="38878"/>
                  </a:lnTo>
                  <a:close/>
                </a:path>
                <a:path w="542289" h="401955">
                  <a:moveTo>
                    <a:pt x="459957" y="38878"/>
                  </a:moveTo>
                  <a:lnTo>
                    <a:pt x="427503" y="38878"/>
                  </a:lnTo>
                  <a:lnTo>
                    <a:pt x="433573" y="44683"/>
                  </a:lnTo>
                  <a:lnTo>
                    <a:pt x="433573" y="58999"/>
                  </a:lnTo>
                  <a:lnTo>
                    <a:pt x="427503" y="64796"/>
                  </a:lnTo>
                  <a:lnTo>
                    <a:pt x="459957" y="64796"/>
                  </a:lnTo>
                  <a:lnTo>
                    <a:pt x="453896" y="58999"/>
                  </a:lnTo>
                  <a:lnTo>
                    <a:pt x="453896" y="44683"/>
                  </a:lnTo>
                  <a:lnTo>
                    <a:pt x="459957" y="38878"/>
                  </a:lnTo>
                  <a:close/>
                </a:path>
                <a:path w="542289" h="401955">
                  <a:moveTo>
                    <a:pt x="541965" y="38878"/>
                  </a:moveTo>
                  <a:lnTo>
                    <a:pt x="474924" y="38878"/>
                  </a:lnTo>
                  <a:lnTo>
                    <a:pt x="480994" y="44683"/>
                  </a:lnTo>
                  <a:lnTo>
                    <a:pt x="480994" y="58999"/>
                  </a:lnTo>
                  <a:lnTo>
                    <a:pt x="474924" y="64796"/>
                  </a:lnTo>
                  <a:lnTo>
                    <a:pt x="541965" y="64796"/>
                  </a:lnTo>
                  <a:lnTo>
                    <a:pt x="541965" y="38878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9045" name="object 22"/>
            <p:cNvSpPr/>
            <p:nvPr/>
          </p:nvSpPr>
          <p:spPr>
            <a:xfrm>
              <a:off x="5310754" y="1470960"/>
              <a:ext cx="542290" cy="401955"/>
            </a:xfrm>
            <a:custGeom>
              <a:avLst/>
              <a:gdLst/>
              <a:ahLst/>
              <a:cxnLst/>
              <a:rect l="l" t="t" r="r" b="b"/>
              <a:pathLst>
                <a:path w="542289" h="401955">
                  <a:moveTo>
                    <a:pt x="0" y="0"/>
                  </a:moveTo>
                  <a:lnTo>
                    <a:pt x="0" y="401740"/>
                  </a:lnTo>
                  <a:lnTo>
                    <a:pt x="541965" y="401740"/>
                  </a:lnTo>
                  <a:lnTo>
                    <a:pt x="541965" y="0"/>
                  </a:lnTo>
                  <a:lnTo>
                    <a:pt x="0" y="0"/>
                  </a:lnTo>
                  <a:close/>
                </a:path>
                <a:path w="542289" h="401955">
                  <a:moveTo>
                    <a:pt x="467445" y="38878"/>
                  </a:moveTo>
                  <a:lnTo>
                    <a:pt x="474924" y="38878"/>
                  </a:lnTo>
                  <a:lnTo>
                    <a:pt x="480994" y="44683"/>
                  </a:lnTo>
                  <a:lnTo>
                    <a:pt x="480994" y="51837"/>
                  </a:lnTo>
                  <a:lnTo>
                    <a:pt x="480994" y="58999"/>
                  </a:lnTo>
                  <a:lnTo>
                    <a:pt x="474924" y="64796"/>
                  </a:lnTo>
                  <a:lnTo>
                    <a:pt x="467445" y="64796"/>
                  </a:lnTo>
                  <a:lnTo>
                    <a:pt x="459957" y="64796"/>
                  </a:lnTo>
                  <a:lnTo>
                    <a:pt x="453896" y="58999"/>
                  </a:lnTo>
                  <a:lnTo>
                    <a:pt x="453896" y="51837"/>
                  </a:lnTo>
                  <a:lnTo>
                    <a:pt x="453896" y="44683"/>
                  </a:lnTo>
                  <a:lnTo>
                    <a:pt x="459957" y="38878"/>
                  </a:lnTo>
                  <a:lnTo>
                    <a:pt x="467445" y="38878"/>
                  </a:lnTo>
                  <a:close/>
                </a:path>
                <a:path w="542289" h="401955">
                  <a:moveTo>
                    <a:pt x="420024" y="38878"/>
                  </a:moveTo>
                  <a:lnTo>
                    <a:pt x="427503" y="38878"/>
                  </a:lnTo>
                  <a:lnTo>
                    <a:pt x="433573" y="44683"/>
                  </a:lnTo>
                  <a:lnTo>
                    <a:pt x="433573" y="51837"/>
                  </a:lnTo>
                  <a:lnTo>
                    <a:pt x="433573" y="58999"/>
                  </a:lnTo>
                  <a:lnTo>
                    <a:pt x="427503" y="64796"/>
                  </a:lnTo>
                  <a:lnTo>
                    <a:pt x="420024" y="64796"/>
                  </a:lnTo>
                  <a:lnTo>
                    <a:pt x="412535" y="64796"/>
                  </a:lnTo>
                  <a:lnTo>
                    <a:pt x="406474" y="58999"/>
                  </a:lnTo>
                  <a:lnTo>
                    <a:pt x="406474" y="51837"/>
                  </a:lnTo>
                  <a:lnTo>
                    <a:pt x="406474" y="44683"/>
                  </a:lnTo>
                  <a:lnTo>
                    <a:pt x="412535" y="38878"/>
                  </a:lnTo>
                  <a:lnTo>
                    <a:pt x="420024" y="38878"/>
                  </a:lnTo>
                  <a:close/>
                </a:path>
                <a:path w="542289" h="401955">
                  <a:moveTo>
                    <a:pt x="372602" y="38878"/>
                  </a:moveTo>
                  <a:lnTo>
                    <a:pt x="380081" y="38878"/>
                  </a:lnTo>
                  <a:lnTo>
                    <a:pt x="386151" y="44683"/>
                  </a:lnTo>
                  <a:lnTo>
                    <a:pt x="386151" y="51837"/>
                  </a:lnTo>
                  <a:lnTo>
                    <a:pt x="386151" y="58999"/>
                  </a:lnTo>
                  <a:lnTo>
                    <a:pt x="380081" y="64796"/>
                  </a:lnTo>
                  <a:lnTo>
                    <a:pt x="372602" y="64796"/>
                  </a:lnTo>
                  <a:lnTo>
                    <a:pt x="365114" y="64796"/>
                  </a:lnTo>
                  <a:lnTo>
                    <a:pt x="359053" y="58999"/>
                  </a:lnTo>
                  <a:lnTo>
                    <a:pt x="359053" y="51837"/>
                  </a:lnTo>
                  <a:lnTo>
                    <a:pt x="359053" y="44683"/>
                  </a:lnTo>
                  <a:lnTo>
                    <a:pt x="365114" y="38878"/>
                  </a:lnTo>
                  <a:lnTo>
                    <a:pt x="372602" y="38878"/>
                  </a:lnTo>
                  <a:close/>
                </a:path>
                <a:path w="542289" h="401955">
                  <a:moveTo>
                    <a:pt x="501318" y="362862"/>
                  </a:moveTo>
                  <a:lnTo>
                    <a:pt x="40649" y="362862"/>
                  </a:lnTo>
                  <a:lnTo>
                    <a:pt x="40649" y="103674"/>
                  </a:lnTo>
                  <a:lnTo>
                    <a:pt x="501318" y="103674"/>
                  </a:lnTo>
                  <a:lnTo>
                    <a:pt x="501318" y="362862"/>
                  </a:lnTo>
                  <a:close/>
                </a:path>
              </a:pathLst>
            </a:custGeom>
            <a:ln w="6627">
              <a:solidFill>
                <a:srgbClr val="0E6EC5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49046" name="object 23"/>
          <p:cNvSpPr txBox="1"/>
          <p:nvPr/>
        </p:nvSpPr>
        <p:spPr>
          <a:xfrm>
            <a:off x="5316220" y="1944584"/>
            <a:ext cx="1846580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sz="2400" b="1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9047" name="object 24"/>
          <p:cNvSpPr txBox="1"/>
          <p:nvPr/>
        </p:nvSpPr>
        <p:spPr>
          <a:xfrm>
            <a:off x="5305663" y="3160338"/>
            <a:ext cx="2028443" cy="262200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55"/>
              </a:spcBef>
            </a:pPr>
            <a:r>
              <a:rPr lang="en-US" sz="2400" dirty="0"/>
              <a:t>Develop a mobile application to retrieve and display the associated data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247" name="object 25"/>
          <p:cNvGrpSpPr/>
          <p:nvPr/>
        </p:nvGrpSpPr>
        <p:grpSpPr>
          <a:xfrm>
            <a:off x="7842131" y="1202980"/>
            <a:ext cx="594360" cy="487045"/>
            <a:chOff x="7480206" y="1428154"/>
            <a:chExt cx="594360" cy="487045"/>
          </a:xfrm>
        </p:grpSpPr>
        <p:sp>
          <p:nvSpPr>
            <p:cNvPr id="1049048" name="object 26"/>
            <p:cNvSpPr/>
            <p:nvPr/>
          </p:nvSpPr>
          <p:spPr>
            <a:xfrm>
              <a:off x="7483486" y="1431434"/>
              <a:ext cx="588010" cy="480695"/>
            </a:xfrm>
            <a:custGeom>
              <a:avLst/>
              <a:gdLst/>
              <a:ahLst/>
              <a:cxnLst/>
              <a:rect l="l" t="t" r="r" b="b"/>
              <a:pathLst>
                <a:path w="588009" h="480694">
                  <a:moveTo>
                    <a:pt x="587519" y="441266"/>
                  </a:moveTo>
                  <a:lnTo>
                    <a:pt x="0" y="441266"/>
                  </a:lnTo>
                  <a:lnTo>
                    <a:pt x="0" y="480145"/>
                  </a:lnTo>
                  <a:lnTo>
                    <a:pt x="587519" y="480145"/>
                  </a:lnTo>
                  <a:lnTo>
                    <a:pt x="587519" y="441266"/>
                  </a:lnTo>
                  <a:close/>
                </a:path>
                <a:path w="588009" h="480694">
                  <a:moveTo>
                    <a:pt x="53410" y="78404"/>
                  </a:moveTo>
                  <a:lnTo>
                    <a:pt x="26704" y="78404"/>
                  </a:lnTo>
                  <a:lnTo>
                    <a:pt x="26705" y="441266"/>
                  </a:lnTo>
                  <a:lnTo>
                    <a:pt x="53410" y="441266"/>
                  </a:lnTo>
                  <a:lnTo>
                    <a:pt x="53410" y="162639"/>
                  </a:lnTo>
                  <a:lnTo>
                    <a:pt x="560813" y="162639"/>
                  </a:lnTo>
                  <a:lnTo>
                    <a:pt x="560813" y="136721"/>
                  </a:lnTo>
                  <a:lnTo>
                    <a:pt x="53410" y="136721"/>
                  </a:lnTo>
                  <a:lnTo>
                    <a:pt x="53410" y="78404"/>
                  </a:lnTo>
                  <a:close/>
                </a:path>
                <a:path w="588009" h="480694">
                  <a:moveTo>
                    <a:pt x="560813" y="162639"/>
                  </a:moveTo>
                  <a:lnTo>
                    <a:pt x="534108" y="162639"/>
                  </a:lnTo>
                  <a:lnTo>
                    <a:pt x="534108" y="441266"/>
                  </a:lnTo>
                  <a:lnTo>
                    <a:pt x="560814" y="441266"/>
                  </a:lnTo>
                  <a:lnTo>
                    <a:pt x="560813" y="162639"/>
                  </a:lnTo>
                  <a:close/>
                </a:path>
                <a:path w="588009" h="480694">
                  <a:moveTo>
                    <a:pt x="200291" y="162639"/>
                  </a:moveTo>
                  <a:lnTo>
                    <a:pt x="93470" y="162639"/>
                  </a:lnTo>
                  <a:lnTo>
                    <a:pt x="93470" y="363509"/>
                  </a:lnTo>
                  <a:lnTo>
                    <a:pt x="97684" y="383637"/>
                  </a:lnTo>
                  <a:lnTo>
                    <a:pt x="109159" y="400120"/>
                  </a:lnTo>
                  <a:lnTo>
                    <a:pt x="126142" y="411257"/>
                  </a:lnTo>
                  <a:lnTo>
                    <a:pt x="146881" y="415347"/>
                  </a:lnTo>
                  <a:lnTo>
                    <a:pt x="167619" y="411257"/>
                  </a:lnTo>
                  <a:lnTo>
                    <a:pt x="184602" y="400120"/>
                  </a:lnTo>
                  <a:lnTo>
                    <a:pt x="196077" y="383637"/>
                  </a:lnTo>
                  <a:lnTo>
                    <a:pt x="200291" y="363509"/>
                  </a:lnTo>
                  <a:lnTo>
                    <a:pt x="200291" y="162639"/>
                  </a:lnTo>
                  <a:close/>
                </a:path>
                <a:path w="588009" h="480694">
                  <a:moveTo>
                    <a:pt x="347171" y="162639"/>
                  </a:moveTo>
                  <a:lnTo>
                    <a:pt x="240349" y="162639"/>
                  </a:lnTo>
                  <a:lnTo>
                    <a:pt x="240349" y="363509"/>
                  </a:lnTo>
                  <a:lnTo>
                    <a:pt x="244564" y="383637"/>
                  </a:lnTo>
                  <a:lnTo>
                    <a:pt x="256039" y="400120"/>
                  </a:lnTo>
                  <a:lnTo>
                    <a:pt x="273022" y="411257"/>
                  </a:lnTo>
                  <a:lnTo>
                    <a:pt x="293760" y="415347"/>
                  </a:lnTo>
                  <a:lnTo>
                    <a:pt x="314499" y="411257"/>
                  </a:lnTo>
                  <a:lnTo>
                    <a:pt x="331481" y="400120"/>
                  </a:lnTo>
                  <a:lnTo>
                    <a:pt x="342956" y="383637"/>
                  </a:lnTo>
                  <a:lnTo>
                    <a:pt x="347171" y="363509"/>
                  </a:lnTo>
                  <a:lnTo>
                    <a:pt x="347171" y="162639"/>
                  </a:lnTo>
                  <a:close/>
                </a:path>
                <a:path w="588009" h="480694">
                  <a:moveTo>
                    <a:pt x="494050" y="162639"/>
                  </a:moveTo>
                  <a:lnTo>
                    <a:pt x="387229" y="162639"/>
                  </a:lnTo>
                  <a:lnTo>
                    <a:pt x="387229" y="363509"/>
                  </a:lnTo>
                  <a:lnTo>
                    <a:pt x="391443" y="383637"/>
                  </a:lnTo>
                  <a:lnTo>
                    <a:pt x="402918" y="400120"/>
                  </a:lnTo>
                  <a:lnTo>
                    <a:pt x="419901" y="411257"/>
                  </a:lnTo>
                  <a:lnTo>
                    <a:pt x="440640" y="415347"/>
                  </a:lnTo>
                  <a:lnTo>
                    <a:pt x="461378" y="411257"/>
                  </a:lnTo>
                  <a:lnTo>
                    <a:pt x="478361" y="400120"/>
                  </a:lnTo>
                  <a:lnTo>
                    <a:pt x="489836" y="383637"/>
                  </a:lnTo>
                  <a:lnTo>
                    <a:pt x="494050" y="363509"/>
                  </a:lnTo>
                  <a:lnTo>
                    <a:pt x="494050" y="162639"/>
                  </a:lnTo>
                  <a:close/>
                </a:path>
                <a:path w="588009" h="480694">
                  <a:moveTo>
                    <a:pt x="86793" y="0"/>
                  </a:moveTo>
                  <a:lnTo>
                    <a:pt x="80785" y="5831"/>
                  </a:lnTo>
                  <a:lnTo>
                    <a:pt x="80117" y="12959"/>
                  </a:lnTo>
                  <a:lnTo>
                    <a:pt x="80117" y="18791"/>
                  </a:lnTo>
                  <a:lnTo>
                    <a:pt x="84123" y="23974"/>
                  </a:lnTo>
                  <a:lnTo>
                    <a:pt x="90131" y="25918"/>
                  </a:lnTo>
                  <a:lnTo>
                    <a:pt x="93470" y="32398"/>
                  </a:lnTo>
                  <a:lnTo>
                    <a:pt x="93470" y="136721"/>
                  </a:lnTo>
                  <a:lnTo>
                    <a:pt x="200291" y="136721"/>
                  </a:lnTo>
                  <a:lnTo>
                    <a:pt x="200291" y="104322"/>
                  </a:lnTo>
                  <a:lnTo>
                    <a:pt x="120175" y="104322"/>
                  </a:lnTo>
                  <a:lnTo>
                    <a:pt x="120175" y="38230"/>
                  </a:lnTo>
                  <a:lnTo>
                    <a:pt x="119507" y="31750"/>
                  </a:lnTo>
                  <a:lnTo>
                    <a:pt x="118172" y="26566"/>
                  </a:lnTo>
                  <a:lnTo>
                    <a:pt x="203295" y="26566"/>
                  </a:lnTo>
                  <a:lnTo>
                    <a:pt x="203629" y="25918"/>
                  </a:lnTo>
                  <a:lnTo>
                    <a:pt x="209638" y="24622"/>
                  </a:lnTo>
                  <a:lnTo>
                    <a:pt x="213644" y="19439"/>
                  </a:lnTo>
                  <a:lnTo>
                    <a:pt x="213644" y="5831"/>
                  </a:lnTo>
                  <a:lnTo>
                    <a:pt x="208303" y="647"/>
                  </a:lnTo>
                  <a:lnTo>
                    <a:pt x="94137" y="647"/>
                  </a:lnTo>
                  <a:lnTo>
                    <a:pt x="86793" y="0"/>
                  </a:lnTo>
                  <a:close/>
                </a:path>
                <a:path w="588009" h="480694">
                  <a:moveTo>
                    <a:pt x="233673" y="0"/>
                  </a:moveTo>
                  <a:lnTo>
                    <a:pt x="227664" y="5831"/>
                  </a:lnTo>
                  <a:lnTo>
                    <a:pt x="226996" y="12959"/>
                  </a:lnTo>
                  <a:lnTo>
                    <a:pt x="226996" y="18791"/>
                  </a:lnTo>
                  <a:lnTo>
                    <a:pt x="231002" y="23974"/>
                  </a:lnTo>
                  <a:lnTo>
                    <a:pt x="237011" y="25918"/>
                  </a:lnTo>
                  <a:lnTo>
                    <a:pt x="240349" y="32398"/>
                  </a:lnTo>
                  <a:lnTo>
                    <a:pt x="240349" y="136721"/>
                  </a:lnTo>
                  <a:lnTo>
                    <a:pt x="347171" y="136721"/>
                  </a:lnTo>
                  <a:lnTo>
                    <a:pt x="347171" y="104322"/>
                  </a:lnTo>
                  <a:lnTo>
                    <a:pt x="267054" y="104322"/>
                  </a:lnTo>
                  <a:lnTo>
                    <a:pt x="267054" y="38230"/>
                  </a:lnTo>
                  <a:lnTo>
                    <a:pt x="266387" y="31750"/>
                  </a:lnTo>
                  <a:lnTo>
                    <a:pt x="265051" y="26566"/>
                  </a:lnTo>
                  <a:lnTo>
                    <a:pt x="350175" y="26566"/>
                  </a:lnTo>
                  <a:lnTo>
                    <a:pt x="350509" y="25918"/>
                  </a:lnTo>
                  <a:lnTo>
                    <a:pt x="356517" y="24622"/>
                  </a:lnTo>
                  <a:lnTo>
                    <a:pt x="360523" y="19439"/>
                  </a:lnTo>
                  <a:lnTo>
                    <a:pt x="360523" y="5831"/>
                  </a:lnTo>
                  <a:lnTo>
                    <a:pt x="355182" y="647"/>
                  </a:lnTo>
                  <a:lnTo>
                    <a:pt x="241017" y="647"/>
                  </a:lnTo>
                  <a:lnTo>
                    <a:pt x="233673" y="0"/>
                  </a:lnTo>
                  <a:close/>
                </a:path>
                <a:path w="588009" h="480694">
                  <a:moveTo>
                    <a:pt x="380552" y="0"/>
                  </a:moveTo>
                  <a:lnTo>
                    <a:pt x="374543" y="5831"/>
                  </a:lnTo>
                  <a:lnTo>
                    <a:pt x="373876" y="12959"/>
                  </a:lnTo>
                  <a:lnTo>
                    <a:pt x="373876" y="18791"/>
                  </a:lnTo>
                  <a:lnTo>
                    <a:pt x="377882" y="23974"/>
                  </a:lnTo>
                  <a:lnTo>
                    <a:pt x="383890" y="25918"/>
                  </a:lnTo>
                  <a:lnTo>
                    <a:pt x="387228" y="32398"/>
                  </a:lnTo>
                  <a:lnTo>
                    <a:pt x="387229" y="136721"/>
                  </a:lnTo>
                  <a:lnTo>
                    <a:pt x="494050" y="136721"/>
                  </a:lnTo>
                  <a:lnTo>
                    <a:pt x="494050" y="104322"/>
                  </a:lnTo>
                  <a:lnTo>
                    <a:pt x="413934" y="104322"/>
                  </a:lnTo>
                  <a:lnTo>
                    <a:pt x="413934" y="38230"/>
                  </a:lnTo>
                  <a:lnTo>
                    <a:pt x="413266" y="31750"/>
                  </a:lnTo>
                  <a:lnTo>
                    <a:pt x="411931" y="26566"/>
                  </a:lnTo>
                  <a:lnTo>
                    <a:pt x="497054" y="26566"/>
                  </a:lnTo>
                  <a:lnTo>
                    <a:pt x="497388" y="25918"/>
                  </a:lnTo>
                  <a:lnTo>
                    <a:pt x="503397" y="24622"/>
                  </a:lnTo>
                  <a:lnTo>
                    <a:pt x="507403" y="19439"/>
                  </a:lnTo>
                  <a:lnTo>
                    <a:pt x="507403" y="5831"/>
                  </a:lnTo>
                  <a:lnTo>
                    <a:pt x="502061" y="647"/>
                  </a:lnTo>
                  <a:lnTo>
                    <a:pt x="387896" y="647"/>
                  </a:lnTo>
                  <a:lnTo>
                    <a:pt x="380552" y="0"/>
                  </a:lnTo>
                  <a:close/>
                </a:path>
                <a:path w="588009" h="480694">
                  <a:moveTo>
                    <a:pt x="560813" y="78404"/>
                  </a:moveTo>
                  <a:lnTo>
                    <a:pt x="534108" y="78404"/>
                  </a:lnTo>
                  <a:lnTo>
                    <a:pt x="534108" y="136721"/>
                  </a:lnTo>
                  <a:lnTo>
                    <a:pt x="560813" y="136721"/>
                  </a:lnTo>
                  <a:lnTo>
                    <a:pt x="560813" y="78404"/>
                  </a:lnTo>
                  <a:close/>
                </a:path>
                <a:path w="588009" h="480694">
                  <a:moveTo>
                    <a:pt x="146880" y="97843"/>
                  </a:moveTo>
                  <a:lnTo>
                    <a:pt x="137074" y="98855"/>
                  </a:lnTo>
                  <a:lnTo>
                    <a:pt x="128520" y="101082"/>
                  </a:lnTo>
                  <a:lnTo>
                    <a:pt x="122470" y="103310"/>
                  </a:lnTo>
                  <a:lnTo>
                    <a:pt x="120175" y="104322"/>
                  </a:lnTo>
                  <a:lnTo>
                    <a:pt x="173586" y="104322"/>
                  </a:lnTo>
                  <a:lnTo>
                    <a:pt x="171291" y="103310"/>
                  </a:lnTo>
                  <a:lnTo>
                    <a:pt x="165240" y="101082"/>
                  </a:lnTo>
                  <a:lnTo>
                    <a:pt x="156686" y="98855"/>
                  </a:lnTo>
                  <a:lnTo>
                    <a:pt x="146880" y="97843"/>
                  </a:lnTo>
                  <a:close/>
                </a:path>
                <a:path w="588009" h="480694">
                  <a:moveTo>
                    <a:pt x="203295" y="26566"/>
                  </a:moveTo>
                  <a:lnTo>
                    <a:pt x="175589" y="26566"/>
                  </a:lnTo>
                  <a:lnTo>
                    <a:pt x="174253" y="31750"/>
                  </a:lnTo>
                  <a:lnTo>
                    <a:pt x="173586" y="38230"/>
                  </a:lnTo>
                  <a:lnTo>
                    <a:pt x="173586" y="104322"/>
                  </a:lnTo>
                  <a:lnTo>
                    <a:pt x="200291" y="104322"/>
                  </a:lnTo>
                  <a:lnTo>
                    <a:pt x="200291" y="32398"/>
                  </a:lnTo>
                  <a:lnTo>
                    <a:pt x="203295" y="26566"/>
                  </a:lnTo>
                  <a:close/>
                </a:path>
                <a:path w="588009" h="480694">
                  <a:moveTo>
                    <a:pt x="293760" y="97843"/>
                  </a:moveTo>
                  <a:lnTo>
                    <a:pt x="283954" y="98855"/>
                  </a:lnTo>
                  <a:lnTo>
                    <a:pt x="275400" y="101082"/>
                  </a:lnTo>
                  <a:lnTo>
                    <a:pt x="269349" y="103310"/>
                  </a:lnTo>
                  <a:lnTo>
                    <a:pt x="267054" y="104322"/>
                  </a:lnTo>
                  <a:lnTo>
                    <a:pt x="320465" y="104322"/>
                  </a:lnTo>
                  <a:lnTo>
                    <a:pt x="318170" y="103310"/>
                  </a:lnTo>
                  <a:lnTo>
                    <a:pt x="312120" y="101082"/>
                  </a:lnTo>
                  <a:lnTo>
                    <a:pt x="303566" y="98855"/>
                  </a:lnTo>
                  <a:lnTo>
                    <a:pt x="293760" y="97843"/>
                  </a:lnTo>
                  <a:close/>
                </a:path>
                <a:path w="588009" h="480694">
                  <a:moveTo>
                    <a:pt x="350175" y="26566"/>
                  </a:moveTo>
                  <a:lnTo>
                    <a:pt x="322468" y="26566"/>
                  </a:lnTo>
                  <a:lnTo>
                    <a:pt x="321133" y="31750"/>
                  </a:lnTo>
                  <a:lnTo>
                    <a:pt x="320465" y="38230"/>
                  </a:lnTo>
                  <a:lnTo>
                    <a:pt x="320465" y="104322"/>
                  </a:lnTo>
                  <a:lnTo>
                    <a:pt x="347171" y="104322"/>
                  </a:lnTo>
                  <a:lnTo>
                    <a:pt x="347170" y="32398"/>
                  </a:lnTo>
                  <a:lnTo>
                    <a:pt x="350175" y="26566"/>
                  </a:lnTo>
                  <a:close/>
                </a:path>
                <a:path w="588009" h="480694">
                  <a:moveTo>
                    <a:pt x="440639" y="97843"/>
                  </a:moveTo>
                  <a:lnTo>
                    <a:pt x="430833" y="98855"/>
                  </a:lnTo>
                  <a:lnTo>
                    <a:pt x="422279" y="101082"/>
                  </a:lnTo>
                  <a:lnTo>
                    <a:pt x="416229" y="103310"/>
                  </a:lnTo>
                  <a:lnTo>
                    <a:pt x="413934" y="104322"/>
                  </a:lnTo>
                  <a:lnTo>
                    <a:pt x="467345" y="104322"/>
                  </a:lnTo>
                  <a:lnTo>
                    <a:pt x="465050" y="103310"/>
                  </a:lnTo>
                  <a:lnTo>
                    <a:pt x="458999" y="101082"/>
                  </a:lnTo>
                  <a:lnTo>
                    <a:pt x="450445" y="98855"/>
                  </a:lnTo>
                  <a:lnTo>
                    <a:pt x="440639" y="97843"/>
                  </a:lnTo>
                  <a:close/>
                </a:path>
                <a:path w="588009" h="480694">
                  <a:moveTo>
                    <a:pt x="497054" y="26566"/>
                  </a:moveTo>
                  <a:lnTo>
                    <a:pt x="469347" y="26566"/>
                  </a:lnTo>
                  <a:lnTo>
                    <a:pt x="468012" y="31750"/>
                  </a:lnTo>
                  <a:lnTo>
                    <a:pt x="467345" y="38230"/>
                  </a:lnTo>
                  <a:lnTo>
                    <a:pt x="467345" y="104322"/>
                  </a:lnTo>
                  <a:lnTo>
                    <a:pt x="494050" y="104322"/>
                  </a:lnTo>
                  <a:lnTo>
                    <a:pt x="494050" y="32398"/>
                  </a:lnTo>
                  <a:lnTo>
                    <a:pt x="497054" y="26566"/>
                  </a:lnTo>
                  <a:close/>
                </a:path>
                <a:path w="588009" h="480694">
                  <a:moveTo>
                    <a:pt x="207635" y="0"/>
                  </a:moveTo>
                  <a:lnTo>
                    <a:pt x="200291" y="647"/>
                  </a:lnTo>
                  <a:lnTo>
                    <a:pt x="208303" y="647"/>
                  </a:lnTo>
                  <a:lnTo>
                    <a:pt x="207635" y="0"/>
                  </a:lnTo>
                  <a:close/>
                </a:path>
                <a:path w="588009" h="480694">
                  <a:moveTo>
                    <a:pt x="354514" y="0"/>
                  </a:moveTo>
                  <a:lnTo>
                    <a:pt x="347170" y="647"/>
                  </a:lnTo>
                  <a:lnTo>
                    <a:pt x="355182" y="647"/>
                  </a:lnTo>
                  <a:lnTo>
                    <a:pt x="354514" y="0"/>
                  </a:lnTo>
                  <a:close/>
                </a:path>
                <a:path w="588009" h="480694">
                  <a:moveTo>
                    <a:pt x="501394" y="0"/>
                  </a:moveTo>
                  <a:lnTo>
                    <a:pt x="494050" y="647"/>
                  </a:lnTo>
                  <a:lnTo>
                    <a:pt x="502061" y="647"/>
                  </a:lnTo>
                  <a:lnTo>
                    <a:pt x="501394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9049" name="object 27"/>
            <p:cNvSpPr/>
            <p:nvPr/>
          </p:nvSpPr>
          <p:spPr>
            <a:xfrm>
              <a:off x="7483486" y="1431434"/>
              <a:ext cx="588010" cy="480695"/>
            </a:xfrm>
            <a:custGeom>
              <a:avLst/>
              <a:gdLst/>
              <a:ahLst/>
              <a:cxnLst/>
              <a:rect l="l" t="t" r="r" b="b"/>
              <a:pathLst>
                <a:path w="588009" h="480694">
                  <a:moveTo>
                    <a:pt x="560814" y="441266"/>
                  </a:moveTo>
                  <a:lnTo>
                    <a:pt x="560813" y="78404"/>
                  </a:lnTo>
                  <a:lnTo>
                    <a:pt x="534108" y="78404"/>
                  </a:lnTo>
                  <a:lnTo>
                    <a:pt x="534108" y="136721"/>
                  </a:lnTo>
                  <a:lnTo>
                    <a:pt x="494050" y="136721"/>
                  </a:lnTo>
                  <a:lnTo>
                    <a:pt x="494050" y="46005"/>
                  </a:lnTo>
                  <a:lnTo>
                    <a:pt x="494050" y="32398"/>
                  </a:lnTo>
                  <a:lnTo>
                    <a:pt x="496720" y="27214"/>
                  </a:lnTo>
                  <a:lnTo>
                    <a:pt x="497388" y="25918"/>
                  </a:lnTo>
                  <a:lnTo>
                    <a:pt x="503397" y="24622"/>
                  </a:lnTo>
                  <a:lnTo>
                    <a:pt x="507403" y="19439"/>
                  </a:lnTo>
                  <a:lnTo>
                    <a:pt x="507403" y="12959"/>
                  </a:lnTo>
                  <a:lnTo>
                    <a:pt x="507403" y="5831"/>
                  </a:lnTo>
                  <a:lnTo>
                    <a:pt x="501394" y="0"/>
                  </a:lnTo>
                  <a:lnTo>
                    <a:pt x="494050" y="647"/>
                  </a:lnTo>
                  <a:lnTo>
                    <a:pt x="387896" y="647"/>
                  </a:lnTo>
                  <a:lnTo>
                    <a:pt x="380552" y="0"/>
                  </a:lnTo>
                  <a:lnTo>
                    <a:pt x="374543" y="5831"/>
                  </a:lnTo>
                  <a:lnTo>
                    <a:pt x="373876" y="12959"/>
                  </a:lnTo>
                  <a:lnTo>
                    <a:pt x="373876" y="18791"/>
                  </a:lnTo>
                  <a:lnTo>
                    <a:pt x="377882" y="23974"/>
                  </a:lnTo>
                  <a:lnTo>
                    <a:pt x="383890" y="25918"/>
                  </a:lnTo>
                  <a:lnTo>
                    <a:pt x="384558" y="27214"/>
                  </a:lnTo>
                  <a:lnTo>
                    <a:pt x="387228" y="32398"/>
                  </a:lnTo>
                  <a:lnTo>
                    <a:pt x="387229" y="46005"/>
                  </a:lnTo>
                  <a:lnTo>
                    <a:pt x="387229" y="136721"/>
                  </a:lnTo>
                  <a:lnTo>
                    <a:pt x="347171" y="136721"/>
                  </a:lnTo>
                  <a:lnTo>
                    <a:pt x="347170" y="46005"/>
                  </a:lnTo>
                  <a:lnTo>
                    <a:pt x="347170" y="32398"/>
                  </a:lnTo>
                  <a:lnTo>
                    <a:pt x="349841" y="27214"/>
                  </a:lnTo>
                  <a:lnTo>
                    <a:pt x="350509" y="25918"/>
                  </a:lnTo>
                  <a:lnTo>
                    <a:pt x="356517" y="24622"/>
                  </a:lnTo>
                  <a:lnTo>
                    <a:pt x="360523" y="19439"/>
                  </a:lnTo>
                  <a:lnTo>
                    <a:pt x="360523" y="12959"/>
                  </a:lnTo>
                  <a:lnTo>
                    <a:pt x="360523" y="5831"/>
                  </a:lnTo>
                  <a:lnTo>
                    <a:pt x="354514" y="0"/>
                  </a:lnTo>
                  <a:lnTo>
                    <a:pt x="347170" y="647"/>
                  </a:lnTo>
                  <a:lnTo>
                    <a:pt x="241017" y="647"/>
                  </a:lnTo>
                  <a:lnTo>
                    <a:pt x="233673" y="0"/>
                  </a:lnTo>
                  <a:lnTo>
                    <a:pt x="227664" y="5831"/>
                  </a:lnTo>
                  <a:lnTo>
                    <a:pt x="226996" y="12959"/>
                  </a:lnTo>
                  <a:lnTo>
                    <a:pt x="226996" y="18791"/>
                  </a:lnTo>
                  <a:lnTo>
                    <a:pt x="231002" y="23974"/>
                  </a:lnTo>
                  <a:lnTo>
                    <a:pt x="237011" y="25918"/>
                  </a:lnTo>
                  <a:lnTo>
                    <a:pt x="237678" y="27214"/>
                  </a:lnTo>
                  <a:lnTo>
                    <a:pt x="240349" y="32398"/>
                  </a:lnTo>
                  <a:lnTo>
                    <a:pt x="240349" y="46005"/>
                  </a:lnTo>
                  <a:lnTo>
                    <a:pt x="240349" y="136721"/>
                  </a:lnTo>
                  <a:lnTo>
                    <a:pt x="200291" y="136721"/>
                  </a:lnTo>
                  <a:lnTo>
                    <a:pt x="200291" y="46005"/>
                  </a:lnTo>
                  <a:lnTo>
                    <a:pt x="200291" y="32398"/>
                  </a:lnTo>
                  <a:lnTo>
                    <a:pt x="202962" y="27214"/>
                  </a:lnTo>
                  <a:lnTo>
                    <a:pt x="203629" y="25918"/>
                  </a:lnTo>
                  <a:lnTo>
                    <a:pt x="209638" y="24622"/>
                  </a:lnTo>
                  <a:lnTo>
                    <a:pt x="213644" y="19439"/>
                  </a:lnTo>
                  <a:lnTo>
                    <a:pt x="213644" y="12959"/>
                  </a:lnTo>
                  <a:lnTo>
                    <a:pt x="213644" y="5831"/>
                  </a:lnTo>
                  <a:lnTo>
                    <a:pt x="207635" y="0"/>
                  </a:lnTo>
                  <a:lnTo>
                    <a:pt x="200291" y="647"/>
                  </a:lnTo>
                  <a:lnTo>
                    <a:pt x="94137" y="647"/>
                  </a:lnTo>
                  <a:lnTo>
                    <a:pt x="86793" y="0"/>
                  </a:lnTo>
                  <a:lnTo>
                    <a:pt x="80785" y="5831"/>
                  </a:lnTo>
                  <a:lnTo>
                    <a:pt x="80117" y="12959"/>
                  </a:lnTo>
                  <a:lnTo>
                    <a:pt x="80117" y="18791"/>
                  </a:lnTo>
                  <a:lnTo>
                    <a:pt x="84123" y="23974"/>
                  </a:lnTo>
                  <a:lnTo>
                    <a:pt x="90131" y="25918"/>
                  </a:lnTo>
                  <a:lnTo>
                    <a:pt x="90799" y="27214"/>
                  </a:lnTo>
                  <a:lnTo>
                    <a:pt x="93470" y="32398"/>
                  </a:lnTo>
                  <a:lnTo>
                    <a:pt x="93470" y="46005"/>
                  </a:lnTo>
                  <a:lnTo>
                    <a:pt x="93470" y="136721"/>
                  </a:lnTo>
                  <a:lnTo>
                    <a:pt x="53410" y="136721"/>
                  </a:lnTo>
                  <a:lnTo>
                    <a:pt x="53410" y="78404"/>
                  </a:lnTo>
                  <a:lnTo>
                    <a:pt x="26704" y="78404"/>
                  </a:lnTo>
                  <a:lnTo>
                    <a:pt x="26705" y="441266"/>
                  </a:lnTo>
                  <a:lnTo>
                    <a:pt x="0" y="441266"/>
                  </a:lnTo>
                  <a:lnTo>
                    <a:pt x="0" y="480145"/>
                  </a:lnTo>
                  <a:lnTo>
                    <a:pt x="587519" y="480145"/>
                  </a:lnTo>
                  <a:lnTo>
                    <a:pt x="587519" y="441266"/>
                  </a:lnTo>
                  <a:lnTo>
                    <a:pt x="560814" y="441266"/>
                  </a:lnTo>
                  <a:close/>
                </a:path>
              </a:pathLst>
            </a:custGeom>
            <a:ln w="6558">
              <a:solidFill>
                <a:srgbClr val="0E6E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97279" name="object 28"/>
            <p:cNvPicPr>
              <a:picLocks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92113" y="1454696"/>
              <a:ext cx="64026" cy="84365"/>
            </a:xfrm>
            <a:prstGeom prst="rect">
              <a:avLst/>
            </a:prstGeom>
          </p:spPr>
        </p:pic>
        <p:pic>
          <p:nvPicPr>
            <p:cNvPr id="2097280" name="object 29"/>
            <p:cNvPicPr>
              <a:picLocks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45234" y="1454696"/>
              <a:ext cx="64026" cy="84365"/>
            </a:xfrm>
            <a:prstGeom prst="rect">
              <a:avLst/>
            </a:prstGeom>
          </p:spPr>
        </p:pic>
        <p:pic>
          <p:nvPicPr>
            <p:cNvPr id="2097281" name="object 30"/>
            <p:cNvPicPr>
              <a:picLocks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98354" y="1454696"/>
              <a:ext cx="64026" cy="84365"/>
            </a:xfrm>
            <a:prstGeom prst="rect">
              <a:avLst/>
            </a:prstGeom>
          </p:spPr>
        </p:pic>
        <p:sp>
          <p:nvSpPr>
            <p:cNvPr id="1049050" name="object 31"/>
            <p:cNvSpPr/>
            <p:nvPr/>
          </p:nvSpPr>
          <p:spPr>
            <a:xfrm>
              <a:off x="7536897" y="1594074"/>
              <a:ext cx="480695" cy="278765"/>
            </a:xfrm>
            <a:custGeom>
              <a:avLst/>
              <a:gdLst/>
              <a:ahLst/>
              <a:cxnLst/>
              <a:rect l="l" t="t" r="r" b="b"/>
              <a:pathLst>
                <a:path w="480695" h="278764">
                  <a:moveTo>
                    <a:pt x="480698" y="278626"/>
                  </a:moveTo>
                  <a:lnTo>
                    <a:pt x="0" y="278626"/>
                  </a:lnTo>
                  <a:lnTo>
                    <a:pt x="0" y="0"/>
                  </a:lnTo>
                  <a:lnTo>
                    <a:pt x="40059" y="0"/>
                  </a:lnTo>
                  <a:lnTo>
                    <a:pt x="40060" y="200870"/>
                  </a:lnTo>
                  <a:lnTo>
                    <a:pt x="44274" y="220997"/>
                  </a:lnTo>
                  <a:lnTo>
                    <a:pt x="55749" y="237480"/>
                  </a:lnTo>
                  <a:lnTo>
                    <a:pt x="72732" y="248617"/>
                  </a:lnTo>
                  <a:lnTo>
                    <a:pt x="93470" y="252707"/>
                  </a:lnTo>
                  <a:lnTo>
                    <a:pt x="114209" y="248617"/>
                  </a:lnTo>
                  <a:lnTo>
                    <a:pt x="131192" y="237480"/>
                  </a:lnTo>
                  <a:lnTo>
                    <a:pt x="142667" y="220997"/>
                  </a:lnTo>
                  <a:lnTo>
                    <a:pt x="146881" y="200870"/>
                  </a:lnTo>
                  <a:lnTo>
                    <a:pt x="146881" y="0"/>
                  </a:lnTo>
                  <a:lnTo>
                    <a:pt x="186939" y="0"/>
                  </a:lnTo>
                  <a:lnTo>
                    <a:pt x="186939" y="200870"/>
                  </a:lnTo>
                  <a:lnTo>
                    <a:pt x="202628" y="237480"/>
                  </a:lnTo>
                  <a:lnTo>
                    <a:pt x="240350" y="252707"/>
                  </a:lnTo>
                  <a:lnTo>
                    <a:pt x="261088" y="248617"/>
                  </a:lnTo>
                  <a:lnTo>
                    <a:pt x="278071" y="237480"/>
                  </a:lnTo>
                  <a:lnTo>
                    <a:pt x="289546" y="220997"/>
                  </a:lnTo>
                  <a:lnTo>
                    <a:pt x="293760" y="200870"/>
                  </a:lnTo>
                  <a:lnTo>
                    <a:pt x="293760" y="0"/>
                  </a:lnTo>
                  <a:lnTo>
                    <a:pt x="333818" y="0"/>
                  </a:lnTo>
                  <a:lnTo>
                    <a:pt x="333818" y="200870"/>
                  </a:lnTo>
                  <a:lnTo>
                    <a:pt x="349508" y="237480"/>
                  </a:lnTo>
                  <a:lnTo>
                    <a:pt x="387229" y="252707"/>
                  </a:lnTo>
                  <a:lnTo>
                    <a:pt x="407968" y="248617"/>
                  </a:lnTo>
                  <a:lnTo>
                    <a:pt x="424951" y="237480"/>
                  </a:lnTo>
                  <a:lnTo>
                    <a:pt x="436425" y="220997"/>
                  </a:lnTo>
                  <a:lnTo>
                    <a:pt x="440640" y="200870"/>
                  </a:lnTo>
                  <a:lnTo>
                    <a:pt x="440640" y="0"/>
                  </a:lnTo>
                  <a:lnTo>
                    <a:pt x="480698" y="0"/>
                  </a:lnTo>
                  <a:lnTo>
                    <a:pt x="480698" y="278626"/>
                  </a:lnTo>
                  <a:close/>
                </a:path>
              </a:pathLst>
            </a:custGeom>
            <a:ln w="6529">
              <a:solidFill>
                <a:srgbClr val="0E6E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9051" name="object 32"/>
          <p:cNvSpPr txBox="1"/>
          <p:nvPr/>
        </p:nvSpPr>
        <p:spPr>
          <a:xfrm>
            <a:off x="7811770" y="1944584"/>
            <a:ext cx="1637030" cy="76495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b="1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  <a:r>
              <a:rPr sz="2400" b="1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8" name="object 33"/>
          <p:cNvGrpSpPr/>
          <p:nvPr/>
        </p:nvGrpSpPr>
        <p:grpSpPr>
          <a:xfrm>
            <a:off x="10193655" y="1313471"/>
            <a:ext cx="629285" cy="368935"/>
            <a:chOff x="9658601" y="1487602"/>
            <a:chExt cx="629285" cy="368935"/>
          </a:xfrm>
        </p:grpSpPr>
        <p:pic>
          <p:nvPicPr>
            <p:cNvPr id="2097282" name="object 34"/>
            <p:cNvPicPr>
              <a:picLocks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62104" y="1616730"/>
              <a:ext cx="219139" cy="168529"/>
            </a:xfrm>
            <a:prstGeom prst="rect">
              <a:avLst/>
            </a:prstGeom>
          </p:spPr>
        </p:pic>
        <p:sp>
          <p:nvSpPr>
            <p:cNvPr id="1049052" name="object 35"/>
            <p:cNvSpPr/>
            <p:nvPr/>
          </p:nvSpPr>
          <p:spPr>
            <a:xfrm>
              <a:off x="9661880" y="1490882"/>
              <a:ext cx="622935" cy="362585"/>
            </a:xfrm>
            <a:custGeom>
              <a:avLst/>
              <a:gdLst/>
              <a:ahLst/>
              <a:cxnLst/>
              <a:rect l="l" t="t" r="r" b="b"/>
              <a:pathLst>
                <a:path w="622934" h="362585">
                  <a:moveTo>
                    <a:pt x="274930" y="0"/>
                  </a:moveTo>
                  <a:lnTo>
                    <a:pt x="230535" y="3404"/>
                  </a:lnTo>
                  <a:lnTo>
                    <a:pt x="190300" y="19691"/>
                  </a:lnTo>
                  <a:lnTo>
                    <a:pt x="157411" y="45895"/>
                  </a:lnTo>
                  <a:lnTo>
                    <a:pt x="133749" y="80012"/>
                  </a:lnTo>
                  <a:lnTo>
                    <a:pt x="121194" y="120039"/>
                  </a:lnTo>
                  <a:lnTo>
                    <a:pt x="93003" y="123850"/>
                  </a:lnTo>
                  <a:lnTo>
                    <a:pt x="43399" y="148468"/>
                  </a:lnTo>
                  <a:lnTo>
                    <a:pt x="7691" y="197262"/>
                  </a:lnTo>
                  <a:lnTo>
                    <a:pt x="0" y="228720"/>
                  </a:lnTo>
                  <a:lnTo>
                    <a:pt x="1012" y="261014"/>
                  </a:lnTo>
                  <a:lnTo>
                    <a:pt x="29326" y="319811"/>
                  </a:lnTo>
                  <a:lnTo>
                    <a:pt x="84161" y="355399"/>
                  </a:lnTo>
                  <a:lnTo>
                    <a:pt x="519059" y="362379"/>
                  </a:lnTo>
                  <a:lnTo>
                    <a:pt x="560095" y="353484"/>
                  </a:lnTo>
                  <a:lnTo>
                    <a:pt x="593228" y="331009"/>
                  </a:lnTo>
                  <a:lnTo>
                    <a:pt x="599250" y="322014"/>
                  </a:lnTo>
                  <a:lnTo>
                    <a:pt x="519059" y="322014"/>
                  </a:lnTo>
                  <a:lnTo>
                    <a:pt x="119361" y="321427"/>
                  </a:lnTo>
                  <a:lnTo>
                    <a:pt x="77317" y="307663"/>
                  </a:lnTo>
                  <a:lnTo>
                    <a:pt x="48434" y="275361"/>
                  </a:lnTo>
                  <a:lnTo>
                    <a:pt x="41204" y="232888"/>
                  </a:lnTo>
                  <a:lnTo>
                    <a:pt x="46295" y="211923"/>
                  </a:lnTo>
                  <a:lnTo>
                    <a:pt x="57037" y="192611"/>
                  </a:lnTo>
                  <a:lnTo>
                    <a:pt x="72972" y="177091"/>
                  </a:lnTo>
                  <a:lnTo>
                    <a:pt x="92337" y="166433"/>
                  </a:lnTo>
                  <a:lnTo>
                    <a:pt x="113969" y="161088"/>
                  </a:lnTo>
                  <a:lnTo>
                    <a:pt x="160758" y="161088"/>
                  </a:lnTo>
                  <a:lnTo>
                    <a:pt x="160758" y="139935"/>
                  </a:lnTo>
                  <a:lnTo>
                    <a:pt x="183077" y="78385"/>
                  </a:lnTo>
                  <a:lnTo>
                    <a:pt x="240083" y="42740"/>
                  </a:lnTo>
                  <a:lnTo>
                    <a:pt x="274920" y="40520"/>
                  </a:lnTo>
                  <a:lnTo>
                    <a:pt x="364194" y="40520"/>
                  </a:lnTo>
                  <a:lnTo>
                    <a:pt x="354878" y="30568"/>
                  </a:lnTo>
                  <a:lnTo>
                    <a:pt x="317351" y="9426"/>
                  </a:lnTo>
                  <a:lnTo>
                    <a:pt x="274930" y="0"/>
                  </a:lnTo>
                  <a:close/>
                </a:path>
                <a:path w="622934" h="362585">
                  <a:moveTo>
                    <a:pt x="501915" y="100275"/>
                  </a:moveTo>
                  <a:lnTo>
                    <a:pt x="401001" y="100275"/>
                  </a:lnTo>
                  <a:lnTo>
                    <a:pt x="420664" y="100652"/>
                  </a:lnTo>
                  <a:lnTo>
                    <a:pt x="439683" y="105444"/>
                  </a:lnTo>
                  <a:lnTo>
                    <a:pt x="471885" y="127609"/>
                  </a:lnTo>
                  <a:lnTo>
                    <a:pt x="492096" y="180170"/>
                  </a:lnTo>
                  <a:lnTo>
                    <a:pt x="492096" y="200387"/>
                  </a:lnTo>
                  <a:lnTo>
                    <a:pt x="519737" y="200387"/>
                  </a:lnTo>
                  <a:lnTo>
                    <a:pt x="544295" y="206053"/>
                  </a:lnTo>
                  <a:lnTo>
                    <a:pt x="563991" y="219809"/>
                  </a:lnTo>
                  <a:lnTo>
                    <a:pt x="576858" y="239625"/>
                  </a:lnTo>
                  <a:lnTo>
                    <a:pt x="580924" y="263473"/>
                  </a:lnTo>
                  <a:lnTo>
                    <a:pt x="575440" y="286024"/>
                  </a:lnTo>
                  <a:lnTo>
                    <a:pt x="562091" y="304443"/>
                  </a:lnTo>
                  <a:lnTo>
                    <a:pt x="542693" y="317011"/>
                  </a:lnTo>
                  <a:lnTo>
                    <a:pt x="519059" y="322014"/>
                  </a:lnTo>
                  <a:lnTo>
                    <a:pt x="599250" y="322014"/>
                  </a:lnTo>
                  <a:lnTo>
                    <a:pt x="615130" y="298292"/>
                  </a:lnTo>
                  <a:lnTo>
                    <a:pt x="622475" y="258669"/>
                  </a:lnTo>
                  <a:lnTo>
                    <a:pt x="614996" y="223558"/>
                  </a:lnTo>
                  <a:lnTo>
                    <a:pt x="595901" y="193908"/>
                  </a:lnTo>
                  <a:lnTo>
                    <a:pt x="567456" y="172171"/>
                  </a:lnTo>
                  <a:lnTo>
                    <a:pt x="531931" y="160800"/>
                  </a:lnTo>
                  <a:lnTo>
                    <a:pt x="525546" y="137747"/>
                  </a:lnTo>
                  <a:lnTo>
                    <a:pt x="514727" y="116505"/>
                  </a:lnTo>
                  <a:lnTo>
                    <a:pt x="501915" y="100275"/>
                  </a:lnTo>
                  <a:close/>
                </a:path>
                <a:path w="622934" h="362585">
                  <a:moveTo>
                    <a:pt x="160758" y="161088"/>
                  </a:moveTo>
                  <a:lnTo>
                    <a:pt x="113969" y="161088"/>
                  </a:lnTo>
                  <a:lnTo>
                    <a:pt x="136703" y="161508"/>
                  </a:lnTo>
                  <a:lnTo>
                    <a:pt x="160758" y="165336"/>
                  </a:lnTo>
                  <a:lnTo>
                    <a:pt x="160758" y="161088"/>
                  </a:lnTo>
                  <a:close/>
                </a:path>
                <a:path w="622934" h="362585">
                  <a:moveTo>
                    <a:pt x="364194" y="40520"/>
                  </a:moveTo>
                  <a:lnTo>
                    <a:pt x="274920" y="40520"/>
                  </a:lnTo>
                  <a:lnTo>
                    <a:pt x="307686" y="49213"/>
                  </a:lnTo>
                  <a:lnTo>
                    <a:pt x="335713" y="67630"/>
                  </a:lnTo>
                  <a:lnTo>
                    <a:pt x="356334" y="94578"/>
                  </a:lnTo>
                  <a:lnTo>
                    <a:pt x="364536" y="110189"/>
                  </a:lnTo>
                  <a:lnTo>
                    <a:pt x="381536" y="104427"/>
                  </a:lnTo>
                  <a:lnTo>
                    <a:pt x="401001" y="100275"/>
                  </a:lnTo>
                  <a:lnTo>
                    <a:pt x="501915" y="100275"/>
                  </a:lnTo>
                  <a:lnTo>
                    <a:pt x="499841" y="97647"/>
                  </a:lnTo>
                  <a:lnTo>
                    <a:pt x="481257" y="81748"/>
                  </a:lnTo>
                  <a:lnTo>
                    <a:pt x="459063" y="69767"/>
                  </a:lnTo>
                  <a:lnTo>
                    <a:pt x="435033" y="62429"/>
                  </a:lnTo>
                  <a:lnTo>
                    <a:pt x="433849" y="62309"/>
                  </a:lnTo>
                  <a:lnTo>
                    <a:pt x="384589" y="62309"/>
                  </a:lnTo>
                  <a:lnTo>
                    <a:pt x="364194" y="40520"/>
                  </a:lnTo>
                  <a:close/>
                </a:path>
                <a:path w="622934" h="362585">
                  <a:moveTo>
                    <a:pt x="409948" y="59890"/>
                  </a:moveTo>
                  <a:lnTo>
                    <a:pt x="384589" y="62309"/>
                  </a:lnTo>
                  <a:lnTo>
                    <a:pt x="433849" y="62309"/>
                  </a:lnTo>
                  <a:lnTo>
                    <a:pt x="409948" y="5989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9053" name="object 36"/>
            <p:cNvSpPr/>
            <p:nvPr/>
          </p:nvSpPr>
          <p:spPr>
            <a:xfrm>
              <a:off x="9661880" y="1490882"/>
              <a:ext cx="622935" cy="362585"/>
            </a:xfrm>
            <a:custGeom>
              <a:avLst/>
              <a:gdLst/>
              <a:ahLst/>
              <a:cxnLst/>
              <a:rect l="l" t="t" r="r" b="b"/>
              <a:pathLst>
                <a:path w="622934" h="362585">
                  <a:moveTo>
                    <a:pt x="519059" y="362378"/>
                  </a:moveTo>
                  <a:lnTo>
                    <a:pt x="560096" y="353484"/>
                  </a:lnTo>
                  <a:lnTo>
                    <a:pt x="593228" y="331009"/>
                  </a:lnTo>
                  <a:lnTo>
                    <a:pt x="615130" y="298292"/>
                  </a:lnTo>
                  <a:lnTo>
                    <a:pt x="622475" y="258669"/>
                  </a:lnTo>
                  <a:lnTo>
                    <a:pt x="614996" y="223558"/>
                  </a:lnTo>
                  <a:lnTo>
                    <a:pt x="595901" y="193908"/>
                  </a:lnTo>
                  <a:lnTo>
                    <a:pt x="567456" y="172171"/>
                  </a:lnTo>
                  <a:lnTo>
                    <a:pt x="531931" y="160800"/>
                  </a:lnTo>
                  <a:lnTo>
                    <a:pt x="525546" y="137747"/>
                  </a:lnTo>
                  <a:lnTo>
                    <a:pt x="499841" y="97647"/>
                  </a:lnTo>
                  <a:lnTo>
                    <a:pt x="459063" y="69767"/>
                  </a:lnTo>
                  <a:lnTo>
                    <a:pt x="409948" y="59890"/>
                  </a:lnTo>
                  <a:lnTo>
                    <a:pt x="384589" y="62309"/>
                  </a:lnTo>
                  <a:lnTo>
                    <a:pt x="354878" y="30568"/>
                  </a:lnTo>
                  <a:lnTo>
                    <a:pt x="317351" y="9426"/>
                  </a:lnTo>
                  <a:lnTo>
                    <a:pt x="274930" y="0"/>
                  </a:lnTo>
                  <a:lnTo>
                    <a:pt x="230535" y="3404"/>
                  </a:lnTo>
                  <a:lnTo>
                    <a:pt x="190300" y="19691"/>
                  </a:lnTo>
                  <a:lnTo>
                    <a:pt x="157411" y="45895"/>
                  </a:lnTo>
                  <a:lnTo>
                    <a:pt x="133749" y="80012"/>
                  </a:lnTo>
                  <a:lnTo>
                    <a:pt x="121194" y="120039"/>
                  </a:lnTo>
                  <a:lnTo>
                    <a:pt x="93003" y="123850"/>
                  </a:lnTo>
                  <a:lnTo>
                    <a:pt x="43399" y="148468"/>
                  </a:lnTo>
                  <a:lnTo>
                    <a:pt x="7691" y="197262"/>
                  </a:lnTo>
                  <a:lnTo>
                    <a:pt x="0" y="228720"/>
                  </a:lnTo>
                  <a:lnTo>
                    <a:pt x="1012" y="261014"/>
                  </a:lnTo>
                  <a:lnTo>
                    <a:pt x="29326" y="319811"/>
                  </a:lnTo>
                  <a:lnTo>
                    <a:pt x="84161" y="355399"/>
                  </a:lnTo>
                  <a:lnTo>
                    <a:pt x="117536" y="361670"/>
                  </a:lnTo>
                  <a:lnTo>
                    <a:pt x="519059" y="362378"/>
                  </a:lnTo>
                  <a:close/>
                </a:path>
                <a:path w="622934" h="362585">
                  <a:moveTo>
                    <a:pt x="119361" y="321427"/>
                  </a:moveTo>
                  <a:lnTo>
                    <a:pt x="77317" y="307663"/>
                  </a:lnTo>
                  <a:lnTo>
                    <a:pt x="48434" y="275361"/>
                  </a:lnTo>
                  <a:lnTo>
                    <a:pt x="41204" y="232888"/>
                  </a:lnTo>
                  <a:lnTo>
                    <a:pt x="46295" y="211923"/>
                  </a:lnTo>
                  <a:lnTo>
                    <a:pt x="57037" y="192611"/>
                  </a:lnTo>
                  <a:lnTo>
                    <a:pt x="72972" y="177091"/>
                  </a:lnTo>
                  <a:lnTo>
                    <a:pt x="92337" y="166433"/>
                  </a:lnTo>
                  <a:lnTo>
                    <a:pt x="113969" y="161088"/>
                  </a:lnTo>
                  <a:lnTo>
                    <a:pt x="136703" y="161508"/>
                  </a:lnTo>
                  <a:lnTo>
                    <a:pt x="160758" y="165336"/>
                  </a:lnTo>
                  <a:lnTo>
                    <a:pt x="160758" y="139935"/>
                  </a:lnTo>
                  <a:lnTo>
                    <a:pt x="183077" y="78385"/>
                  </a:lnTo>
                  <a:lnTo>
                    <a:pt x="240083" y="42740"/>
                  </a:lnTo>
                  <a:lnTo>
                    <a:pt x="274920" y="40520"/>
                  </a:lnTo>
                  <a:lnTo>
                    <a:pt x="307686" y="49213"/>
                  </a:lnTo>
                  <a:lnTo>
                    <a:pt x="335713" y="67630"/>
                  </a:lnTo>
                  <a:lnTo>
                    <a:pt x="356334" y="94578"/>
                  </a:lnTo>
                  <a:lnTo>
                    <a:pt x="364536" y="110189"/>
                  </a:lnTo>
                  <a:lnTo>
                    <a:pt x="381536" y="104427"/>
                  </a:lnTo>
                  <a:lnTo>
                    <a:pt x="401001" y="100275"/>
                  </a:lnTo>
                  <a:lnTo>
                    <a:pt x="420664" y="100652"/>
                  </a:lnTo>
                  <a:lnTo>
                    <a:pt x="439683" y="105444"/>
                  </a:lnTo>
                  <a:lnTo>
                    <a:pt x="471885" y="127609"/>
                  </a:lnTo>
                  <a:lnTo>
                    <a:pt x="492096" y="180170"/>
                  </a:lnTo>
                  <a:lnTo>
                    <a:pt x="492096" y="200387"/>
                  </a:lnTo>
                  <a:lnTo>
                    <a:pt x="519737" y="200387"/>
                  </a:lnTo>
                  <a:lnTo>
                    <a:pt x="544295" y="206053"/>
                  </a:lnTo>
                  <a:lnTo>
                    <a:pt x="563991" y="219809"/>
                  </a:lnTo>
                  <a:lnTo>
                    <a:pt x="576858" y="239625"/>
                  </a:lnTo>
                  <a:lnTo>
                    <a:pt x="580924" y="263473"/>
                  </a:lnTo>
                  <a:lnTo>
                    <a:pt x="575440" y="286024"/>
                  </a:lnTo>
                  <a:lnTo>
                    <a:pt x="562091" y="304443"/>
                  </a:lnTo>
                  <a:lnTo>
                    <a:pt x="542693" y="317011"/>
                  </a:lnTo>
                  <a:lnTo>
                    <a:pt x="519059" y="322014"/>
                  </a:lnTo>
                  <a:lnTo>
                    <a:pt x="119361" y="321427"/>
                  </a:lnTo>
                  <a:close/>
                </a:path>
              </a:pathLst>
            </a:custGeom>
            <a:ln w="6627">
              <a:solidFill>
                <a:srgbClr val="0E6EC5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49054" name="object 37"/>
          <p:cNvSpPr txBox="1"/>
          <p:nvPr/>
        </p:nvSpPr>
        <p:spPr>
          <a:xfrm>
            <a:off x="10193655" y="1944584"/>
            <a:ext cx="158178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9055" name="object 38"/>
          <p:cNvSpPr txBox="1"/>
          <p:nvPr/>
        </p:nvSpPr>
        <p:spPr>
          <a:xfrm>
            <a:off x="10153219" y="3160338"/>
            <a:ext cx="1860553" cy="1868588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55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 the app with cloud support for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architectural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storage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9056" name="object 8"/>
          <p:cNvSpPr txBox="1"/>
          <p:nvPr/>
        </p:nvSpPr>
        <p:spPr>
          <a:xfrm>
            <a:off x="457200" y="1924646"/>
            <a:ext cx="1846515" cy="76495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4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9057" name="object 16"/>
          <p:cNvSpPr txBox="1"/>
          <p:nvPr/>
        </p:nvSpPr>
        <p:spPr>
          <a:xfrm>
            <a:off x="2924556" y="3124200"/>
            <a:ext cx="2028443" cy="1860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400" dirty="0"/>
              <a:t>Train a CNN-based model for detecting architectural objects.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9058" name="object 24"/>
          <p:cNvSpPr txBox="1"/>
          <p:nvPr/>
        </p:nvSpPr>
        <p:spPr>
          <a:xfrm>
            <a:off x="7775860" y="3160338"/>
            <a:ext cx="1860553" cy="262200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55"/>
              </a:spcBef>
            </a:pPr>
            <a:r>
              <a:rPr lang="en-US" sz="2400" dirty="0"/>
              <a:t>Perform validation tests on detection accuracy and data relevance.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9" name="Group 38"/>
          <p:cNvGrpSpPr/>
          <p:nvPr/>
        </p:nvGrpSpPr>
        <p:grpSpPr>
          <a:xfrm>
            <a:off x="3043521" y="6324600"/>
            <a:ext cx="9128426" cy="385810"/>
            <a:chOff x="4461235" y="7673908"/>
            <a:chExt cx="9128426" cy="385810"/>
          </a:xfrm>
        </p:grpSpPr>
        <p:sp>
          <p:nvSpPr>
            <p:cNvPr id="1049059" name="Rectangle 42"/>
            <p:cNvSpPr/>
            <p:nvPr/>
          </p:nvSpPr>
          <p:spPr>
            <a:xfrm>
              <a:off x="4461235" y="7694593"/>
              <a:ext cx="6816365" cy="36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IT21273094</a:t>
              </a:r>
              <a:r>
                <a:rPr lang="en-US" sz="1800" dirty="0">
                  <a:solidFill>
                    <a:schemeClr val="tx1"/>
                  </a:solidFill>
                </a:rPr>
                <a:t>   |   </a:t>
              </a:r>
              <a:r>
                <a:rPr lang="en-US" dirty="0">
                  <a:solidFill>
                    <a:schemeClr val="tx1"/>
                  </a:solidFill>
                </a:rPr>
                <a:t>Ediriwickrama</a:t>
              </a:r>
              <a:r>
                <a:rPr lang="en-US" sz="1800" dirty="0">
                  <a:solidFill>
                    <a:schemeClr val="tx1"/>
                  </a:solidFill>
                </a:rPr>
                <a:t> </a:t>
              </a:r>
              <a:r>
                <a:rPr lang="en-US" dirty="0">
                  <a:solidFill>
                    <a:schemeClr val="tx1"/>
                  </a:solidFill>
                </a:rPr>
                <a:t>E</a:t>
              </a:r>
              <a:r>
                <a:rPr lang="en-US" sz="1800" dirty="0">
                  <a:solidFill>
                    <a:schemeClr val="tx1"/>
                  </a:solidFill>
                </a:rPr>
                <a:t>.</a:t>
              </a:r>
              <a:r>
                <a:rPr lang="en-US" dirty="0">
                  <a:solidFill>
                    <a:schemeClr val="tx1"/>
                  </a:solidFill>
                </a:rPr>
                <a:t>A</a:t>
              </a:r>
              <a:r>
                <a:rPr lang="en-US" sz="1800" dirty="0">
                  <a:solidFill>
                    <a:schemeClr val="tx1"/>
                  </a:solidFill>
                </a:rPr>
                <a:t>.</a:t>
              </a:r>
              <a:r>
                <a:rPr lang="en-US" dirty="0">
                  <a:solidFill>
                    <a:schemeClr val="tx1"/>
                  </a:solidFill>
                </a:rPr>
                <a:t>K.V   </a:t>
              </a:r>
              <a:r>
                <a:rPr lang="en-US" sz="1800" dirty="0">
                  <a:solidFill>
                    <a:schemeClr val="tx1"/>
                  </a:solidFill>
                </a:rPr>
                <a:t>| 24-25J-092</a:t>
              </a:r>
              <a:endParaRPr lang="en-US" sz="1800" b="0" dirty="0">
                <a:solidFill>
                  <a:schemeClr val="tx1"/>
                </a:solidFill>
              </a:endParaRPr>
            </a:p>
          </p:txBody>
        </p:sp>
        <p:sp>
          <p:nvSpPr>
            <p:cNvPr id="1049060" name="Google Shape;214;p7"/>
            <p:cNvSpPr txBox="1"/>
            <p:nvPr/>
          </p:nvSpPr>
          <p:spPr>
            <a:xfrm>
              <a:off x="12318339" y="7673908"/>
              <a:ext cx="1271322" cy="326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30014"/>
                </a:lnSpc>
              </a:pPr>
              <a:r>
                <a:rPr lang="en-US" sz="1631" dirty="0">
                  <a:solidFill>
                    <a:srgbClr val="242424"/>
                  </a:solidFill>
                  <a:latin typeface="Arial"/>
                  <a:ea typeface="Arial"/>
                  <a:cs typeface="Arial"/>
                  <a:sym typeface="Arial"/>
                </a:rPr>
                <a:t>28/11/2024</a:t>
              </a:r>
              <a:endParaRPr sz="1440" dirty="0"/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61" name="object 2"/>
          <p:cNvSpPr txBox="1">
            <a:spLocks noGrp="1"/>
          </p:cNvSpPr>
          <p:nvPr>
            <p:ph type="title"/>
          </p:nvPr>
        </p:nvSpPr>
        <p:spPr>
          <a:xfrm>
            <a:off x="2522220" y="0"/>
            <a:ext cx="7147559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lang="en-US" sz="3950" dirty="0"/>
              <a:t>Figma Design</a:t>
            </a:r>
            <a:endParaRPr sz="3950" dirty="0"/>
          </a:p>
        </p:txBody>
      </p:sp>
      <p:grpSp>
        <p:nvGrpSpPr>
          <p:cNvPr id="251" name="Group 2"/>
          <p:cNvGrpSpPr/>
          <p:nvPr/>
        </p:nvGrpSpPr>
        <p:grpSpPr>
          <a:xfrm>
            <a:off x="3043521" y="6324600"/>
            <a:ext cx="9128426" cy="385810"/>
            <a:chOff x="4461235" y="7673908"/>
            <a:chExt cx="9128426" cy="385810"/>
          </a:xfrm>
        </p:grpSpPr>
        <p:sp>
          <p:nvSpPr>
            <p:cNvPr id="1049062" name="Rectangle 3"/>
            <p:cNvSpPr/>
            <p:nvPr/>
          </p:nvSpPr>
          <p:spPr>
            <a:xfrm>
              <a:off x="4461235" y="7694593"/>
              <a:ext cx="6816365" cy="36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IT21273094</a:t>
              </a:r>
              <a:r>
                <a:rPr lang="en-US" sz="1800" dirty="0">
                  <a:solidFill>
                    <a:schemeClr val="tx1"/>
                  </a:solidFill>
                </a:rPr>
                <a:t>   |   </a:t>
              </a:r>
              <a:r>
                <a:rPr lang="en-US" dirty="0">
                  <a:solidFill>
                    <a:schemeClr val="tx1"/>
                  </a:solidFill>
                </a:rPr>
                <a:t>Ediriwickrama</a:t>
              </a:r>
              <a:r>
                <a:rPr lang="en-US" sz="1800" dirty="0">
                  <a:solidFill>
                    <a:schemeClr val="tx1"/>
                  </a:solidFill>
                </a:rPr>
                <a:t> </a:t>
              </a:r>
              <a:r>
                <a:rPr lang="en-US" dirty="0">
                  <a:solidFill>
                    <a:schemeClr val="tx1"/>
                  </a:solidFill>
                </a:rPr>
                <a:t>E</a:t>
              </a:r>
              <a:r>
                <a:rPr lang="en-US" sz="1800" dirty="0">
                  <a:solidFill>
                    <a:schemeClr val="tx1"/>
                  </a:solidFill>
                </a:rPr>
                <a:t>.</a:t>
              </a:r>
              <a:r>
                <a:rPr lang="en-US" dirty="0">
                  <a:solidFill>
                    <a:schemeClr val="tx1"/>
                  </a:solidFill>
                </a:rPr>
                <a:t>A</a:t>
              </a:r>
              <a:r>
                <a:rPr lang="en-US" sz="1800" dirty="0">
                  <a:solidFill>
                    <a:schemeClr val="tx1"/>
                  </a:solidFill>
                </a:rPr>
                <a:t>.</a:t>
              </a:r>
              <a:r>
                <a:rPr lang="en-US" dirty="0">
                  <a:solidFill>
                    <a:schemeClr val="tx1"/>
                  </a:solidFill>
                </a:rPr>
                <a:t>K.V   </a:t>
              </a:r>
              <a:r>
                <a:rPr lang="en-US" sz="1800" dirty="0">
                  <a:solidFill>
                    <a:schemeClr val="tx1"/>
                  </a:solidFill>
                </a:rPr>
                <a:t>| 24-25J-092</a:t>
              </a:r>
              <a:endParaRPr lang="en-US" sz="1800" b="0" dirty="0">
                <a:solidFill>
                  <a:schemeClr val="tx1"/>
                </a:solidFill>
              </a:endParaRPr>
            </a:p>
          </p:txBody>
        </p:sp>
        <p:sp>
          <p:nvSpPr>
            <p:cNvPr id="1049063" name="Google Shape;214;p7"/>
            <p:cNvSpPr txBox="1"/>
            <p:nvPr/>
          </p:nvSpPr>
          <p:spPr>
            <a:xfrm>
              <a:off x="12318339" y="7673908"/>
              <a:ext cx="1271322" cy="326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30014"/>
                </a:lnSpc>
              </a:pPr>
              <a:r>
                <a:rPr lang="en-US" sz="1631" dirty="0">
                  <a:solidFill>
                    <a:srgbClr val="242424"/>
                  </a:solidFill>
                  <a:latin typeface="Arial"/>
                  <a:ea typeface="Arial"/>
                  <a:cs typeface="Arial"/>
                  <a:sym typeface="Arial"/>
                </a:rPr>
                <a:t>28/11/2024</a:t>
              </a:r>
              <a:endParaRPr sz="1440" dirty="0"/>
            </a:p>
          </p:txBody>
        </p:sp>
      </p:grpSp>
      <p:pic>
        <p:nvPicPr>
          <p:cNvPr id="2097283" name="Picture 8" descr="A screenshot of a phone  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163686"/>
            <a:ext cx="1905000" cy="4233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97284" name="Picture 10" descr="A check mark in a circle  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808" y="1163683"/>
            <a:ext cx="1905000" cy="4233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97285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5570" y="1163683"/>
            <a:ext cx="1909327" cy="4233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64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6426" rIns="0" bIns="0" rtlCol="0">
            <a:spAutoFit/>
          </a:bodyPr>
          <a:lstStyle/>
          <a:p>
            <a:pPr marL="245110">
              <a:lnSpc>
                <a:spcPct val="100000"/>
              </a:lnSpc>
              <a:spcBef>
                <a:spcPts val="130"/>
              </a:spcBef>
            </a:pPr>
            <a:r>
              <a:rPr sz="4400" dirty="0"/>
              <a:t>Methodology</a:t>
            </a:r>
            <a:r>
              <a:rPr sz="4400" spc="-210" dirty="0"/>
              <a:t> </a:t>
            </a:r>
            <a:r>
              <a:rPr sz="4400" dirty="0"/>
              <a:t>Evidence</a:t>
            </a:r>
            <a:r>
              <a:rPr sz="4400" spc="-114" dirty="0"/>
              <a:t> </a:t>
            </a:r>
            <a:r>
              <a:rPr sz="4400" dirty="0"/>
              <a:t>of</a:t>
            </a:r>
            <a:r>
              <a:rPr sz="4400" spc="-155" dirty="0"/>
              <a:t> </a:t>
            </a:r>
            <a:r>
              <a:rPr sz="4400" spc="-10" dirty="0"/>
              <a:t>Completion</a:t>
            </a:r>
            <a:endParaRPr sz="4400" dirty="0"/>
          </a:p>
        </p:txBody>
      </p:sp>
      <p:sp>
        <p:nvSpPr>
          <p:cNvPr id="1049065" name="object 7"/>
          <p:cNvSpPr txBox="1"/>
          <p:nvPr/>
        </p:nvSpPr>
        <p:spPr>
          <a:xfrm>
            <a:off x="381000" y="1460117"/>
            <a:ext cx="38862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algn="ctr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sz="2400" b="1" dirty="0">
                <a:latin typeface="Cambria"/>
                <a:cs typeface="Cambria"/>
              </a:rPr>
              <a:t>Data</a:t>
            </a:r>
            <a:r>
              <a:rPr sz="2400" b="1" spc="-10" dirty="0">
                <a:latin typeface="Cambria"/>
                <a:cs typeface="Cambria"/>
              </a:rPr>
              <a:t> preprocessing</a:t>
            </a:r>
            <a:endParaRPr sz="2400" dirty="0">
              <a:latin typeface="Cambria"/>
              <a:cs typeface="Cambria"/>
            </a:endParaRPr>
          </a:p>
        </p:txBody>
      </p:sp>
      <p:grpSp>
        <p:nvGrpSpPr>
          <p:cNvPr id="253" name="Group 12"/>
          <p:cNvGrpSpPr/>
          <p:nvPr/>
        </p:nvGrpSpPr>
        <p:grpSpPr>
          <a:xfrm>
            <a:off x="3043521" y="6324600"/>
            <a:ext cx="9128426" cy="385810"/>
            <a:chOff x="4461235" y="7673908"/>
            <a:chExt cx="9128426" cy="385810"/>
          </a:xfrm>
        </p:grpSpPr>
        <p:sp>
          <p:nvSpPr>
            <p:cNvPr id="1049066" name="Rectangle 13"/>
            <p:cNvSpPr/>
            <p:nvPr/>
          </p:nvSpPr>
          <p:spPr>
            <a:xfrm>
              <a:off x="4461235" y="7694593"/>
              <a:ext cx="6816365" cy="36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IT21273094</a:t>
              </a:r>
              <a:r>
                <a:rPr lang="en-US" sz="1800" dirty="0">
                  <a:solidFill>
                    <a:schemeClr val="tx1"/>
                  </a:solidFill>
                </a:rPr>
                <a:t>   |   </a:t>
              </a:r>
              <a:r>
                <a:rPr lang="en-US" dirty="0">
                  <a:solidFill>
                    <a:schemeClr val="tx1"/>
                  </a:solidFill>
                </a:rPr>
                <a:t>Ediriwickrama</a:t>
              </a:r>
              <a:r>
                <a:rPr lang="en-US" sz="1800" dirty="0">
                  <a:solidFill>
                    <a:schemeClr val="tx1"/>
                  </a:solidFill>
                </a:rPr>
                <a:t> </a:t>
              </a:r>
              <a:r>
                <a:rPr lang="en-US" dirty="0">
                  <a:solidFill>
                    <a:schemeClr val="tx1"/>
                  </a:solidFill>
                </a:rPr>
                <a:t>E</a:t>
              </a:r>
              <a:r>
                <a:rPr lang="en-US" sz="1800" dirty="0">
                  <a:solidFill>
                    <a:schemeClr val="tx1"/>
                  </a:solidFill>
                </a:rPr>
                <a:t>.</a:t>
              </a:r>
              <a:r>
                <a:rPr lang="en-US" dirty="0">
                  <a:solidFill>
                    <a:schemeClr val="tx1"/>
                  </a:solidFill>
                </a:rPr>
                <a:t>A</a:t>
              </a:r>
              <a:r>
                <a:rPr lang="en-US" sz="1800" dirty="0">
                  <a:solidFill>
                    <a:schemeClr val="tx1"/>
                  </a:solidFill>
                </a:rPr>
                <a:t>.</a:t>
              </a:r>
              <a:r>
                <a:rPr lang="en-US" dirty="0">
                  <a:solidFill>
                    <a:schemeClr val="tx1"/>
                  </a:solidFill>
                </a:rPr>
                <a:t>K.V   </a:t>
              </a:r>
              <a:r>
                <a:rPr lang="en-US" sz="1800" dirty="0">
                  <a:solidFill>
                    <a:schemeClr val="tx1"/>
                  </a:solidFill>
                </a:rPr>
                <a:t>| 24-25J-092</a:t>
              </a:r>
              <a:endParaRPr lang="en-US" sz="1800" b="0" dirty="0">
                <a:solidFill>
                  <a:schemeClr val="tx1"/>
                </a:solidFill>
              </a:endParaRPr>
            </a:p>
          </p:txBody>
        </p:sp>
        <p:sp>
          <p:nvSpPr>
            <p:cNvPr id="1049067" name="Google Shape;214;p7"/>
            <p:cNvSpPr txBox="1"/>
            <p:nvPr/>
          </p:nvSpPr>
          <p:spPr>
            <a:xfrm>
              <a:off x="12318339" y="7673908"/>
              <a:ext cx="1271322" cy="326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30014"/>
                </a:lnSpc>
              </a:pPr>
              <a:r>
                <a:rPr lang="en-US" sz="1631" dirty="0">
                  <a:solidFill>
                    <a:srgbClr val="242424"/>
                  </a:solidFill>
                  <a:latin typeface="Arial"/>
                  <a:ea typeface="Arial"/>
                  <a:cs typeface="Arial"/>
                  <a:sym typeface="Arial"/>
                </a:rPr>
                <a:t>28/11/2024</a:t>
              </a:r>
              <a:endParaRPr lang="en-US" sz="1440" dirty="0"/>
            </a:p>
          </p:txBody>
        </p:sp>
      </p:grpSp>
      <p:pic>
        <p:nvPicPr>
          <p:cNvPr id="2097286" name="Picture 16" descr="A screenshot of a computer  Description automatically generated"/>
          <p:cNvPicPr>
            <a:picLocks noChangeAspect="1"/>
          </p:cNvPicPr>
          <p:nvPr/>
        </p:nvPicPr>
        <p:blipFill>
          <a:blip r:embed="rId2"/>
          <a:srcRect r="20230"/>
          <a:stretch>
            <a:fillRect/>
          </a:stretch>
        </p:blipFill>
        <p:spPr>
          <a:xfrm>
            <a:off x="266209" y="2229567"/>
            <a:ext cx="5829792" cy="2362405"/>
          </a:xfrm>
          <a:prstGeom prst="rect">
            <a:avLst/>
          </a:prstGeom>
        </p:spPr>
      </p:pic>
      <p:pic>
        <p:nvPicPr>
          <p:cNvPr id="2097287" name="Picture 18" descr="A screen shot of a computer  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905000"/>
            <a:ext cx="5677392" cy="2659610"/>
          </a:xfrm>
          <a:prstGeom prst="rect">
            <a:avLst/>
          </a:prstGeom>
        </p:spPr>
      </p:pic>
      <p:pic>
        <p:nvPicPr>
          <p:cNvPr id="2097288" name="Picture 19" descr="A screenshot of a computer program  Description automatically generated"/>
          <p:cNvPicPr>
            <a:picLocks noChangeAspect="1"/>
          </p:cNvPicPr>
          <p:nvPr/>
        </p:nvPicPr>
        <p:blipFill>
          <a:blip r:embed="rId4"/>
          <a:srcRect l="568" t="73667" r="23708" b="2367"/>
          <a:stretch>
            <a:fillRect/>
          </a:stretch>
        </p:blipFill>
        <p:spPr>
          <a:xfrm>
            <a:off x="2064250" y="4696963"/>
            <a:ext cx="7022846" cy="154333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68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dirty="0"/>
              <a:t>Methodology</a:t>
            </a:r>
            <a:r>
              <a:rPr sz="4400" spc="-210" dirty="0"/>
              <a:t> </a:t>
            </a:r>
            <a:r>
              <a:rPr sz="4400" dirty="0"/>
              <a:t>Evidence</a:t>
            </a:r>
            <a:r>
              <a:rPr sz="4400" spc="-114" dirty="0"/>
              <a:t> </a:t>
            </a:r>
            <a:r>
              <a:rPr sz="4400" dirty="0"/>
              <a:t>of</a:t>
            </a:r>
            <a:r>
              <a:rPr sz="4400" spc="-155" dirty="0"/>
              <a:t> </a:t>
            </a:r>
            <a:r>
              <a:rPr sz="4400" spc="-10" dirty="0"/>
              <a:t>Completion</a:t>
            </a:r>
            <a:endParaRPr sz="4400"/>
          </a:p>
        </p:txBody>
      </p:sp>
      <p:sp>
        <p:nvSpPr>
          <p:cNvPr id="1049069" name="object 3"/>
          <p:cNvSpPr txBox="1"/>
          <p:nvPr/>
        </p:nvSpPr>
        <p:spPr>
          <a:xfrm>
            <a:off x="426719" y="1237361"/>
            <a:ext cx="5806440" cy="3581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0"/>
              </a:spcBef>
              <a:buFont typeface="Wingdings" panose="05000000000000000000" pitchFamily="2" charset="2"/>
              <a:buChar char="v"/>
            </a:pPr>
            <a:r>
              <a:rPr lang="en-US" sz="2150" b="1" dirty="0">
                <a:latin typeface="Cambria"/>
                <a:cs typeface="Cambria"/>
              </a:rPr>
              <a:t>Model Development and Training</a:t>
            </a:r>
            <a:endParaRPr sz="2150" dirty="0">
              <a:latin typeface="Cambria"/>
              <a:cs typeface="Cambria"/>
            </a:endParaRPr>
          </a:p>
        </p:txBody>
      </p:sp>
      <p:grpSp>
        <p:nvGrpSpPr>
          <p:cNvPr id="255" name="Group 8"/>
          <p:cNvGrpSpPr/>
          <p:nvPr/>
        </p:nvGrpSpPr>
        <p:grpSpPr>
          <a:xfrm>
            <a:off x="2895600" y="6395973"/>
            <a:ext cx="9128426" cy="385810"/>
            <a:chOff x="4461235" y="7673908"/>
            <a:chExt cx="9128426" cy="385810"/>
          </a:xfrm>
        </p:grpSpPr>
        <p:sp>
          <p:nvSpPr>
            <p:cNvPr id="1049070" name="Rectangle 9"/>
            <p:cNvSpPr/>
            <p:nvPr/>
          </p:nvSpPr>
          <p:spPr>
            <a:xfrm>
              <a:off x="4461235" y="7694593"/>
              <a:ext cx="6816365" cy="36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IT21273094</a:t>
              </a:r>
              <a:r>
                <a:rPr lang="en-US" sz="1800" dirty="0">
                  <a:solidFill>
                    <a:schemeClr val="tx1"/>
                  </a:solidFill>
                </a:rPr>
                <a:t>   |   </a:t>
              </a:r>
              <a:r>
                <a:rPr lang="en-US" dirty="0">
                  <a:solidFill>
                    <a:schemeClr val="tx1"/>
                  </a:solidFill>
                </a:rPr>
                <a:t>Ediriwickrama</a:t>
              </a:r>
              <a:r>
                <a:rPr lang="en-US" sz="1800" dirty="0">
                  <a:solidFill>
                    <a:schemeClr val="tx1"/>
                  </a:solidFill>
                </a:rPr>
                <a:t> </a:t>
              </a:r>
              <a:r>
                <a:rPr lang="en-US" dirty="0">
                  <a:solidFill>
                    <a:schemeClr val="tx1"/>
                  </a:solidFill>
                </a:rPr>
                <a:t>E</a:t>
              </a:r>
              <a:r>
                <a:rPr lang="en-US" sz="1800" dirty="0">
                  <a:solidFill>
                    <a:schemeClr val="tx1"/>
                  </a:solidFill>
                </a:rPr>
                <a:t>.</a:t>
              </a:r>
              <a:r>
                <a:rPr lang="en-US" dirty="0">
                  <a:solidFill>
                    <a:schemeClr val="tx1"/>
                  </a:solidFill>
                </a:rPr>
                <a:t>A</a:t>
              </a:r>
              <a:r>
                <a:rPr lang="en-US" sz="1800" dirty="0">
                  <a:solidFill>
                    <a:schemeClr val="tx1"/>
                  </a:solidFill>
                </a:rPr>
                <a:t>.</a:t>
              </a:r>
              <a:r>
                <a:rPr lang="en-US" dirty="0">
                  <a:solidFill>
                    <a:schemeClr val="tx1"/>
                  </a:solidFill>
                </a:rPr>
                <a:t>K.V   </a:t>
              </a:r>
              <a:r>
                <a:rPr lang="en-US" sz="1800" dirty="0">
                  <a:solidFill>
                    <a:schemeClr val="tx1"/>
                  </a:solidFill>
                </a:rPr>
                <a:t>| 24-25J-092</a:t>
              </a:r>
              <a:endParaRPr lang="en-US" sz="1800" b="0" dirty="0">
                <a:solidFill>
                  <a:schemeClr val="tx1"/>
                </a:solidFill>
              </a:endParaRPr>
            </a:p>
          </p:txBody>
        </p:sp>
        <p:sp>
          <p:nvSpPr>
            <p:cNvPr id="1049071" name="Google Shape;214;p7"/>
            <p:cNvSpPr txBox="1"/>
            <p:nvPr/>
          </p:nvSpPr>
          <p:spPr>
            <a:xfrm>
              <a:off x="12318339" y="7673908"/>
              <a:ext cx="1271322" cy="326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30014"/>
                </a:lnSpc>
              </a:pPr>
              <a:r>
                <a:rPr lang="en-US" sz="1631" dirty="0">
                  <a:solidFill>
                    <a:srgbClr val="242424"/>
                  </a:solidFill>
                  <a:latin typeface="Arial"/>
                  <a:ea typeface="Arial"/>
                  <a:cs typeface="Arial"/>
                  <a:sym typeface="Arial"/>
                </a:rPr>
                <a:t>28/11/2024</a:t>
              </a:r>
              <a:endParaRPr lang="en-US" sz="1440" dirty="0"/>
            </a:p>
          </p:txBody>
        </p:sp>
      </p:grpSp>
      <p:pic>
        <p:nvPicPr>
          <p:cNvPr id="2097289" name="Picture 7" descr="A screen shot of a computer program  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967" y="1771506"/>
            <a:ext cx="10266533" cy="3486293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2" name="object 2"/>
          <p:cNvSpPr txBox="1">
            <a:spLocks noGrp="1"/>
          </p:cNvSpPr>
          <p:nvPr>
            <p:ph type="title"/>
          </p:nvPr>
        </p:nvSpPr>
        <p:spPr>
          <a:xfrm>
            <a:off x="1485646" y="950277"/>
            <a:ext cx="7147559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950" dirty="0"/>
              <a:t>Used</a:t>
            </a:r>
            <a:r>
              <a:rPr sz="3950" spc="-25" dirty="0"/>
              <a:t> Techniques</a:t>
            </a:r>
            <a:r>
              <a:rPr sz="3950" dirty="0"/>
              <a:t> and</a:t>
            </a:r>
            <a:r>
              <a:rPr sz="3950" spc="10" dirty="0"/>
              <a:t> </a:t>
            </a:r>
            <a:r>
              <a:rPr sz="3950" spc="-10" dirty="0"/>
              <a:t>Technologies</a:t>
            </a:r>
            <a:endParaRPr sz="3950" dirty="0"/>
          </a:p>
        </p:txBody>
      </p:sp>
      <p:sp>
        <p:nvSpPr>
          <p:cNvPr id="1049073" name="object 3"/>
          <p:cNvSpPr txBox="1"/>
          <p:nvPr/>
        </p:nvSpPr>
        <p:spPr>
          <a:xfrm>
            <a:off x="1395475" y="1966912"/>
            <a:ext cx="4191000" cy="4065215"/>
          </a:xfrm>
          <a:prstGeom prst="rect">
            <a:avLst/>
          </a:prstGeom>
          <a:ln w="25400">
            <a:solidFill>
              <a:srgbClr val="0E6EC5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33070" indent="-342265">
              <a:lnSpc>
                <a:spcPts val="2815"/>
              </a:lnSpc>
              <a:buFont typeface="Wingdings"/>
              <a:buChar char=""/>
              <a:tabLst>
                <a:tab pos="433070" algn="l"/>
              </a:tabLst>
            </a:pPr>
            <a:r>
              <a:rPr sz="2400" spc="-10" dirty="0">
                <a:latin typeface="Calibri"/>
                <a:cs typeface="Calibri"/>
              </a:rPr>
              <a:t>Technologies</a:t>
            </a:r>
            <a:endParaRPr sz="2400" dirty="0">
              <a:latin typeface="Calibri"/>
              <a:cs typeface="Calibri"/>
            </a:endParaRPr>
          </a:p>
          <a:p>
            <a:pPr marL="834390" lvl="1" indent="-285750">
              <a:lnSpc>
                <a:spcPct val="100000"/>
              </a:lnSpc>
              <a:spcBef>
                <a:spcPts val="300"/>
              </a:spcBef>
              <a:buFont typeface="Wingdings"/>
              <a:buChar char=""/>
              <a:tabLst>
                <a:tab pos="834390" algn="l"/>
              </a:tabLst>
            </a:pPr>
            <a:r>
              <a:rPr sz="2000" dirty="0">
                <a:latin typeface="Calibri"/>
                <a:cs typeface="Calibri"/>
              </a:rPr>
              <a:t>React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Native</a:t>
            </a:r>
            <a:endParaRPr sz="2000" dirty="0">
              <a:latin typeface="Calibri"/>
              <a:cs typeface="Calibri"/>
            </a:endParaRPr>
          </a:p>
          <a:p>
            <a:pPr marL="834390" lvl="1" indent="-285750">
              <a:lnSpc>
                <a:spcPct val="100000"/>
              </a:lnSpc>
              <a:spcBef>
                <a:spcPts val="225"/>
              </a:spcBef>
              <a:buFont typeface="Wingdings"/>
              <a:buChar char=""/>
              <a:tabLst>
                <a:tab pos="834390" algn="l"/>
              </a:tabLst>
            </a:pPr>
            <a:r>
              <a:rPr lang="en-US" sz="2000" spc="-10" dirty="0">
                <a:latin typeface="Calibri"/>
                <a:cs typeface="Calibri"/>
              </a:rPr>
              <a:t>TensorFlow</a:t>
            </a:r>
            <a:endParaRPr lang="en-US" sz="2000" dirty="0">
              <a:latin typeface="Calibri"/>
              <a:cs typeface="Calibri"/>
            </a:endParaRPr>
          </a:p>
          <a:p>
            <a:pPr marL="834390" lvl="1" indent="-285750">
              <a:lnSpc>
                <a:spcPct val="100000"/>
              </a:lnSpc>
              <a:spcBef>
                <a:spcPts val="229"/>
              </a:spcBef>
              <a:buFont typeface="Wingdings"/>
              <a:buChar char=""/>
              <a:tabLst>
                <a:tab pos="834390" algn="l"/>
              </a:tabLst>
            </a:pPr>
            <a:r>
              <a:rPr lang="en-US" sz="2000" spc="-10" dirty="0">
                <a:latin typeface="Calibri"/>
                <a:cs typeface="Calibri"/>
              </a:rPr>
              <a:t>Pytorch</a:t>
            </a:r>
            <a:endParaRPr lang="en-US" sz="2000" spc="-10" dirty="0">
              <a:latin typeface="Cambria"/>
              <a:cs typeface="Cambria"/>
            </a:endParaRPr>
          </a:p>
          <a:p>
            <a:pPr marL="834390" lvl="1" indent="-285750">
              <a:lnSpc>
                <a:spcPct val="100000"/>
              </a:lnSpc>
              <a:spcBef>
                <a:spcPts val="305"/>
              </a:spcBef>
              <a:buFont typeface="Wingdings"/>
              <a:buChar char=""/>
              <a:tabLst>
                <a:tab pos="834390" algn="l"/>
              </a:tabLst>
            </a:pPr>
            <a:r>
              <a:rPr lang="en-US" sz="2000" dirty="0">
                <a:latin typeface="Cambria"/>
                <a:cs typeface="Cambria"/>
              </a:rPr>
              <a:t>Python</a:t>
            </a:r>
            <a:endParaRPr sz="2000" dirty="0">
              <a:latin typeface="Cambria"/>
              <a:cs typeface="Cambria"/>
            </a:endParaRPr>
          </a:p>
          <a:p>
            <a:pPr marL="833755" lvl="1" indent="-285115">
              <a:lnSpc>
                <a:spcPct val="100000"/>
              </a:lnSpc>
              <a:spcBef>
                <a:spcPts val="305"/>
              </a:spcBef>
              <a:buFont typeface="Wingdings"/>
              <a:buChar char=""/>
              <a:tabLst>
                <a:tab pos="833755" algn="l"/>
              </a:tabLst>
            </a:pPr>
            <a:r>
              <a:rPr lang="en-US" sz="2000" spc="-10" dirty="0">
                <a:latin typeface="Cambria"/>
                <a:cs typeface="Cambria"/>
              </a:rPr>
              <a:t>flask</a:t>
            </a:r>
            <a:endParaRPr sz="2000" dirty="0">
              <a:latin typeface="Cambria"/>
              <a:cs typeface="Cambria"/>
            </a:endParaRPr>
          </a:p>
          <a:p>
            <a:pPr marL="834390" lvl="1" indent="-285750">
              <a:lnSpc>
                <a:spcPct val="100000"/>
              </a:lnSpc>
              <a:spcBef>
                <a:spcPts val="155"/>
              </a:spcBef>
              <a:buFont typeface="Wingdings"/>
              <a:buChar char=""/>
              <a:tabLst>
                <a:tab pos="834390" algn="l"/>
              </a:tabLst>
            </a:pPr>
            <a:r>
              <a:rPr sz="2000" dirty="0">
                <a:latin typeface="Calibri"/>
                <a:cs typeface="Calibri"/>
              </a:rPr>
              <a:t>Jupyter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Notebook</a:t>
            </a:r>
            <a:endParaRPr sz="2000" dirty="0">
              <a:latin typeface="Calibri"/>
              <a:cs typeface="Calibri"/>
            </a:endParaRPr>
          </a:p>
          <a:p>
            <a:pPr marL="834390" lvl="1" indent="-285750">
              <a:lnSpc>
                <a:spcPct val="100000"/>
              </a:lnSpc>
              <a:spcBef>
                <a:spcPts val="225"/>
              </a:spcBef>
              <a:buFont typeface="Wingdings"/>
              <a:buChar char=""/>
              <a:tabLst>
                <a:tab pos="834390" algn="l"/>
              </a:tabLst>
            </a:pPr>
            <a:r>
              <a:rPr lang="en-US" sz="2000" dirty="0">
                <a:latin typeface="Calibri"/>
                <a:cs typeface="Calibri"/>
              </a:rPr>
              <a:t>Google</a:t>
            </a:r>
            <a:r>
              <a:rPr lang="en-US" sz="2000" spc="-55" dirty="0">
                <a:latin typeface="Calibri"/>
                <a:cs typeface="Calibri"/>
              </a:rPr>
              <a:t> </a:t>
            </a:r>
            <a:r>
              <a:rPr lang="en-US" sz="2000" spc="-20" dirty="0">
                <a:latin typeface="Calibri"/>
                <a:cs typeface="Calibri"/>
              </a:rPr>
              <a:t>Collab</a:t>
            </a:r>
          </a:p>
          <a:p>
            <a:pPr marL="834390" lvl="1" indent="-285750">
              <a:lnSpc>
                <a:spcPct val="100000"/>
              </a:lnSpc>
              <a:spcBef>
                <a:spcPts val="225"/>
              </a:spcBef>
              <a:buFont typeface="Wingdings"/>
              <a:buChar char=""/>
              <a:tabLst>
                <a:tab pos="834390" algn="l"/>
              </a:tabLst>
            </a:pPr>
            <a:r>
              <a:rPr lang="en-US" sz="2000" spc="-20" dirty="0">
                <a:latin typeface="Calibri"/>
                <a:cs typeface="Calibri"/>
              </a:rPr>
              <a:t>PIL(Pillow)</a:t>
            </a:r>
          </a:p>
          <a:p>
            <a:pPr marL="834390" lvl="1" indent="-285750">
              <a:lnSpc>
                <a:spcPct val="100000"/>
              </a:lnSpc>
              <a:spcBef>
                <a:spcPts val="225"/>
              </a:spcBef>
              <a:buFont typeface="Wingdings"/>
              <a:buChar char=""/>
              <a:tabLst>
                <a:tab pos="834390" algn="l"/>
              </a:tabLst>
            </a:pPr>
            <a:r>
              <a:rPr lang="en-US" sz="2000" dirty="0">
                <a:latin typeface="Calibri"/>
                <a:cs typeface="Calibri"/>
              </a:rPr>
              <a:t>NumPy</a:t>
            </a:r>
          </a:p>
          <a:p>
            <a:pPr marL="834390" lvl="1" indent="-285750">
              <a:lnSpc>
                <a:spcPct val="100000"/>
              </a:lnSpc>
              <a:spcBef>
                <a:spcPts val="225"/>
              </a:spcBef>
              <a:buFont typeface="Wingdings"/>
              <a:buChar char=""/>
              <a:tabLst>
                <a:tab pos="834390" algn="l"/>
              </a:tabLst>
            </a:pPr>
            <a:r>
              <a:rPr lang="en-US" sz="2000" dirty="0">
                <a:latin typeface="Calibri"/>
                <a:cs typeface="Calibri"/>
              </a:rPr>
              <a:t>OpenCV</a:t>
            </a:r>
          </a:p>
          <a:p>
            <a:pPr marL="834390" lvl="1" indent="-285750">
              <a:lnSpc>
                <a:spcPct val="100000"/>
              </a:lnSpc>
              <a:spcBef>
                <a:spcPts val="225"/>
              </a:spcBef>
              <a:buFont typeface="Wingdings"/>
              <a:buChar char=""/>
              <a:tabLst>
                <a:tab pos="834390" algn="l"/>
              </a:tabLst>
            </a:pPr>
            <a:r>
              <a:rPr lang="en-US" sz="2000" dirty="0">
                <a:latin typeface="Calibri"/>
                <a:cs typeface="Calibri"/>
              </a:rPr>
              <a:t>Git/GitHub</a:t>
            </a:r>
          </a:p>
        </p:txBody>
      </p:sp>
      <p:sp>
        <p:nvSpPr>
          <p:cNvPr id="1049074" name="object 4"/>
          <p:cNvSpPr txBox="1"/>
          <p:nvPr/>
        </p:nvSpPr>
        <p:spPr>
          <a:xfrm>
            <a:off x="6710426" y="1957387"/>
            <a:ext cx="4181475" cy="2487861"/>
          </a:xfrm>
          <a:prstGeom prst="rect">
            <a:avLst/>
          </a:prstGeom>
          <a:ln w="25400">
            <a:solidFill>
              <a:srgbClr val="0E6EC5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434340" indent="-342900">
              <a:lnSpc>
                <a:spcPct val="100000"/>
              </a:lnSpc>
              <a:spcBef>
                <a:spcPts val="220"/>
              </a:spcBef>
              <a:buClr>
                <a:srgbClr val="0E6EC5"/>
              </a:buClr>
              <a:buSzPct val="81250"/>
              <a:buFont typeface="Wingdings"/>
              <a:buChar char=""/>
              <a:tabLst>
                <a:tab pos="434340" algn="l"/>
              </a:tabLst>
            </a:pPr>
            <a:r>
              <a:rPr sz="2400" spc="-10" dirty="0">
                <a:latin typeface="Calibri"/>
                <a:cs typeface="Calibri"/>
              </a:rPr>
              <a:t>Techniques</a:t>
            </a:r>
            <a:endParaRPr sz="2400" dirty="0">
              <a:latin typeface="Calibri"/>
              <a:cs typeface="Calibri"/>
            </a:endParaRPr>
          </a:p>
          <a:p>
            <a:pPr marL="834390" lvl="1" indent="-285115">
              <a:lnSpc>
                <a:spcPct val="100000"/>
              </a:lnSpc>
              <a:spcBef>
                <a:spcPts val="1050"/>
              </a:spcBef>
              <a:buClr>
                <a:srgbClr val="0E6EC5"/>
              </a:buClr>
              <a:buSzPct val="77500"/>
              <a:buFont typeface="Wingdings"/>
              <a:buChar char=""/>
              <a:tabLst>
                <a:tab pos="834390" algn="l"/>
              </a:tabLst>
            </a:pPr>
            <a:r>
              <a:rPr lang="en-US" sz="2000" dirty="0">
                <a:latin typeface="Cambria"/>
                <a:cs typeface="Cambria"/>
              </a:rPr>
              <a:t>Image</a:t>
            </a:r>
            <a:r>
              <a:rPr sz="2000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preprocessing</a:t>
            </a:r>
            <a:endParaRPr lang="en-US" sz="2000" spc="-10" dirty="0">
              <a:latin typeface="Cambria"/>
              <a:cs typeface="Cambria"/>
            </a:endParaRPr>
          </a:p>
          <a:p>
            <a:pPr marL="834390" lvl="1" indent="-285115">
              <a:lnSpc>
                <a:spcPct val="100000"/>
              </a:lnSpc>
              <a:spcBef>
                <a:spcPts val="1050"/>
              </a:spcBef>
              <a:buClr>
                <a:srgbClr val="0E6EC5"/>
              </a:buClr>
              <a:buSzPct val="77500"/>
              <a:buFont typeface="Wingdings"/>
              <a:buChar char=""/>
              <a:tabLst>
                <a:tab pos="834390" algn="l"/>
              </a:tabLst>
            </a:pPr>
            <a:r>
              <a:rPr lang="en-US" sz="2000" dirty="0">
                <a:latin typeface="Cambria"/>
                <a:cs typeface="Cambria"/>
              </a:rPr>
              <a:t>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Architectural</a:t>
            </a:r>
            <a:r>
              <a:rPr lang="en-US" sz="2000" dirty="0"/>
              <a:t> </a:t>
            </a:r>
            <a:r>
              <a:rPr lang="en-US" sz="2000" dirty="0">
                <a:latin typeface="Cambria"/>
                <a:cs typeface="Cambria"/>
              </a:rPr>
              <a:t>Object detection and classification</a:t>
            </a:r>
          </a:p>
          <a:p>
            <a:pPr marL="834390" lvl="1" indent="-285115">
              <a:lnSpc>
                <a:spcPct val="100000"/>
              </a:lnSpc>
              <a:spcBef>
                <a:spcPts val="1050"/>
              </a:spcBef>
              <a:buClr>
                <a:srgbClr val="0E6EC5"/>
              </a:buClr>
              <a:buSzPct val="77500"/>
              <a:buFont typeface="Wingdings"/>
              <a:buChar char=""/>
              <a:tabLst>
                <a:tab pos="834390" algn="l"/>
              </a:tabLst>
            </a:pPr>
            <a:r>
              <a:rPr lang="en-US" sz="2000" dirty="0">
                <a:latin typeface="Cambria"/>
                <a:cs typeface="Cambria"/>
              </a:rPr>
              <a:t>Data retrieval and integration</a:t>
            </a:r>
          </a:p>
          <a:p>
            <a:pPr marL="549275" lvl="1">
              <a:lnSpc>
                <a:spcPct val="100000"/>
              </a:lnSpc>
              <a:spcBef>
                <a:spcPts val="980"/>
              </a:spcBef>
              <a:buClr>
                <a:srgbClr val="0E6EC5"/>
              </a:buClr>
              <a:buSzPct val="77500"/>
              <a:tabLst>
                <a:tab pos="892175" algn="l"/>
              </a:tabLst>
            </a:pPr>
            <a:endParaRPr lang="en-US" sz="2000" dirty="0">
              <a:latin typeface="Cambria"/>
              <a:cs typeface="Cambria"/>
            </a:endParaRPr>
          </a:p>
        </p:txBody>
      </p:sp>
      <p:grpSp>
        <p:nvGrpSpPr>
          <p:cNvPr id="257" name="Group 4"/>
          <p:cNvGrpSpPr/>
          <p:nvPr/>
        </p:nvGrpSpPr>
        <p:grpSpPr>
          <a:xfrm>
            <a:off x="3043521" y="6324600"/>
            <a:ext cx="9128426" cy="385810"/>
            <a:chOff x="4461235" y="7673908"/>
            <a:chExt cx="9128426" cy="385810"/>
          </a:xfrm>
        </p:grpSpPr>
        <p:sp>
          <p:nvSpPr>
            <p:cNvPr id="1049075" name="Rectangle 5"/>
            <p:cNvSpPr/>
            <p:nvPr/>
          </p:nvSpPr>
          <p:spPr>
            <a:xfrm>
              <a:off x="4461235" y="7694593"/>
              <a:ext cx="6816365" cy="36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IT21273094</a:t>
              </a:r>
              <a:r>
                <a:rPr lang="en-US" sz="1800" dirty="0">
                  <a:solidFill>
                    <a:schemeClr val="tx1"/>
                  </a:solidFill>
                </a:rPr>
                <a:t>   |   </a:t>
              </a:r>
              <a:r>
                <a:rPr lang="en-US" dirty="0">
                  <a:solidFill>
                    <a:schemeClr val="tx1"/>
                  </a:solidFill>
                </a:rPr>
                <a:t>Ediriwickrama</a:t>
              </a:r>
              <a:r>
                <a:rPr lang="en-US" sz="1800" dirty="0">
                  <a:solidFill>
                    <a:schemeClr val="tx1"/>
                  </a:solidFill>
                </a:rPr>
                <a:t> </a:t>
              </a:r>
              <a:r>
                <a:rPr lang="en-US" dirty="0">
                  <a:solidFill>
                    <a:schemeClr val="tx1"/>
                  </a:solidFill>
                </a:rPr>
                <a:t>E</a:t>
              </a:r>
              <a:r>
                <a:rPr lang="en-US" sz="1800" dirty="0">
                  <a:solidFill>
                    <a:schemeClr val="tx1"/>
                  </a:solidFill>
                </a:rPr>
                <a:t>.</a:t>
              </a:r>
              <a:r>
                <a:rPr lang="en-US" dirty="0">
                  <a:solidFill>
                    <a:schemeClr val="tx1"/>
                  </a:solidFill>
                </a:rPr>
                <a:t>A</a:t>
              </a:r>
              <a:r>
                <a:rPr lang="en-US" sz="1800" dirty="0">
                  <a:solidFill>
                    <a:schemeClr val="tx1"/>
                  </a:solidFill>
                </a:rPr>
                <a:t>.</a:t>
              </a:r>
              <a:r>
                <a:rPr lang="en-US" dirty="0">
                  <a:solidFill>
                    <a:schemeClr val="tx1"/>
                  </a:solidFill>
                </a:rPr>
                <a:t>K.V   </a:t>
              </a:r>
              <a:r>
                <a:rPr lang="en-US" sz="1800" dirty="0">
                  <a:solidFill>
                    <a:schemeClr val="tx1"/>
                  </a:solidFill>
                </a:rPr>
                <a:t>| 24-25J-092</a:t>
              </a:r>
              <a:endParaRPr lang="en-US" sz="1800" b="0" dirty="0">
                <a:solidFill>
                  <a:schemeClr val="tx1"/>
                </a:solidFill>
              </a:endParaRPr>
            </a:p>
          </p:txBody>
        </p:sp>
        <p:sp>
          <p:nvSpPr>
            <p:cNvPr id="1049076" name="Google Shape;214;p7"/>
            <p:cNvSpPr txBox="1"/>
            <p:nvPr/>
          </p:nvSpPr>
          <p:spPr>
            <a:xfrm>
              <a:off x="12318339" y="7673908"/>
              <a:ext cx="1271322" cy="326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30014"/>
                </a:lnSpc>
              </a:pPr>
              <a:r>
                <a:rPr lang="en-US" sz="1631" dirty="0">
                  <a:solidFill>
                    <a:srgbClr val="242424"/>
                  </a:solidFill>
                  <a:latin typeface="Arial"/>
                  <a:ea typeface="Arial"/>
                  <a:cs typeface="Arial"/>
                  <a:sym typeface="Arial"/>
                </a:rPr>
                <a:t>28/11/2024</a:t>
              </a:r>
              <a:endParaRPr sz="1440" dirty="0"/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7" name="object 2"/>
          <p:cNvSpPr txBox="1">
            <a:spLocks noGrp="1"/>
          </p:cNvSpPr>
          <p:nvPr>
            <p:ph type="title"/>
          </p:nvPr>
        </p:nvSpPr>
        <p:spPr>
          <a:xfrm>
            <a:off x="1442974" y="430911"/>
            <a:ext cx="8550275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dirty="0"/>
              <a:t>Functional,</a:t>
            </a:r>
            <a:r>
              <a:rPr sz="3600" spc="-55" dirty="0"/>
              <a:t> </a:t>
            </a:r>
            <a:r>
              <a:rPr sz="3600" spc="-10" dirty="0"/>
              <a:t>Non-</a:t>
            </a:r>
            <a:r>
              <a:rPr sz="3600" dirty="0"/>
              <a:t>Functional</a:t>
            </a:r>
            <a:r>
              <a:rPr sz="3600" spc="-50" dirty="0"/>
              <a:t> </a:t>
            </a:r>
            <a:r>
              <a:rPr sz="3600" dirty="0"/>
              <a:t>and</a:t>
            </a:r>
            <a:r>
              <a:rPr sz="3600" spc="-40" dirty="0"/>
              <a:t> </a:t>
            </a:r>
            <a:r>
              <a:rPr sz="3600" spc="-10" dirty="0"/>
              <a:t>Requirements</a:t>
            </a:r>
            <a:endParaRPr sz="3600" dirty="0"/>
          </a:p>
        </p:txBody>
      </p:sp>
      <p:sp>
        <p:nvSpPr>
          <p:cNvPr id="1049078" name="object 4"/>
          <p:cNvSpPr txBox="1"/>
          <p:nvPr/>
        </p:nvSpPr>
        <p:spPr>
          <a:xfrm>
            <a:off x="728662" y="1604962"/>
            <a:ext cx="5095875" cy="2807820"/>
          </a:xfrm>
          <a:prstGeom prst="rect">
            <a:avLst/>
          </a:prstGeom>
          <a:ln w="25400">
            <a:solidFill>
              <a:srgbClr val="0E6EC5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26720" indent="-342265">
              <a:lnSpc>
                <a:spcPct val="100000"/>
              </a:lnSpc>
              <a:spcBef>
                <a:spcPts val="295"/>
              </a:spcBef>
              <a:buFont typeface="Wingdings"/>
              <a:buChar char=""/>
              <a:tabLst>
                <a:tab pos="426720" algn="l"/>
              </a:tabLst>
            </a:pPr>
            <a:r>
              <a:rPr sz="2750" dirty="0">
                <a:latin typeface="Cambria"/>
                <a:cs typeface="Cambria"/>
              </a:rPr>
              <a:t>Functional</a:t>
            </a:r>
            <a:r>
              <a:rPr sz="2750" spc="125" dirty="0">
                <a:latin typeface="Cambria"/>
                <a:cs typeface="Cambria"/>
              </a:rPr>
              <a:t> </a:t>
            </a:r>
            <a:r>
              <a:rPr sz="2750" spc="-10" dirty="0">
                <a:latin typeface="Cambria"/>
                <a:cs typeface="Cambria"/>
              </a:rPr>
              <a:t>Requirements</a:t>
            </a:r>
            <a:endParaRPr sz="2750" dirty="0">
              <a:latin typeface="Cambria"/>
              <a:cs typeface="Cambria"/>
            </a:endParaRPr>
          </a:p>
          <a:p>
            <a:pPr marL="827405" lvl="1" indent="-285115">
              <a:lnSpc>
                <a:spcPct val="100000"/>
              </a:lnSpc>
              <a:spcBef>
                <a:spcPts val="525"/>
              </a:spcBef>
              <a:buFont typeface="Wingdings"/>
              <a:buChar char=""/>
              <a:tabLst>
                <a:tab pos="827405" algn="l"/>
              </a:tabLst>
            </a:pPr>
            <a:r>
              <a:rPr lang="en-US" sz="2000" dirty="0">
                <a:latin typeface="Cambria"/>
                <a:cs typeface="Cambria"/>
              </a:rPr>
              <a:t>Object Detection :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Detect architectural elements from images </a:t>
            </a:r>
          </a:p>
          <a:p>
            <a:pPr marL="827405" lvl="1" indent="-285115">
              <a:lnSpc>
                <a:spcPct val="100000"/>
              </a:lnSpc>
              <a:spcBef>
                <a:spcPts val="525"/>
              </a:spcBef>
              <a:buFont typeface="Wingdings"/>
              <a:buChar char=""/>
              <a:tabLst>
                <a:tab pos="827405" algn="l"/>
              </a:tabLst>
            </a:pPr>
            <a:r>
              <a:rPr lang="en-US" sz="2000" dirty="0">
                <a:latin typeface="Cambria"/>
                <a:cs typeface="Cambria"/>
              </a:rPr>
              <a:t>Historical data retrieve :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Retrieve and display associated historical data</a:t>
            </a:r>
            <a:r>
              <a:rPr lang="en-US" sz="2000" dirty="0">
                <a:latin typeface="Cambria"/>
                <a:cs typeface="Cambria"/>
              </a:rPr>
              <a:t>.</a:t>
            </a:r>
          </a:p>
          <a:p>
            <a:pPr marL="827405" lvl="1" indent="-285115">
              <a:lnSpc>
                <a:spcPct val="100000"/>
              </a:lnSpc>
              <a:spcBef>
                <a:spcPts val="525"/>
              </a:spcBef>
              <a:buFont typeface="Wingdings"/>
              <a:buChar char=""/>
              <a:tabLst>
                <a:tab pos="827405" algn="l"/>
              </a:tabLst>
            </a:pPr>
            <a:r>
              <a:rPr lang="en-US" sz="2000" dirty="0">
                <a:latin typeface="Cambria"/>
                <a:cs typeface="Cambria"/>
              </a:rPr>
              <a:t>Analysis and Reporting :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Generate detailed reports with architectural insights</a:t>
            </a:r>
            <a:r>
              <a:rPr lang="en-US" sz="2000" dirty="0">
                <a:latin typeface="Cambria"/>
                <a:cs typeface="Cambria"/>
              </a:rPr>
              <a:t>.</a:t>
            </a:r>
          </a:p>
        </p:txBody>
      </p:sp>
      <p:sp>
        <p:nvSpPr>
          <p:cNvPr id="1049079" name="object 5"/>
          <p:cNvSpPr txBox="1"/>
          <p:nvPr/>
        </p:nvSpPr>
        <p:spPr>
          <a:xfrm>
            <a:off x="6338951" y="1604962"/>
            <a:ext cx="5219700" cy="3064300"/>
          </a:xfrm>
          <a:prstGeom prst="rect">
            <a:avLst/>
          </a:prstGeom>
          <a:ln w="25400">
            <a:solidFill>
              <a:srgbClr val="0E6EC5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5609" indent="-342265">
              <a:lnSpc>
                <a:spcPct val="100000"/>
              </a:lnSpc>
              <a:spcBef>
                <a:spcPts val="295"/>
              </a:spcBef>
              <a:buFont typeface="Wingdings"/>
              <a:buChar char=""/>
              <a:tabLst>
                <a:tab pos="435609" algn="l"/>
              </a:tabLst>
            </a:pPr>
            <a:r>
              <a:rPr sz="2750" dirty="0">
                <a:latin typeface="Cambria"/>
                <a:cs typeface="Cambria"/>
              </a:rPr>
              <a:t>Non-Functional</a:t>
            </a:r>
            <a:r>
              <a:rPr sz="2750" spc="170" dirty="0">
                <a:latin typeface="Cambria"/>
                <a:cs typeface="Cambria"/>
              </a:rPr>
              <a:t> </a:t>
            </a:r>
            <a:r>
              <a:rPr sz="2750" spc="-10" dirty="0">
                <a:latin typeface="Cambria"/>
                <a:cs typeface="Cambria"/>
              </a:rPr>
              <a:t>Requirements</a:t>
            </a:r>
            <a:endParaRPr sz="2750" dirty="0">
              <a:latin typeface="Cambria"/>
              <a:cs typeface="Cambria"/>
            </a:endParaRPr>
          </a:p>
          <a:p>
            <a:pPr marL="835660" lvl="1" indent="-285115">
              <a:lnSpc>
                <a:spcPct val="100000"/>
              </a:lnSpc>
              <a:spcBef>
                <a:spcPts val="525"/>
              </a:spcBef>
              <a:buFont typeface="Wingdings"/>
              <a:buChar char=""/>
              <a:tabLst>
                <a:tab pos="835660" algn="l"/>
              </a:tabLst>
            </a:pPr>
            <a:r>
              <a:rPr lang="en-US" sz="2000" dirty="0">
                <a:latin typeface="Cambria"/>
                <a:cs typeface="Cambria"/>
              </a:rPr>
              <a:t>Performance</a:t>
            </a:r>
          </a:p>
          <a:p>
            <a:pPr marL="835660" lvl="1" indent="-285115">
              <a:lnSpc>
                <a:spcPct val="100000"/>
              </a:lnSpc>
              <a:spcBef>
                <a:spcPts val="525"/>
              </a:spcBef>
              <a:buFont typeface="Wingdings"/>
              <a:buChar char=""/>
              <a:tabLst>
                <a:tab pos="835660" algn="l"/>
              </a:tabLst>
            </a:pPr>
            <a:r>
              <a:rPr lang="en-US" sz="2000" dirty="0">
                <a:latin typeface="Cambria"/>
                <a:cs typeface="Cambria"/>
              </a:rPr>
              <a:t>Reliability</a:t>
            </a:r>
          </a:p>
          <a:p>
            <a:pPr marL="835660" lvl="1" indent="-285115">
              <a:lnSpc>
                <a:spcPct val="100000"/>
              </a:lnSpc>
              <a:spcBef>
                <a:spcPts val="525"/>
              </a:spcBef>
              <a:buFont typeface="Wingdings"/>
              <a:buChar char=""/>
              <a:tabLst>
                <a:tab pos="835660" algn="l"/>
              </a:tabLst>
            </a:pPr>
            <a:r>
              <a:rPr lang="en-US" sz="2000" dirty="0">
                <a:latin typeface="Cambria"/>
                <a:cs typeface="Cambria"/>
              </a:rPr>
              <a:t>Scalability</a:t>
            </a:r>
          </a:p>
          <a:p>
            <a:pPr marL="835660" lvl="1" indent="-285115">
              <a:lnSpc>
                <a:spcPct val="100000"/>
              </a:lnSpc>
              <a:spcBef>
                <a:spcPts val="525"/>
              </a:spcBef>
              <a:buFont typeface="Wingdings"/>
              <a:buChar char=""/>
              <a:tabLst>
                <a:tab pos="835660" algn="l"/>
              </a:tabLst>
            </a:pPr>
            <a:r>
              <a:rPr lang="en-US" sz="2000" dirty="0">
                <a:latin typeface="Cambria"/>
                <a:cs typeface="Cambria"/>
              </a:rPr>
              <a:t>Security</a:t>
            </a:r>
          </a:p>
          <a:p>
            <a:pPr marL="835660" lvl="1" indent="-285115">
              <a:lnSpc>
                <a:spcPct val="100000"/>
              </a:lnSpc>
              <a:spcBef>
                <a:spcPts val="525"/>
              </a:spcBef>
              <a:buFont typeface="Wingdings"/>
              <a:buChar char=""/>
              <a:tabLst>
                <a:tab pos="835660" algn="l"/>
              </a:tabLst>
            </a:pPr>
            <a:r>
              <a:rPr lang="en-US" sz="2000" dirty="0">
                <a:latin typeface="Cambria"/>
                <a:cs typeface="Cambria"/>
              </a:rPr>
              <a:t>Usability</a:t>
            </a:r>
          </a:p>
          <a:p>
            <a:pPr marL="835660" lvl="1" indent="-285115">
              <a:lnSpc>
                <a:spcPct val="100000"/>
              </a:lnSpc>
              <a:spcBef>
                <a:spcPts val="525"/>
              </a:spcBef>
              <a:buFont typeface="Wingdings"/>
              <a:buChar char=""/>
              <a:tabLst>
                <a:tab pos="835660" algn="l"/>
              </a:tabLst>
            </a:pPr>
            <a:r>
              <a:rPr lang="en-US" sz="2000" dirty="0">
                <a:latin typeface="Cambria"/>
                <a:cs typeface="Cambria"/>
              </a:rPr>
              <a:t>Maintainability</a:t>
            </a:r>
          </a:p>
          <a:p>
            <a:pPr marL="835660" lvl="1" indent="-285115">
              <a:lnSpc>
                <a:spcPct val="100000"/>
              </a:lnSpc>
              <a:spcBef>
                <a:spcPts val="525"/>
              </a:spcBef>
              <a:buFont typeface="Wingdings"/>
              <a:buChar char=""/>
              <a:tabLst>
                <a:tab pos="835660" algn="l"/>
              </a:tabLst>
            </a:pPr>
            <a:r>
              <a:rPr lang="en-US" sz="2000" dirty="0">
                <a:latin typeface="Cambria"/>
                <a:cs typeface="Cambria"/>
              </a:rPr>
              <a:t>Accuracy</a:t>
            </a:r>
          </a:p>
        </p:txBody>
      </p:sp>
      <p:grpSp>
        <p:nvGrpSpPr>
          <p:cNvPr id="259" name="Group 2"/>
          <p:cNvGrpSpPr/>
          <p:nvPr/>
        </p:nvGrpSpPr>
        <p:grpSpPr>
          <a:xfrm>
            <a:off x="3043521" y="6324600"/>
            <a:ext cx="9128426" cy="385810"/>
            <a:chOff x="4461235" y="7673908"/>
            <a:chExt cx="9128426" cy="385810"/>
          </a:xfrm>
        </p:grpSpPr>
        <p:sp>
          <p:nvSpPr>
            <p:cNvPr id="1049080" name="Rectangle 5"/>
            <p:cNvSpPr/>
            <p:nvPr/>
          </p:nvSpPr>
          <p:spPr>
            <a:xfrm>
              <a:off x="4461235" y="7694593"/>
              <a:ext cx="6816365" cy="36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IT21273094</a:t>
              </a:r>
              <a:r>
                <a:rPr lang="en-US" sz="1800" dirty="0">
                  <a:solidFill>
                    <a:schemeClr val="tx1"/>
                  </a:solidFill>
                </a:rPr>
                <a:t>   |   </a:t>
              </a:r>
              <a:r>
                <a:rPr lang="en-US" dirty="0">
                  <a:solidFill>
                    <a:schemeClr val="tx1"/>
                  </a:solidFill>
                </a:rPr>
                <a:t>Ediriwickrama</a:t>
              </a:r>
              <a:r>
                <a:rPr lang="en-US" sz="1800" dirty="0">
                  <a:solidFill>
                    <a:schemeClr val="tx1"/>
                  </a:solidFill>
                </a:rPr>
                <a:t> </a:t>
              </a:r>
              <a:r>
                <a:rPr lang="en-US" dirty="0">
                  <a:solidFill>
                    <a:schemeClr val="tx1"/>
                  </a:solidFill>
                </a:rPr>
                <a:t>E</a:t>
              </a:r>
              <a:r>
                <a:rPr lang="en-US" sz="1800" dirty="0">
                  <a:solidFill>
                    <a:schemeClr val="tx1"/>
                  </a:solidFill>
                </a:rPr>
                <a:t>.</a:t>
              </a:r>
              <a:r>
                <a:rPr lang="en-US" dirty="0">
                  <a:solidFill>
                    <a:schemeClr val="tx1"/>
                  </a:solidFill>
                </a:rPr>
                <a:t>A</a:t>
              </a:r>
              <a:r>
                <a:rPr lang="en-US" sz="1800" dirty="0">
                  <a:solidFill>
                    <a:schemeClr val="tx1"/>
                  </a:solidFill>
                </a:rPr>
                <a:t>.</a:t>
              </a:r>
              <a:r>
                <a:rPr lang="en-US" dirty="0">
                  <a:solidFill>
                    <a:schemeClr val="tx1"/>
                  </a:solidFill>
                </a:rPr>
                <a:t>K.V   </a:t>
              </a:r>
              <a:r>
                <a:rPr lang="en-US" sz="1800" dirty="0">
                  <a:solidFill>
                    <a:schemeClr val="tx1"/>
                  </a:solidFill>
                </a:rPr>
                <a:t>| 24-25J-092</a:t>
              </a:r>
              <a:endParaRPr lang="en-US" sz="1800" b="0" dirty="0">
                <a:solidFill>
                  <a:schemeClr val="tx1"/>
                </a:solidFill>
              </a:endParaRPr>
            </a:p>
          </p:txBody>
        </p:sp>
        <p:sp>
          <p:nvSpPr>
            <p:cNvPr id="1049081" name="Google Shape;214;p7"/>
            <p:cNvSpPr txBox="1"/>
            <p:nvPr/>
          </p:nvSpPr>
          <p:spPr>
            <a:xfrm>
              <a:off x="12318339" y="7673908"/>
              <a:ext cx="1271322" cy="326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30014"/>
                </a:lnSpc>
              </a:pPr>
              <a:r>
                <a:rPr lang="en-US" sz="1631" dirty="0">
                  <a:solidFill>
                    <a:srgbClr val="242424"/>
                  </a:solidFill>
                  <a:latin typeface="Arial"/>
                  <a:ea typeface="Arial"/>
                  <a:cs typeface="Arial"/>
                  <a:sym typeface="Arial"/>
                </a:rPr>
                <a:t>28/11/2024</a:t>
              </a:r>
              <a:endParaRPr sz="1440" dirty="0"/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5488" rIns="0" bIns="0" rtlCol="0">
            <a:spAutoFit/>
          </a:bodyPr>
          <a:lstStyle/>
          <a:p>
            <a:pPr marL="534035">
              <a:lnSpc>
                <a:spcPct val="100000"/>
              </a:lnSpc>
              <a:spcBef>
                <a:spcPts val="130"/>
              </a:spcBef>
            </a:pPr>
            <a:r>
              <a:rPr sz="3950" dirty="0"/>
              <a:t>Completion</a:t>
            </a:r>
            <a:r>
              <a:rPr sz="3950" spc="145" dirty="0"/>
              <a:t> </a:t>
            </a:r>
            <a:r>
              <a:rPr sz="4400" dirty="0"/>
              <a:t>of</a:t>
            </a:r>
            <a:r>
              <a:rPr sz="4400" spc="-5" dirty="0"/>
              <a:t> </a:t>
            </a:r>
            <a:r>
              <a:rPr sz="4400" dirty="0"/>
              <a:t>the</a:t>
            </a:r>
            <a:r>
              <a:rPr sz="4400" spc="-20" dirty="0"/>
              <a:t> </a:t>
            </a:r>
            <a:r>
              <a:rPr sz="4400" spc="-10" dirty="0"/>
              <a:t>project</a:t>
            </a:r>
            <a:endParaRPr sz="4400" dirty="0"/>
          </a:p>
        </p:txBody>
      </p:sp>
      <p:grpSp>
        <p:nvGrpSpPr>
          <p:cNvPr id="261" name="object 3"/>
          <p:cNvGrpSpPr/>
          <p:nvPr/>
        </p:nvGrpSpPr>
        <p:grpSpPr>
          <a:xfrm>
            <a:off x="696912" y="1630426"/>
            <a:ext cx="10798175" cy="2035175"/>
            <a:chOff x="696912" y="1630426"/>
            <a:chExt cx="10798175" cy="2035175"/>
          </a:xfrm>
        </p:grpSpPr>
        <p:sp>
          <p:nvSpPr>
            <p:cNvPr id="1049083" name="object 4"/>
            <p:cNvSpPr/>
            <p:nvPr/>
          </p:nvSpPr>
          <p:spPr>
            <a:xfrm>
              <a:off x="709612" y="1947799"/>
              <a:ext cx="10772775" cy="1704975"/>
            </a:xfrm>
            <a:custGeom>
              <a:avLst/>
              <a:gdLst/>
              <a:ahLst/>
              <a:cxnLst/>
              <a:rect l="l" t="t" r="r" b="b"/>
              <a:pathLst>
                <a:path w="10772775" h="1704975">
                  <a:moveTo>
                    <a:pt x="0" y="1704975"/>
                  </a:moveTo>
                  <a:lnTo>
                    <a:pt x="10772775" y="1704975"/>
                  </a:lnTo>
                  <a:lnTo>
                    <a:pt x="10772775" y="0"/>
                  </a:lnTo>
                  <a:lnTo>
                    <a:pt x="0" y="0"/>
                  </a:lnTo>
                  <a:lnTo>
                    <a:pt x="0" y="1704975"/>
                  </a:lnTo>
                  <a:close/>
                </a:path>
              </a:pathLst>
            </a:custGeom>
            <a:ln w="25400">
              <a:solidFill>
                <a:srgbClr val="009D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9084" name="object 5"/>
            <p:cNvSpPr/>
            <p:nvPr/>
          </p:nvSpPr>
          <p:spPr>
            <a:xfrm>
              <a:off x="1243012" y="1643126"/>
              <a:ext cx="7544434" cy="561975"/>
            </a:xfrm>
            <a:custGeom>
              <a:avLst/>
              <a:gdLst/>
              <a:ahLst/>
              <a:cxnLst/>
              <a:rect l="l" t="t" r="r" b="b"/>
              <a:pathLst>
                <a:path w="7544434" h="561975">
                  <a:moveTo>
                    <a:pt x="7450137" y="0"/>
                  </a:moveTo>
                  <a:lnTo>
                    <a:pt x="93662" y="0"/>
                  </a:lnTo>
                  <a:lnTo>
                    <a:pt x="57221" y="7356"/>
                  </a:lnTo>
                  <a:lnTo>
                    <a:pt x="27447" y="27416"/>
                  </a:lnTo>
                  <a:lnTo>
                    <a:pt x="7365" y="57167"/>
                  </a:lnTo>
                  <a:lnTo>
                    <a:pt x="0" y="93599"/>
                  </a:lnTo>
                  <a:lnTo>
                    <a:pt x="0" y="468249"/>
                  </a:lnTo>
                  <a:lnTo>
                    <a:pt x="7366" y="504699"/>
                  </a:lnTo>
                  <a:lnTo>
                    <a:pt x="27447" y="534495"/>
                  </a:lnTo>
                  <a:lnTo>
                    <a:pt x="57221" y="554599"/>
                  </a:lnTo>
                  <a:lnTo>
                    <a:pt x="93662" y="561975"/>
                  </a:lnTo>
                  <a:lnTo>
                    <a:pt x="7450137" y="561975"/>
                  </a:lnTo>
                  <a:lnTo>
                    <a:pt x="7486588" y="554599"/>
                  </a:lnTo>
                  <a:lnTo>
                    <a:pt x="7516383" y="534495"/>
                  </a:lnTo>
                  <a:lnTo>
                    <a:pt x="7536487" y="504699"/>
                  </a:lnTo>
                  <a:lnTo>
                    <a:pt x="7543863" y="468249"/>
                  </a:lnTo>
                  <a:lnTo>
                    <a:pt x="7543863" y="93599"/>
                  </a:lnTo>
                  <a:lnTo>
                    <a:pt x="7536487" y="57167"/>
                  </a:lnTo>
                  <a:lnTo>
                    <a:pt x="7516383" y="27416"/>
                  </a:lnTo>
                  <a:lnTo>
                    <a:pt x="7486588" y="7356"/>
                  </a:lnTo>
                  <a:lnTo>
                    <a:pt x="7450137" y="0"/>
                  </a:lnTo>
                  <a:close/>
                </a:path>
              </a:pathLst>
            </a:custGeom>
            <a:solidFill>
              <a:srgbClr val="009D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9085" name="object 6"/>
            <p:cNvSpPr/>
            <p:nvPr/>
          </p:nvSpPr>
          <p:spPr>
            <a:xfrm>
              <a:off x="1243012" y="1643126"/>
              <a:ext cx="7544434" cy="561975"/>
            </a:xfrm>
            <a:custGeom>
              <a:avLst/>
              <a:gdLst/>
              <a:ahLst/>
              <a:cxnLst/>
              <a:rect l="l" t="t" r="r" b="b"/>
              <a:pathLst>
                <a:path w="7544434" h="561975">
                  <a:moveTo>
                    <a:pt x="0" y="93599"/>
                  </a:moveTo>
                  <a:lnTo>
                    <a:pt x="7365" y="57167"/>
                  </a:lnTo>
                  <a:lnTo>
                    <a:pt x="27447" y="27416"/>
                  </a:lnTo>
                  <a:lnTo>
                    <a:pt x="57221" y="7356"/>
                  </a:lnTo>
                  <a:lnTo>
                    <a:pt x="93662" y="0"/>
                  </a:lnTo>
                  <a:lnTo>
                    <a:pt x="7450137" y="0"/>
                  </a:lnTo>
                  <a:lnTo>
                    <a:pt x="7486588" y="7356"/>
                  </a:lnTo>
                  <a:lnTo>
                    <a:pt x="7516383" y="27416"/>
                  </a:lnTo>
                  <a:lnTo>
                    <a:pt x="7536487" y="57167"/>
                  </a:lnTo>
                  <a:lnTo>
                    <a:pt x="7543863" y="93599"/>
                  </a:lnTo>
                  <a:lnTo>
                    <a:pt x="7543863" y="468249"/>
                  </a:lnTo>
                  <a:lnTo>
                    <a:pt x="7536487" y="504699"/>
                  </a:lnTo>
                  <a:lnTo>
                    <a:pt x="7516383" y="534495"/>
                  </a:lnTo>
                  <a:lnTo>
                    <a:pt x="7486588" y="554599"/>
                  </a:lnTo>
                  <a:lnTo>
                    <a:pt x="7450137" y="561975"/>
                  </a:lnTo>
                  <a:lnTo>
                    <a:pt x="93662" y="561975"/>
                  </a:lnTo>
                  <a:lnTo>
                    <a:pt x="57221" y="554599"/>
                  </a:lnTo>
                  <a:lnTo>
                    <a:pt x="27447" y="534495"/>
                  </a:lnTo>
                  <a:lnTo>
                    <a:pt x="7366" y="504699"/>
                  </a:lnTo>
                  <a:lnTo>
                    <a:pt x="0" y="468249"/>
                  </a:lnTo>
                  <a:lnTo>
                    <a:pt x="0" y="9359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2" name="object 7"/>
          <p:cNvGrpSpPr/>
          <p:nvPr/>
        </p:nvGrpSpPr>
        <p:grpSpPr>
          <a:xfrm>
            <a:off x="709612" y="3729101"/>
            <a:ext cx="10772775" cy="2257361"/>
            <a:chOff x="709612" y="3729101"/>
            <a:chExt cx="10772775" cy="2257361"/>
          </a:xfrm>
        </p:grpSpPr>
        <p:sp>
          <p:nvSpPr>
            <p:cNvPr id="1049086" name="object 8"/>
            <p:cNvSpPr/>
            <p:nvPr/>
          </p:nvSpPr>
          <p:spPr>
            <a:xfrm>
              <a:off x="709612" y="4014787"/>
              <a:ext cx="10772775" cy="1971675"/>
            </a:xfrm>
            <a:custGeom>
              <a:avLst/>
              <a:gdLst/>
              <a:ahLst/>
              <a:cxnLst/>
              <a:rect l="l" t="t" r="r" b="b"/>
              <a:pathLst>
                <a:path w="10772775" h="1971675">
                  <a:moveTo>
                    <a:pt x="0" y="1971675"/>
                  </a:moveTo>
                  <a:lnTo>
                    <a:pt x="10772775" y="1971675"/>
                  </a:lnTo>
                  <a:lnTo>
                    <a:pt x="10772775" y="0"/>
                  </a:lnTo>
                  <a:lnTo>
                    <a:pt x="0" y="0"/>
                  </a:lnTo>
                  <a:lnTo>
                    <a:pt x="0" y="1971675"/>
                  </a:lnTo>
                  <a:close/>
                </a:path>
              </a:pathLst>
            </a:custGeom>
            <a:ln w="2540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9087" name="object 9"/>
            <p:cNvSpPr/>
            <p:nvPr/>
          </p:nvSpPr>
          <p:spPr>
            <a:xfrm>
              <a:off x="1243012" y="3729101"/>
              <a:ext cx="7544434" cy="561975"/>
            </a:xfrm>
            <a:custGeom>
              <a:avLst/>
              <a:gdLst/>
              <a:ahLst/>
              <a:cxnLst/>
              <a:rect l="l" t="t" r="r" b="b"/>
              <a:pathLst>
                <a:path w="7544434" h="561975">
                  <a:moveTo>
                    <a:pt x="7450137" y="0"/>
                  </a:moveTo>
                  <a:lnTo>
                    <a:pt x="93662" y="0"/>
                  </a:lnTo>
                  <a:lnTo>
                    <a:pt x="57221" y="7356"/>
                  </a:lnTo>
                  <a:lnTo>
                    <a:pt x="27447" y="27416"/>
                  </a:lnTo>
                  <a:lnTo>
                    <a:pt x="7365" y="57167"/>
                  </a:lnTo>
                  <a:lnTo>
                    <a:pt x="0" y="93599"/>
                  </a:lnTo>
                  <a:lnTo>
                    <a:pt x="0" y="468249"/>
                  </a:lnTo>
                  <a:lnTo>
                    <a:pt x="7366" y="504699"/>
                  </a:lnTo>
                  <a:lnTo>
                    <a:pt x="27447" y="534495"/>
                  </a:lnTo>
                  <a:lnTo>
                    <a:pt x="57221" y="554599"/>
                  </a:lnTo>
                  <a:lnTo>
                    <a:pt x="93662" y="561975"/>
                  </a:lnTo>
                  <a:lnTo>
                    <a:pt x="7450137" y="561975"/>
                  </a:lnTo>
                  <a:lnTo>
                    <a:pt x="7486588" y="554599"/>
                  </a:lnTo>
                  <a:lnTo>
                    <a:pt x="7516383" y="534495"/>
                  </a:lnTo>
                  <a:lnTo>
                    <a:pt x="7536487" y="504699"/>
                  </a:lnTo>
                  <a:lnTo>
                    <a:pt x="7543863" y="468249"/>
                  </a:lnTo>
                  <a:lnTo>
                    <a:pt x="7543863" y="93599"/>
                  </a:lnTo>
                  <a:lnTo>
                    <a:pt x="7536487" y="57167"/>
                  </a:lnTo>
                  <a:lnTo>
                    <a:pt x="7516383" y="27416"/>
                  </a:lnTo>
                  <a:lnTo>
                    <a:pt x="7486588" y="7356"/>
                  </a:lnTo>
                  <a:lnTo>
                    <a:pt x="7450137" y="0"/>
                  </a:lnTo>
                  <a:close/>
                </a:path>
              </a:pathLst>
            </a:custGeom>
            <a:solidFill>
              <a:srgbClr val="0AD0D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49088" name="object 10"/>
            <p:cNvSpPr/>
            <p:nvPr/>
          </p:nvSpPr>
          <p:spPr>
            <a:xfrm>
              <a:off x="1243012" y="3729101"/>
              <a:ext cx="7544434" cy="561975"/>
            </a:xfrm>
            <a:custGeom>
              <a:avLst/>
              <a:gdLst/>
              <a:ahLst/>
              <a:cxnLst/>
              <a:rect l="l" t="t" r="r" b="b"/>
              <a:pathLst>
                <a:path w="7544434" h="561975">
                  <a:moveTo>
                    <a:pt x="0" y="93599"/>
                  </a:moveTo>
                  <a:lnTo>
                    <a:pt x="7365" y="57167"/>
                  </a:lnTo>
                  <a:lnTo>
                    <a:pt x="27447" y="27416"/>
                  </a:lnTo>
                  <a:lnTo>
                    <a:pt x="57221" y="7356"/>
                  </a:lnTo>
                  <a:lnTo>
                    <a:pt x="93662" y="0"/>
                  </a:lnTo>
                  <a:lnTo>
                    <a:pt x="7450137" y="0"/>
                  </a:lnTo>
                  <a:lnTo>
                    <a:pt x="7486588" y="7356"/>
                  </a:lnTo>
                  <a:lnTo>
                    <a:pt x="7516383" y="27416"/>
                  </a:lnTo>
                  <a:lnTo>
                    <a:pt x="7536487" y="57167"/>
                  </a:lnTo>
                  <a:lnTo>
                    <a:pt x="7543863" y="93599"/>
                  </a:lnTo>
                  <a:lnTo>
                    <a:pt x="7543863" y="468249"/>
                  </a:lnTo>
                  <a:lnTo>
                    <a:pt x="7536487" y="504699"/>
                  </a:lnTo>
                  <a:lnTo>
                    <a:pt x="7516383" y="534495"/>
                  </a:lnTo>
                  <a:lnTo>
                    <a:pt x="7486588" y="554599"/>
                  </a:lnTo>
                  <a:lnTo>
                    <a:pt x="7450137" y="561975"/>
                  </a:lnTo>
                  <a:lnTo>
                    <a:pt x="93662" y="561975"/>
                  </a:lnTo>
                  <a:lnTo>
                    <a:pt x="57221" y="554599"/>
                  </a:lnTo>
                  <a:lnTo>
                    <a:pt x="27447" y="534495"/>
                  </a:lnTo>
                  <a:lnTo>
                    <a:pt x="7366" y="504699"/>
                  </a:lnTo>
                  <a:lnTo>
                    <a:pt x="0" y="468249"/>
                  </a:lnTo>
                  <a:lnTo>
                    <a:pt x="0" y="9359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49089" name="object 11"/>
          <p:cNvSpPr txBox="1"/>
          <p:nvPr/>
        </p:nvSpPr>
        <p:spPr>
          <a:xfrm>
            <a:off x="1498813" y="3796460"/>
            <a:ext cx="9013190" cy="3013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7305">
              <a:lnSpc>
                <a:spcPct val="100000"/>
              </a:lnSpc>
            </a:pPr>
            <a:r>
              <a:rPr lang="en-US" sz="1850" dirty="0">
                <a:solidFill>
                  <a:srgbClr val="FFFFFF"/>
                </a:solidFill>
                <a:latin typeface="Cambria"/>
                <a:cs typeface="Cambria"/>
              </a:rPr>
              <a:t>Future</a:t>
            </a:r>
            <a:r>
              <a:rPr lang="en-US" sz="185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US" sz="1850" spc="-10" dirty="0">
                <a:solidFill>
                  <a:srgbClr val="FFFFFF"/>
                </a:solidFill>
                <a:latin typeface="Cambria"/>
                <a:cs typeface="Cambria"/>
              </a:rPr>
              <a:t>Implementations</a:t>
            </a:r>
            <a:endParaRPr lang="en-US" sz="1850" dirty="0">
              <a:latin typeface="Cambria"/>
              <a:cs typeface="Cambria"/>
            </a:endParaRPr>
          </a:p>
        </p:txBody>
      </p:sp>
      <p:sp>
        <p:nvSpPr>
          <p:cNvPr id="1049090" name="object 11"/>
          <p:cNvSpPr txBox="1"/>
          <p:nvPr/>
        </p:nvSpPr>
        <p:spPr>
          <a:xfrm>
            <a:off x="1498813" y="1769751"/>
            <a:ext cx="9013190" cy="3013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7305">
              <a:lnSpc>
                <a:spcPct val="100000"/>
              </a:lnSpc>
              <a:spcBef>
                <a:spcPts val="130"/>
              </a:spcBef>
            </a:pPr>
            <a:r>
              <a:rPr sz="1850" dirty="0">
                <a:solidFill>
                  <a:srgbClr val="FFFFFF"/>
                </a:solidFill>
                <a:latin typeface="Cambria"/>
                <a:cs typeface="Cambria"/>
              </a:rPr>
              <a:t>Completion</a:t>
            </a:r>
            <a:r>
              <a:rPr sz="185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5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85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5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5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ambria"/>
                <a:cs typeface="Cambria"/>
              </a:rPr>
              <a:t>Components</a:t>
            </a:r>
            <a:endParaRPr lang="en-US" sz="1850" spc="-10" dirty="0">
              <a:solidFill>
                <a:srgbClr val="FFFFFF"/>
              </a:solidFill>
              <a:latin typeface="Cambria"/>
              <a:cs typeface="Cambria"/>
            </a:endParaRPr>
          </a:p>
        </p:txBody>
      </p:sp>
      <p:sp>
        <p:nvSpPr>
          <p:cNvPr id="1049091" name="object 11"/>
          <p:cNvSpPr txBox="1"/>
          <p:nvPr/>
        </p:nvSpPr>
        <p:spPr>
          <a:xfrm>
            <a:off x="914400" y="2250725"/>
            <a:ext cx="10567986" cy="19402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84150" lvl="1" indent="-171450">
              <a:spcBef>
                <a:spcPts val="2120"/>
              </a:spcBef>
              <a:buChar char="•"/>
              <a:tabLst>
                <a:tab pos="184150" algn="l"/>
              </a:tabLst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Trained CNN model for object detection</a:t>
            </a:r>
            <a:r>
              <a:rPr lang="en-US" dirty="0"/>
              <a:t>.</a:t>
            </a:r>
          </a:p>
          <a:p>
            <a:pPr marL="184150" lvl="1" indent="-171450">
              <a:spcBef>
                <a:spcPts val="2120"/>
              </a:spcBef>
              <a:buChar char="•"/>
              <a:tabLst>
                <a:tab pos="184150" algn="l"/>
              </a:tabLst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Implemented API for data retrieva</a:t>
            </a:r>
            <a:r>
              <a:rPr lang="en-US" dirty="0"/>
              <a:t>l</a:t>
            </a:r>
            <a:r>
              <a:rPr lang="en-US" dirty="0">
                <a:latin typeface="Cambria"/>
                <a:cs typeface="Cambria"/>
              </a:rPr>
              <a:t>.</a:t>
            </a:r>
          </a:p>
          <a:p>
            <a:pPr marL="12700" lvl="1">
              <a:spcBef>
                <a:spcPts val="2120"/>
              </a:spcBef>
              <a:tabLst>
                <a:tab pos="184150" algn="l"/>
              </a:tabLst>
            </a:pPr>
            <a:endParaRPr lang="en-US" dirty="0">
              <a:latin typeface="Cambria"/>
              <a:cs typeface="Cambria"/>
            </a:endParaRPr>
          </a:p>
          <a:p>
            <a:pPr marL="184150" lvl="1" indent="-171450">
              <a:spcBef>
                <a:spcPts val="2120"/>
              </a:spcBef>
              <a:buChar char="•"/>
              <a:tabLst>
                <a:tab pos="184150" algn="l"/>
              </a:tabLst>
            </a:pPr>
            <a:endParaRPr lang="en-US" sz="1850" dirty="0">
              <a:latin typeface="Cambria"/>
              <a:cs typeface="Cambria"/>
            </a:endParaRPr>
          </a:p>
        </p:txBody>
      </p:sp>
      <p:grpSp>
        <p:nvGrpSpPr>
          <p:cNvPr id="263" name="Group 11"/>
          <p:cNvGrpSpPr/>
          <p:nvPr/>
        </p:nvGrpSpPr>
        <p:grpSpPr>
          <a:xfrm>
            <a:off x="3043521" y="6324600"/>
            <a:ext cx="9128426" cy="385810"/>
            <a:chOff x="4461235" y="7673908"/>
            <a:chExt cx="9128426" cy="385810"/>
          </a:xfrm>
        </p:grpSpPr>
        <p:sp>
          <p:nvSpPr>
            <p:cNvPr id="1049092" name="Rectangle 12"/>
            <p:cNvSpPr/>
            <p:nvPr/>
          </p:nvSpPr>
          <p:spPr>
            <a:xfrm>
              <a:off x="4461235" y="7694593"/>
              <a:ext cx="6816365" cy="36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IT21273094</a:t>
              </a:r>
              <a:r>
                <a:rPr lang="en-US" sz="1800" dirty="0">
                  <a:solidFill>
                    <a:schemeClr val="tx1"/>
                  </a:solidFill>
                </a:rPr>
                <a:t>   |   </a:t>
              </a:r>
              <a:r>
                <a:rPr lang="en-US" dirty="0">
                  <a:solidFill>
                    <a:schemeClr val="tx1"/>
                  </a:solidFill>
                </a:rPr>
                <a:t>Ediriwickrama</a:t>
              </a:r>
              <a:r>
                <a:rPr lang="en-US" sz="1800" dirty="0">
                  <a:solidFill>
                    <a:schemeClr val="tx1"/>
                  </a:solidFill>
                </a:rPr>
                <a:t> </a:t>
              </a:r>
              <a:r>
                <a:rPr lang="en-US" dirty="0">
                  <a:solidFill>
                    <a:schemeClr val="tx1"/>
                  </a:solidFill>
                </a:rPr>
                <a:t>E</a:t>
              </a:r>
              <a:r>
                <a:rPr lang="en-US" sz="1800" dirty="0">
                  <a:solidFill>
                    <a:schemeClr val="tx1"/>
                  </a:solidFill>
                </a:rPr>
                <a:t>.</a:t>
              </a:r>
              <a:r>
                <a:rPr lang="en-US" dirty="0">
                  <a:solidFill>
                    <a:schemeClr val="tx1"/>
                  </a:solidFill>
                </a:rPr>
                <a:t>A</a:t>
              </a:r>
              <a:r>
                <a:rPr lang="en-US" sz="1800" dirty="0">
                  <a:solidFill>
                    <a:schemeClr val="tx1"/>
                  </a:solidFill>
                </a:rPr>
                <a:t>.</a:t>
              </a:r>
              <a:r>
                <a:rPr lang="en-US" dirty="0">
                  <a:solidFill>
                    <a:schemeClr val="tx1"/>
                  </a:solidFill>
                </a:rPr>
                <a:t>K.V   </a:t>
              </a:r>
              <a:r>
                <a:rPr lang="en-US" sz="1800" dirty="0">
                  <a:solidFill>
                    <a:schemeClr val="tx1"/>
                  </a:solidFill>
                </a:rPr>
                <a:t>| 24-25J-092</a:t>
              </a:r>
              <a:endParaRPr lang="en-US" sz="1800" b="0" dirty="0">
                <a:solidFill>
                  <a:schemeClr val="tx1"/>
                </a:solidFill>
              </a:endParaRPr>
            </a:p>
          </p:txBody>
        </p:sp>
        <p:sp>
          <p:nvSpPr>
            <p:cNvPr id="1049093" name="Google Shape;214;p7"/>
            <p:cNvSpPr txBox="1"/>
            <p:nvPr/>
          </p:nvSpPr>
          <p:spPr>
            <a:xfrm>
              <a:off x="12318339" y="7673908"/>
              <a:ext cx="1271322" cy="326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30014"/>
                </a:lnSpc>
              </a:pPr>
              <a:r>
                <a:rPr lang="en-US" sz="1631" dirty="0">
                  <a:solidFill>
                    <a:srgbClr val="242424"/>
                  </a:solidFill>
                  <a:latin typeface="Arial"/>
                  <a:ea typeface="Arial"/>
                  <a:cs typeface="Arial"/>
                  <a:sym typeface="Arial"/>
                </a:rPr>
                <a:t>28/11/2024</a:t>
              </a:r>
              <a:endParaRPr sz="1440" dirty="0"/>
            </a:p>
          </p:txBody>
        </p:sp>
      </p:grpSp>
      <p:sp>
        <p:nvSpPr>
          <p:cNvPr id="1049094" name="object 11"/>
          <p:cNvSpPr txBox="1"/>
          <p:nvPr/>
        </p:nvSpPr>
        <p:spPr>
          <a:xfrm>
            <a:off x="914400" y="4359914"/>
            <a:ext cx="10567986" cy="19402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84150" indent="-171450">
              <a:spcBef>
                <a:spcPts val="2120"/>
              </a:spcBef>
              <a:buChar char="•"/>
              <a:tabLst>
                <a:tab pos="184150" algn="l"/>
              </a:tabLst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Expand the dataset to include more architectural styles</a:t>
            </a:r>
            <a:r>
              <a:rPr lang="en-US" dirty="0">
                <a:latin typeface="Cambria"/>
                <a:cs typeface="Cambria"/>
              </a:rPr>
              <a:t>.</a:t>
            </a:r>
          </a:p>
          <a:p>
            <a:pPr marL="184150" lvl="1" indent="-171450">
              <a:spcBef>
                <a:spcPts val="2120"/>
              </a:spcBef>
              <a:buChar char="•"/>
              <a:tabLst>
                <a:tab pos="184150" algn="l"/>
              </a:tabLst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Improve real-time detection accuracy</a:t>
            </a:r>
            <a:r>
              <a:rPr lang="en-US" dirty="0">
                <a:latin typeface="Cambria"/>
                <a:cs typeface="Cambria"/>
              </a:rPr>
              <a:t>.</a:t>
            </a:r>
          </a:p>
          <a:p>
            <a:pPr marL="184150" lvl="1" indent="-171450" algn="l">
              <a:spcBef>
                <a:spcPts val="2120"/>
              </a:spcBef>
              <a:buFontTx/>
              <a:buChar char="•"/>
              <a:tabLst>
                <a:tab pos="184150" algn="l"/>
              </a:tabLst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Integrate mobile support for live scanning and retrieval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Cambria"/>
            </a:endParaRPr>
          </a:p>
          <a:p>
            <a:pPr marL="184150" lvl="1" indent="-171450">
              <a:spcBef>
                <a:spcPts val="2120"/>
              </a:spcBef>
              <a:buChar char="•"/>
              <a:tabLst>
                <a:tab pos="184150" algn="l"/>
              </a:tabLst>
            </a:pPr>
            <a:endParaRPr lang="en-US" sz="1850" dirty="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95" name="object 2"/>
          <p:cNvSpPr txBox="1">
            <a:spLocks noGrp="1"/>
          </p:cNvSpPr>
          <p:nvPr>
            <p:ph type="title"/>
          </p:nvPr>
        </p:nvSpPr>
        <p:spPr>
          <a:xfrm>
            <a:off x="5005070" y="354901"/>
            <a:ext cx="2289175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950" spc="-10" dirty="0"/>
              <a:t>References</a:t>
            </a:r>
            <a:endParaRPr sz="3950"/>
          </a:p>
        </p:txBody>
      </p:sp>
      <p:sp>
        <p:nvSpPr>
          <p:cNvPr id="1049096" name="object 3"/>
          <p:cNvSpPr txBox="1"/>
          <p:nvPr/>
        </p:nvSpPr>
        <p:spPr>
          <a:xfrm>
            <a:off x="1228090" y="914400"/>
            <a:ext cx="9735820" cy="11717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40014"/>
              </a:lnSpc>
            </a:pPr>
            <a:endParaRPr lang="en-US" sz="1800" dirty="0">
              <a:solidFill>
                <a:srgbClr val="000000"/>
              </a:solidFill>
              <a:latin typeface="Calibri (Body)"/>
              <a:ea typeface="Open Sans"/>
              <a:cs typeface="Arial" panose="020B0604020202020204" pitchFamily="34" charset="0"/>
              <a:sym typeface="Open Sans"/>
            </a:endParaRPr>
          </a:p>
          <a:p>
            <a:pPr>
              <a:lnSpc>
                <a:spcPct val="140014"/>
              </a:lnSpc>
            </a:pPr>
            <a:endParaRPr lang="en-US" sz="1800" dirty="0">
              <a:solidFill>
                <a:srgbClr val="000000"/>
              </a:solidFill>
              <a:latin typeface="Arial" panose="020B0604020202020204" pitchFamily="34" charset="0"/>
              <a:ea typeface="Open Sans"/>
              <a:cs typeface="Arial" panose="020B0604020202020204" pitchFamily="34" charset="0"/>
              <a:sym typeface="Open Sans"/>
            </a:endParaRPr>
          </a:p>
          <a:p>
            <a:pPr marL="12700" marR="752475">
              <a:lnSpc>
                <a:spcPct val="153000"/>
              </a:lnSpc>
              <a:spcBef>
                <a:spcPts val="100"/>
              </a:spcBef>
              <a:tabLst>
                <a:tab pos="325120" algn="l"/>
              </a:tabLst>
            </a:pPr>
            <a:endParaRPr sz="1800" dirty="0">
              <a:latin typeface="Arial MT"/>
              <a:cs typeface="Arial MT"/>
            </a:endParaRPr>
          </a:p>
        </p:txBody>
      </p:sp>
      <p:sp>
        <p:nvSpPr>
          <p:cNvPr id="1049097" name="Google Shape;592;p19"/>
          <p:cNvSpPr txBox="1"/>
          <p:nvPr/>
        </p:nvSpPr>
        <p:spPr>
          <a:xfrm>
            <a:off x="864037" y="1394653"/>
            <a:ext cx="10565963" cy="4610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14"/>
              </a:lnSpc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[1] M. V. Peppa et al., “ARCHAEOLOGICAL FEATURE DETECTION FROM ARCHIVE AERIAL PHOTOGRAPHY WITH a SFM-MVS AND IMAGE ENHANCEMENT PIPELINE,” the International Archives of the Photogrammetry, Remote Sensing and Spatial Information Sciences/International Archives of the Photogrammetry, Remote Sensing and Spatial Information Sciences, vol. XLII–2, pp. 869–875, May 2018,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doi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: 10.5194/isprs-archives-xlii-2-869-2018.</a:t>
            </a:r>
          </a:p>
          <a:p>
            <a:pPr>
              <a:lnSpc>
                <a:spcPct val="140014"/>
              </a:lnSpc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ea typeface="Open Sans"/>
              <a:cs typeface="Arial" panose="020B0604020202020204" pitchFamily="34" charset="0"/>
              <a:sym typeface="Open Sans"/>
            </a:endParaRPr>
          </a:p>
          <a:p>
            <a:pPr>
              <a:lnSpc>
                <a:spcPct val="140014"/>
              </a:lnSpc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[2] M.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Altaweel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, A.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Khelifi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, Z. Li, A. Squitieri, T.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Basmaji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, and M. Ghazal, “Automated Archaeological Feature Detection using Deep Learning on Optical UAV imagery: Preliminary results,” Remote Sensing, vol. 14, no. 3, p. 553, Jan. 2022,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doi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: 10.3390/rs14030553.</a:t>
            </a:r>
          </a:p>
          <a:p>
            <a:pPr>
              <a:lnSpc>
                <a:spcPct val="140014"/>
              </a:lnSpc>
            </a:pPr>
            <a:endParaRPr sz="1400" dirty="0">
              <a:solidFill>
                <a:srgbClr val="000000"/>
              </a:solidFill>
              <a:latin typeface="Arial" panose="020B0604020202020204" pitchFamily="34" charset="0"/>
              <a:ea typeface="Open Sans"/>
              <a:cs typeface="Arial" panose="020B0604020202020204" pitchFamily="34" charset="0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object 2"/>
          <p:cNvSpPr txBox="1">
            <a:spLocks noGrp="1"/>
          </p:cNvSpPr>
          <p:nvPr>
            <p:ph type="title"/>
          </p:nvPr>
        </p:nvSpPr>
        <p:spPr>
          <a:xfrm>
            <a:off x="1663954" y="132651"/>
            <a:ext cx="8864091" cy="1040027"/>
          </a:xfrm>
          <a:prstGeom prst="rect">
            <a:avLst/>
          </a:prstGeom>
        </p:spPr>
        <p:txBody>
          <a:bodyPr vert="horz" wrap="square" lIns="0" tIns="359409" rIns="0" bIns="0" rtlCol="0">
            <a:spAutoFit/>
          </a:bodyPr>
          <a:lstStyle/>
          <a:p>
            <a:pPr marL="1438910">
              <a:lnSpc>
                <a:spcPct val="100000"/>
              </a:lnSpc>
              <a:spcBef>
                <a:spcPts val="130"/>
              </a:spcBef>
            </a:pPr>
            <a:r>
              <a:rPr sz="4400" dirty="0"/>
              <a:t>Specific</a:t>
            </a:r>
            <a:r>
              <a:rPr sz="4400" spc="-70" dirty="0"/>
              <a:t> </a:t>
            </a:r>
            <a:r>
              <a:rPr sz="4400" dirty="0"/>
              <a:t>and</a:t>
            </a:r>
            <a:r>
              <a:rPr sz="4400" spc="-65" dirty="0"/>
              <a:t> </a:t>
            </a:r>
            <a:r>
              <a:rPr sz="4400" dirty="0"/>
              <a:t>Sub</a:t>
            </a:r>
            <a:r>
              <a:rPr sz="4400" spc="-70" dirty="0"/>
              <a:t> </a:t>
            </a:r>
            <a:r>
              <a:rPr sz="4400" spc="-10" dirty="0"/>
              <a:t>Objective</a:t>
            </a:r>
            <a:endParaRPr sz="4400" dirty="0"/>
          </a:p>
        </p:txBody>
      </p:sp>
      <p:pic>
        <p:nvPicPr>
          <p:cNvPr id="2097163" name="object 4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05639" y="1495352"/>
            <a:ext cx="4481595" cy="4691144"/>
          </a:xfrm>
          <a:prstGeom prst="rect">
            <a:avLst/>
          </a:prstGeom>
        </p:spPr>
      </p:pic>
      <p:grpSp>
        <p:nvGrpSpPr>
          <p:cNvPr id="94" name="Group 8"/>
          <p:cNvGrpSpPr/>
          <p:nvPr/>
        </p:nvGrpSpPr>
        <p:grpSpPr>
          <a:xfrm>
            <a:off x="3043521" y="6324600"/>
            <a:ext cx="9128426" cy="385810"/>
            <a:chOff x="4461235" y="7673908"/>
            <a:chExt cx="9128426" cy="385810"/>
          </a:xfrm>
        </p:grpSpPr>
        <p:sp>
          <p:nvSpPr>
            <p:cNvPr id="1048634" name="Rectangle 9"/>
            <p:cNvSpPr/>
            <p:nvPr/>
          </p:nvSpPr>
          <p:spPr>
            <a:xfrm>
              <a:off x="4461235" y="7694593"/>
              <a:ext cx="6816365" cy="36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IT21344824</a:t>
              </a:r>
              <a:r>
                <a:rPr lang="en-US" sz="1800" dirty="0">
                  <a:solidFill>
                    <a:schemeClr val="tx1"/>
                  </a:solidFill>
                </a:rPr>
                <a:t>   |   </a:t>
              </a:r>
              <a:r>
                <a:rPr lang="en-US" dirty="0">
                  <a:solidFill>
                    <a:schemeClr val="tx1"/>
                  </a:solidFill>
                </a:rPr>
                <a:t>T.E.M.A.P. Ekanayake </a:t>
              </a:r>
              <a:r>
                <a:rPr lang="en-US" sz="1800" b="1" dirty="0">
                  <a:solidFill>
                    <a:schemeClr val="tx1"/>
                  </a:solidFill>
                </a:rPr>
                <a:t>   </a:t>
              </a:r>
              <a:r>
                <a:rPr lang="en-US" sz="1800" dirty="0">
                  <a:solidFill>
                    <a:schemeClr val="tx1"/>
                  </a:solidFill>
                </a:rPr>
                <a:t>| 24-25J-092</a:t>
              </a:r>
              <a:endParaRPr lang="en-US" sz="1800" b="0" dirty="0">
                <a:solidFill>
                  <a:schemeClr val="tx1"/>
                </a:solidFill>
              </a:endParaRPr>
            </a:p>
          </p:txBody>
        </p:sp>
        <p:sp>
          <p:nvSpPr>
            <p:cNvPr id="1048635" name="Google Shape;214;p7"/>
            <p:cNvSpPr txBox="1"/>
            <p:nvPr/>
          </p:nvSpPr>
          <p:spPr>
            <a:xfrm>
              <a:off x="12318339" y="7673908"/>
              <a:ext cx="1271322" cy="326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30014"/>
                </a:lnSpc>
              </a:pPr>
              <a:r>
                <a:rPr lang="en-US" sz="1631" dirty="0">
                  <a:solidFill>
                    <a:srgbClr val="242424"/>
                  </a:solidFill>
                  <a:latin typeface="Arial"/>
                  <a:ea typeface="Arial"/>
                  <a:cs typeface="Arial"/>
                  <a:sym typeface="Arial"/>
                </a:rPr>
                <a:t>13/8/2024</a:t>
              </a:r>
              <a:endParaRPr sz="1440" dirty="0"/>
            </a:p>
          </p:txBody>
        </p:sp>
      </p:grpSp>
      <p:sp>
        <p:nvSpPr>
          <p:cNvPr id="1048636" name="object 4"/>
          <p:cNvSpPr txBox="1"/>
          <p:nvPr/>
        </p:nvSpPr>
        <p:spPr>
          <a:xfrm>
            <a:off x="388620" y="1725930"/>
            <a:ext cx="5603875" cy="417558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55600" marR="60325" indent="-343535">
              <a:lnSpc>
                <a:spcPct val="102400"/>
              </a:lnSpc>
              <a:spcBef>
                <a:spcPts val="50"/>
              </a:spcBef>
              <a:buFont typeface="Wingdings"/>
              <a:buChar char=""/>
              <a:tabLst>
                <a:tab pos="355600" algn="l"/>
              </a:tabLst>
            </a:pPr>
            <a:r>
              <a:rPr lang="en-US" sz="2750" dirty="0">
                <a:latin typeface="Trebuchet MS"/>
                <a:cs typeface="Trebuchet MS"/>
              </a:rPr>
              <a:t>Specific Objective</a:t>
            </a:r>
          </a:p>
          <a:p>
            <a:pPr marL="755015" lvl="1" indent="-285115">
              <a:lnSpc>
                <a:spcPct val="100000"/>
              </a:lnSpc>
              <a:spcBef>
                <a:spcPts val="605"/>
              </a:spcBef>
              <a:buFont typeface="Wingdings"/>
              <a:buChar char=""/>
              <a:tabLst>
                <a:tab pos="755015" algn="l"/>
              </a:tabLst>
            </a:pPr>
            <a:r>
              <a:rPr lang="en-US" sz="2150" spc="-30" dirty="0">
                <a:latin typeface="Trebuchet MS"/>
                <a:cs typeface="Trebuchet MS"/>
              </a:rPr>
              <a:t>Develop algorithms to convert 2D images into accurate 3D models of archaeological objects.</a:t>
            </a:r>
          </a:p>
          <a:p>
            <a:pPr marL="755015" lvl="1" indent="-285115">
              <a:lnSpc>
                <a:spcPct val="100000"/>
              </a:lnSpc>
              <a:spcBef>
                <a:spcPts val="605"/>
              </a:spcBef>
              <a:buFont typeface="Wingdings"/>
              <a:buChar char=""/>
              <a:tabLst>
                <a:tab pos="755015" algn="l"/>
              </a:tabLst>
            </a:pPr>
            <a:endParaRPr lang="en-US" sz="2400" dirty="0">
              <a:latin typeface="Trebuchet MS"/>
              <a:cs typeface="Trebuchet MS"/>
            </a:endParaRPr>
          </a:p>
          <a:p>
            <a:pPr marL="355600" marR="60325" indent="-343535">
              <a:lnSpc>
                <a:spcPct val="102400"/>
              </a:lnSpc>
              <a:spcBef>
                <a:spcPts val="50"/>
              </a:spcBef>
              <a:buFont typeface="Wingdings"/>
              <a:buChar char=""/>
              <a:tabLst>
                <a:tab pos="355600" algn="l"/>
              </a:tabLst>
            </a:pPr>
            <a:r>
              <a:rPr lang="en-US" sz="2750" dirty="0">
                <a:latin typeface="Trebuchet MS"/>
                <a:cs typeface="Trebuchet MS"/>
              </a:rPr>
              <a:t>Sub Objective</a:t>
            </a:r>
          </a:p>
          <a:p>
            <a:pPr marL="755015" lvl="1" indent="-285115">
              <a:lnSpc>
                <a:spcPct val="100000"/>
              </a:lnSpc>
              <a:spcBef>
                <a:spcPts val="605"/>
              </a:spcBef>
              <a:buFont typeface="Wingdings"/>
              <a:buChar char=""/>
              <a:tabLst>
                <a:tab pos="755015" algn="l"/>
              </a:tabLst>
            </a:pPr>
            <a:r>
              <a:rPr lang="en-US" sz="2150" spc="-30" dirty="0">
                <a:latin typeface="Trebuchet MS"/>
                <a:cs typeface="Trebuchet MS"/>
              </a:rPr>
              <a:t>Implement texture mapping to preserve the object's surface details.</a:t>
            </a:r>
          </a:p>
          <a:p>
            <a:pPr marL="755015" lvl="1" indent="-285115">
              <a:lnSpc>
                <a:spcPct val="100000"/>
              </a:lnSpc>
              <a:spcBef>
                <a:spcPts val="605"/>
              </a:spcBef>
              <a:buFont typeface="Wingdings"/>
              <a:buChar char=""/>
              <a:tabLst>
                <a:tab pos="755015" algn="l"/>
              </a:tabLst>
            </a:pPr>
            <a:r>
              <a:rPr lang="en-US" sz="2400" dirty="0">
                <a:latin typeface="Trebuchet MS"/>
                <a:cs typeface="Trebuchet MS"/>
              </a:rPr>
              <a:t>Optimize the 3D generation process for mobile devices.</a:t>
            </a:r>
          </a:p>
          <a:p>
            <a:pPr marL="755015" lvl="1" indent="-285115">
              <a:lnSpc>
                <a:spcPct val="100000"/>
              </a:lnSpc>
              <a:spcBef>
                <a:spcPts val="605"/>
              </a:spcBef>
              <a:buFont typeface="Wingdings"/>
              <a:buChar char=""/>
              <a:tabLst>
                <a:tab pos="755015" algn="l"/>
              </a:tabLst>
            </a:pPr>
            <a:endParaRPr lang="en-US" sz="2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7" name="object 2"/>
          <p:cNvSpPr txBox="1">
            <a:spLocks noGrp="1"/>
          </p:cNvSpPr>
          <p:nvPr>
            <p:ph type="title"/>
          </p:nvPr>
        </p:nvSpPr>
        <p:spPr>
          <a:xfrm>
            <a:off x="1663954" y="132651"/>
            <a:ext cx="8864091" cy="766572"/>
          </a:xfrm>
          <a:prstGeom prst="rect">
            <a:avLst/>
          </a:prstGeom>
        </p:spPr>
        <p:txBody>
          <a:bodyPr vert="horz" wrap="square" lIns="0" tIns="182371" rIns="0" bIns="0" rtlCol="0">
            <a:spAutoFit/>
          </a:bodyPr>
          <a:lstStyle/>
          <a:p>
            <a:pPr marL="1330960">
              <a:lnSpc>
                <a:spcPct val="100000"/>
              </a:lnSpc>
              <a:spcBef>
                <a:spcPts val="130"/>
              </a:spcBef>
            </a:pPr>
            <a:r>
              <a:rPr sz="3950" dirty="0"/>
              <a:t>Methodology</a:t>
            </a:r>
            <a:r>
              <a:rPr sz="3950" spc="-70" dirty="0"/>
              <a:t> </a:t>
            </a:r>
            <a:r>
              <a:rPr sz="3950" dirty="0"/>
              <a:t>System</a:t>
            </a:r>
            <a:r>
              <a:rPr sz="3950" spc="-20" dirty="0"/>
              <a:t> </a:t>
            </a:r>
            <a:r>
              <a:rPr sz="3950" spc="-10" dirty="0"/>
              <a:t>Diagram</a:t>
            </a:r>
            <a:endParaRPr sz="3950"/>
          </a:p>
        </p:txBody>
      </p:sp>
      <p:grpSp>
        <p:nvGrpSpPr>
          <p:cNvPr id="96" name="Group 10"/>
          <p:cNvGrpSpPr/>
          <p:nvPr/>
        </p:nvGrpSpPr>
        <p:grpSpPr>
          <a:xfrm>
            <a:off x="3043521" y="6324600"/>
            <a:ext cx="9128426" cy="385810"/>
            <a:chOff x="4461235" y="7673908"/>
            <a:chExt cx="9128426" cy="385810"/>
          </a:xfrm>
        </p:grpSpPr>
        <p:sp>
          <p:nvSpPr>
            <p:cNvPr id="1048638" name="Rectangle 11"/>
            <p:cNvSpPr/>
            <p:nvPr/>
          </p:nvSpPr>
          <p:spPr>
            <a:xfrm>
              <a:off x="4461235" y="7694593"/>
              <a:ext cx="6816365" cy="36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</a:rPr>
                <a:t>IT21344824</a:t>
              </a:r>
              <a:r>
                <a:rPr lang="en-US" sz="1800" dirty="0">
                  <a:solidFill>
                    <a:schemeClr val="tx1"/>
                  </a:solidFill>
                </a:rPr>
                <a:t>   |   </a:t>
              </a:r>
              <a:r>
                <a:rPr lang="en-US" dirty="0">
                  <a:solidFill>
                    <a:schemeClr val="tx1"/>
                  </a:solidFill>
                </a:rPr>
                <a:t>T.E.M.A.P. Ekanayake </a:t>
              </a:r>
              <a:r>
                <a:rPr lang="en-US" sz="1800" b="1" dirty="0">
                  <a:solidFill>
                    <a:schemeClr val="tx1"/>
                  </a:solidFill>
                </a:rPr>
                <a:t>   </a:t>
              </a:r>
              <a:r>
                <a:rPr lang="en-US" sz="1800" dirty="0">
                  <a:solidFill>
                    <a:schemeClr val="tx1"/>
                  </a:solidFill>
                </a:rPr>
                <a:t>| 24-25J-092</a:t>
              </a:r>
              <a:endParaRPr lang="en-US" sz="1800" b="0" dirty="0">
                <a:solidFill>
                  <a:schemeClr val="tx1"/>
                </a:solidFill>
              </a:endParaRPr>
            </a:p>
          </p:txBody>
        </p:sp>
        <p:sp>
          <p:nvSpPr>
            <p:cNvPr id="1048639" name="Google Shape;214;p7"/>
            <p:cNvSpPr txBox="1"/>
            <p:nvPr/>
          </p:nvSpPr>
          <p:spPr>
            <a:xfrm>
              <a:off x="12318339" y="7673908"/>
              <a:ext cx="1271322" cy="326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30014"/>
                </a:lnSpc>
              </a:pPr>
              <a:r>
                <a:rPr lang="en-US" sz="1631" dirty="0">
                  <a:solidFill>
                    <a:srgbClr val="242424"/>
                  </a:solidFill>
                  <a:latin typeface="Arial"/>
                  <a:ea typeface="Arial"/>
                  <a:cs typeface="Arial"/>
                  <a:sym typeface="Arial"/>
                </a:rPr>
                <a:t>13/8/2024</a:t>
              </a:r>
              <a:endParaRPr sz="1440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113348D-D761-3FF0-3177-7E30197E2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08" y="1143000"/>
            <a:ext cx="11743584" cy="4648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object 2"/>
          <p:cNvSpPr txBox="1">
            <a:spLocks noGrp="1"/>
          </p:cNvSpPr>
          <p:nvPr>
            <p:ph type="title"/>
          </p:nvPr>
        </p:nvSpPr>
        <p:spPr>
          <a:xfrm>
            <a:off x="1663954" y="0"/>
            <a:ext cx="8864091" cy="920178"/>
          </a:xfrm>
          <a:prstGeom prst="rect">
            <a:avLst/>
          </a:prstGeom>
        </p:spPr>
        <p:txBody>
          <a:bodyPr vert="horz" wrap="square" lIns="0" tIns="335978" rIns="0" bIns="0" rtlCol="0">
            <a:spAutoFit/>
          </a:bodyPr>
          <a:lstStyle/>
          <a:p>
            <a:pPr marL="2853690">
              <a:lnSpc>
                <a:spcPct val="100000"/>
              </a:lnSpc>
              <a:spcBef>
                <a:spcPts val="130"/>
              </a:spcBef>
            </a:pPr>
            <a:r>
              <a:rPr sz="3950" spc="-10" dirty="0"/>
              <a:t>Methodology</a:t>
            </a:r>
            <a:endParaRPr sz="3950" dirty="0"/>
          </a:p>
        </p:txBody>
      </p:sp>
      <p:grpSp>
        <p:nvGrpSpPr>
          <p:cNvPr id="98" name="object 3"/>
          <p:cNvGrpSpPr/>
          <p:nvPr/>
        </p:nvGrpSpPr>
        <p:grpSpPr>
          <a:xfrm>
            <a:off x="570599" y="1232760"/>
            <a:ext cx="467359" cy="460375"/>
            <a:chOff x="955725" y="1441714"/>
            <a:chExt cx="467359" cy="460375"/>
          </a:xfrm>
        </p:grpSpPr>
        <p:sp>
          <p:nvSpPr>
            <p:cNvPr id="1048641" name="object 4"/>
            <p:cNvSpPr/>
            <p:nvPr/>
          </p:nvSpPr>
          <p:spPr>
            <a:xfrm>
              <a:off x="1032339" y="1445007"/>
              <a:ext cx="367665" cy="389255"/>
            </a:xfrm>
            <a:custGeom>
              <a:avLst/>
              <a:gdLst/>
              <a:ahLst/>
              <a:cxnLst/>
              <a:rect l="l" t="t" r="r" b="b"/>
              <a:pathLst>
                <a:path w="367665" h="389255">
                  <a:moveTo>
                    <a:pt x="118091" y="77802"/>
                  </a:moveTo>
                  <a:lnTo>
                    <a:pt x="100686" y="81929"/>
                  </a:lnTo>
                  <a:lnTo>
                    <a:pt x="86144" y="92087"/>
                  </a:lnTo>
                  <a:lnTo>
                    <a:pt x="76395" y="107415"/>
                  </a:lnTo>
                  <a:lnTo>
                    <a:pt x="73506" y="122376"/>
                  </a:lnTo>
                  <a:lnTo>
                    <a:pt x="75763" y="137044"/>
                  </a:lnTo>
                  <a:lnTo>
                    <a:pt x="82766" y="150226"/>
                  </a:lnTo>
                  <a:lnTo>
                    <a:pt x="94118" y="160730"/>
                  </a:lnTo>
                  <a:lnTo>
                    <a:pt x="49582" y="298099"/>
                  </a:lnTo>
                  <a:lnTo>
                    <a:pt x="46850" y="298099"/>
                  </a:lnTo>
                  <a:lnTo>
                    <a:pt x="28647" y="301621"/>
                  </a:lnTo>
                  <a:lnTo>
                    <a:pt x="13767" y="311308"/>
                  </a:lnTo>
                  <a:lnTo>
                    <a:pt x="3716" y="325704"/>
                  </a:lnTo>
                  <a:lnTo>
                    <a:pt x="0" y="343353"/>
                  </a:lnTo>
                  <a:lnTo>
                    <a:pt x="3629" y="361015"/>
                  </a:lnTo>
                  <a:lnTo>
                    <a:pt x="13609" y="375454"/>
                  </a:lnTo>
                  <a:lnTo>
                    <a:pt x="28442" y="385208"/>
                  </a:lnTo>
                  <a:lnTo>
                    <a:pt x="46627" y="388815"/>
                  </a:lnTo>
                  <a:lnTo>
                    <a:pt x="64824" y="385293"/>
                  </a:lnTo>
                  <a:lnTo>
                    <a:pt x="79702" y="375607"/>
                  </a:lnTo>
                  <a:lnTo>
                    <a:pt x="89752" y="361214"/>
                  </a:lnTo>
                  <a:lnTo>
                    <a:pt x="93468" y="343569"/>
                  </a:lnTo>
                  <a:lnTo>
                    <a:pt x="92216" y="333021"/>
                  </a:lnTo>
                  <a:lnTo>
                    <a:pt x="88537" y="323172"/>
                  </a:lnTo>
                  <a:lnTo>
                    <a:pt x="82628" y="314407"/>
                  </a:lnTo>
                  <a:lnTo>
                    <a:pt x="74685" y="307110"/>
                  </a:lnTo>
                  <a:lnTo>
                    <a:pt x="119622" y="168506"/>
                  </a:lnTo>
                  <a:lnTo>
                    <a:pt x="120289" y="168506"/>
                  </a:lnTo>
                  <a:lnTo>
                    <a:pt x="127720" y="167915"/>
                  </a:lnTo>
                  <a:lnTo>
                    <a:pt x="134914" y="166199"/>
                  </a:lnTo>
                  <a:lnTo>
                    <a:pt x="141739" y="163401"/>
                  </a:lnTo>
                  <a:lnTo>
                    <a:pt x="148063" y="159564"/>
                  </a:lnTo>
                  <a:lnTo>
                    <a:pt x="192569" y="159564"/>
                  </a:lnTo>
                  <a:lnTo>
                    <a:pt x="164086" y="138829"/>
                  </a:lnTo>
                  <a:lnTo>
                    <a:pt x="166940" y="121032"/>
                  </a:lnTo>
                  <a:lnTo>
                    <a:pt x="162688" y="104141"/>
                  </a:lnTo>
                  <a:lnTo>
                    <a:pt x="152221" y="90030"/>
                  </a:lnTo>
                  <a:lnTo>
                    <a:pt x="136428" y="80572"/>
                  </a:lnTo>
                  <a:lnTo>
                    <a:pt x="118091" y="77802"/>
                  </a:lnTo>
                  <a:close/>
                </a:path>
                <a:path w="367665" h="389255">
                  <a:moveTo>
                    <a:pt x="192569" y="159564"/>
                  </a:moveTo>
                  <a:lnTo>
                    <a:pt x="148063" y="159564"/>
                  </a:lnTo>
                  <a:lnTo>
                    <a:pt x="217159" y="209786"/>
                  </a:lnTo>
                  <a:lnTo>
                    <a:pt x="214933" y="215203"/>
                  </a:lnTo>
                  <a:lnTo>
                    <a:pt x="213785" y="220982"/>
                  </a:lnTo>
                  <a:lnTo>
                    <a:pt x="213765" y="226857"/>
                  </a:lnTo>
                  <a:lnTo>
                    <a:pt x="217424" y="244481"/>
                  </a:lnTo>
                  <a:lnTo>
                    <a:pt x="227432" y="258903"/>
                  </a:lnTo>
                  <a:lnTo>
                    <a:pt x="242283" y="268628"/>
                  </a:lnTo>
                  <a:lnTo>
                    <a:pt x="260475" y="272198"/>
                  </a:lnTo>
                  <a:lnTo>
                    <a:pt x="278685" y="268628"/>
                  </a:lnTo>
                  <a:lnTo>
                    <a:pt x="293541" y="258903"/>
                  </a:lnTo>
                  <a:lnTo>
                    <a:pt x="303554" y="244481"/>
                  </a:lnTo>
                  <a:lnTo>
                    <a:pt x="307222" y="226823"/>
                  </a:lnTo>
                  <a:lnTo>
                    <a:pt x="305782" y="215657"/>
                  </a:lnTo>
                  <a:lnTo>
                    <a:pt x="301615" y="205297"/>
                  </a:lnTo>
                  <a:lnTo>
                    <a:pt x="294980" y="196234"/>
                  </a:lnTo>
                  <a:lnTo>
                    <a:pt x="286914" y="189569"/>
                  </a:lnTo>
                  <a:lnTo>
                    <a:pt x="233787" y="189569"/>
                  </a:lnTo>
                  <a:lnTo>
                    <a:pt x="192569" y="159564"/>
                  </a:lnTo>
                  <a:close/>
                </a:path>
                <a:path w="367665" h="389255">
                  <a:moveTo>
                    <a:pt x="320615" y="0"/>
                  </a:moveTo>
                  <a:lnTo>
                    <a:pt x="302423" y="3547"/>
                  </a:lnTo>
                  <a:lnTo>
                    <a:pt x="287559" y="13255"/>
                  </a:lnTo>
                  <a:lnTo>
                    <a:pt x="277531" y="27664"/>
                  </a:lnTo>
                  <a:lnTo>
                    <a:pt x="273845" y="45314"/>
                  </a:lnTo>
                  <a:lnTo>
                    <a:pt x="275291" y="56558"/>
                  </a:lnTo>
                  <a:lnTo>
                    <a:pt x="279483" y="66953"/>
                  </a:lnTo>
                  <a:lnTo>
                    <a:pt x="286164" y="76041"/>
                  </a:lnTo>
                  <a:lnTo>
                    <a:pt x="295076" y="83363"/>
                  </a:lnTo>
                  <a:lnTo>
                    <a:pt x="260492" y="181465"/>
                  </a:lnTo>
                  <a:lnTo>
                    <a:pt x="253393" y="181984"/>
                  </a:lnTo>
                  <a:lnTo>
                    <a:pt x="246499" y="183531"/>
                  </a:lnTo>
                  <a:lnTo>
                    <a:pt x="239925" y="186071"/>
                  </a:lnTo>
                  <a:lnTo>
                    <a:pt x="233787" y="189569"/>
                  </a:lnTo>
                  <a:lnTo>
                    <a:pt x="286914" y="189569"/>
                  </a:lnTo>
                  <a:lnTo>
                    <a:pt x="286130" y="188921"/>
                  </a:lnTo>
                  <a:lnTo>
                    <a:pt x="320579" y="90750"/>
                  </a:lnTo>
                  <a:lnTo>
                    <a:pt x="338769" y="87186"/>
                  </a:lnTo>
                  <a:lnTo>
                    <a:pt x="353624" y="77466"/>
                  </a:lnTo>
                  <a:lnTo>
                    <a:pt x="363641" y="63049"/>
                  </a:lnTo>
                  <a:lnTo>
                    <a:pt x="367314" y="45392"/>
                  </a:lnTo>
                  <a:lnTo>
                    <a:pt x="363655" y="27735"/>
                  </a:lnTo>
                  <a:lnTo>
                    <a:pt x="353652" y="13310"/>
                  </a:lnTo>
                  <a:lnTo>
                    <a:pt x="338805" y="3577"/>
                  </a:lnTo>
                  <a:lnTo>
                    <a:pt x="320615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8642" name="object 5"/>
            <p:cNvSpPr/>
            <p:nvPr/>
          </p:nvSpPr>
          <p:spPr>
            <a:xfrm>
              <a:off x="1032339" y="1445007"/>
              <a:ext cx="367665" cy="389255"/>
            </a:xfrm>
            <a:custGeom>
              <a:avLst/>
              <a:gdLst/>
              <a:ahLst/>
              <a:cxnLst/>
              <a:rect l="l" t="t" r="r" b="b"/>
              <a:pathLst>
                <a:path w="367665" h="389255">
                  <a:moveTo>
                    <a:pt x="367314" y="45392"/>
                  </a:moveTo>
                  <a:lnTo>
                    <a:pt x="363655" y="27735"/>
                  </a:lnTo>
                  <a:lnTo>
                    <a:pt x="353652" y="13310"/>
                  </a:lnTo>
                  <a:lnTo>
                    <a:pt x="338805" y="3577"/>
                  </a:lnTo>
                  <a:lnTo>
                    <a:pt x="320615" y="0"/>
                  </a:lnTo>
                  <a:lnTo>
                    <a:pt x="302423" y="3547"/>
                  </a:lnTo>
                  <a:lnTo>
                    <a:pt x="287559" y="13255"/>
                  </a:lnTo>
                  <a:lnTo>
                    <a:pt x="277531" y="27664"/>
                  </a:lnTo>
                  <a:lnTo>
                    <a:pt x="273845" y="45314"/>
                  </a:lnTo>
                  <a:lnTo>
                    <a:pt x="275291" y="56558"/>
                  </a:lnTo>
                  <a:lnTo>
                    <a:pt x="279483" y="66953"/>
                  </a:lnTo>
                  <a:lnTo>
                    <a:pt x="286164" y="76041"/>
                  </a:lnTo>
                  <a:lnTo>
                    <a:pt x="295076" y="83363"/>
                  </a:lnTo>
                  <a:lnTo>
                    <a:pt x="260492" y="181465"/>
                  </a:lnTo>
                  <a:lnTo>
                    <a:pt x="253393" y="181984"/>
                  </a:lnTo>
                  <a:lnTo>
                    <a:pt x="246499" y="183531"/>
                  </a:lnTo>
                  <a:lnTo>
                    <a:pt x="239925" y="186071"/>
                  </a:lnTo>
                  <a:lnTo>
                    <a:pt x="233787" y="189569"/>
                  </a:lnTo>
                  <a:lnTo>
                    <a:pt x="164086" y="138829"/>
                  </a:lnTo>
                  <a:lnTo>
                    <a:pt x="152221" y="90030"/>
                  </a:lnTo>
                  <a:lnTo>
                    <a:pt x="118091" y="77802"/>
                  </a:lnTo>
                  <a:lnTo>
                    <a:pt x="100686" y="81929"/>
                  </a:lnTo>
                  <a:lnTo>
                    <a:pt x="86144" y="92087"/>
                  </a:lnTo>
                  <a:lnTo>
                    <a:pt x="76395" y="107415"/>
                  </a:lnTo>
                  <a:lnTo>
                    <a:pt x="73506" y="122376"/>
                  </a:lnTo>
                  <a:lnTo>
                    <a:pt x="75763" y="137044"/>
                  </a:lnTo>
                  <a:lnTo>
                    <a:pt x="82766" y="150226"/>
                  </a:lnTo>
                  <a:lnTo>
                    <a:pt x="94118" y="160730"/>
                  </a:lnTo>
                  <a:lnTo>
                    <a:pt x="49582" y="298099"/>
                  </a:lnTo>
                  <a:lnTo>
                    <a:pt x="46850" y="298099"/>
                  </a:lnTo>
                  <a:lnTo>
                    <a:pt x="28647" y="301621"/>
                  </a:lnTo>
                  <a:lnTo>
                    <a:pt x="13767" y="311308"/>
                  </a:lnTo>
                  <a:lnTo>
                    <a:pt x="3716" y="325704"/>
                  </a:lnTo>
                  <a:lnTo>
                    <a:pt x="0" y="343353"/>
                  </a:lnTo>
                  <a:lnTo>
                    <a:pt x="3629" y="361015"/>
                  </a:lnTo>
                  <a:lnTo>
                    <a:pt x="13609" y="375454"/>
                  </a:lnTo>
                  <a:lnTo>
                    <a:pt x="28442" y="385208"/>
                  </a:lnTo>
                  <a:lnTo>
                    <a:pt x="46627" y="388815"/>
                  </a:lnTo>
                  <a:lnTo>
                    <a:pt x="64824" y="385293"/>
                  </a:lnTo>
                  <a:lnTo>
                    <a:pt x="79702" y="375607"/>
                  </a:lnTo>
                  <a:lnTo>
                    <a:pt x="89752" y="361214"/>
                  </a:lnTo>
                  <a:lnTo>
                    <a:pt x="93468" y="343569"/>
                  </a:lnTo>
                  <a:lnTo>
                    <a:pt x="92216" y="333021"/>
                  </a:lnTo>
                  <a:lnTo>
                    <a:pt x="88537" y="323172"/>
                  </a:lnTo>
                  <a:lnTo>
                    <a:pt x="82628" y="314407"/>
                  </a:lnTo>
                  <a:lnTo>
                    <a:pt x="74685" y="307110"/>
                  </a:lnTo>
                  <a:lnTo>
                    <a:pt x="119622" y="168506"/>
                  </a:lnTo>
                  <a:lnTo>
                    <a:pt x="120289" y="168506"/>
                  </a:lnTo>
                  <a:lnTo>
                    <a:pt x="127720" y="167915"/>
                  </a:lnTo>
                  <a:lnTo>
                    <a:pt x="134914" y="166199"/>
                  </a:lnTo>
                  <a:lnTo>
                    <a:pt x="141739" y="163401"/>
                  </a:lnTo>
                  <a:lnTo>
                    <a:pt x="148063" y="159564"/>
                  </a:lnTo>
                  <a:lnTo>
                    <a:pt x="217159" y="209786"/>
                  </a:lnTo>
                  <a:lnTo>
                    <a:pt x="214933" y="215203"/>
                  </a:lnTo>
                  <a:lnTo>
                    <a:pt x="213785" y="220982"/>
                  </a:lnTo>
                  <a:lnTo>
                    <a:pt x="213758" y="226823"/>
                  </a:lnTo>
                  <a:lnTo>
                    <a:pt x="217424" y="244481"/>
                  </a:lnTo>
                  <a:lnTo>
                    <a:pt x="227432" y="258903"/>
                  </a:lnTo>
                  <a:lnTo>
                    <a:pt x="242283" y="268628"/>
                  </a:lnTo>
                  <a:lnTo>
                    <a:pt x="260475" y="272198"/>
                  </a:lnTo>
                  <a:lnTo>
                    <a:pt x="278665" y="268640"/>
                  </a:lnTo>
                  <a:lnTo>
                    <a:pt x="293525" y="258926"/>
                  </a:lnTo>
                  <a:lnTo>
                    <a:pt x="303547" y="244513"/>
                  </a:lnTo>
                  <a:lnTo>
                    <a:pt x="307227" y="226857"/>
                  </a:lnTo>
                  <a:lnTo>
                    <a:pt x="305782" y="215657"/>
                  </a:lnTo>
                  <a:lnTo>
                    <a:pt x="301615" y="205297"/>
                  </a:lnTo>
                  <a:lnTo>
                    <a:pt x="294980" y="196234"/>
                  </a:lnTo>
                  <a:lnTo>
                    <a:pt x="286130" y="188921"/>
                  </a:lnTo>
                  <a:lnTo>
                    <a:pt x="320579" y="90750"/>
                  </a:lnTo>
                  <a:lnTo>
                    <a:pt x="338769" y="87186"/>
                  </a:lnTo>
                  <a:lnTo>
                    <a:pt x="353624" y="77466"/>
                  </a:lnTo>
                  <a:lnTo>
                    <a:pt x="363641" y="63049"/>
                  </a:lnTo>
                  <a:lnTo>
                    <a:pt x="367314" y="45392"/>
                  </a:lnTo>
                  <a:close/>
                </a:path>
              </a:pathLst>
            </a:custGeom>
            <a:ln w="6583">
              <a:solidFill>
                <a:srgbClr val="0E6E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8643" name="object 6"/>
            <p:cNvSpPr/>
            <p:nvPr/>
          </p:nvSpPr>
          <p:spPr>
            <a:xfrm>
              <a:off x="959015" y="1445589"/>
              <a:ext cx="461009" cy="453390"/>
            </a:xfrm>
            <a:custGeom>
              <a:avLst/>
              <a:gdLst/>
              <a:ahLst/>
              <a:cxnLst/>
              <a:rect l="l" t="t" r="r" b="b"/>
              <a:pathLst>
                <a:path w="461009" h="453389">
                  <a:moveTo>
                    <a:pt x="460667" y="414083"/>
                  </a:moveTo>
                  <a:lnTo>
                    <a:pt x="40055" y="414083"/>
                  </a:lnTo>
                  <a:lnTo>
                    <a:pt x="40055" y="0"/>
                  </a:lnTo>
                  <a:lnTo>
                    <a:pt x="0" y="0"/>
                  </a:lnTo>
                  <a:lnTo>
                    <a:pt x="0" y="414083"/>
                  </a:lnTo>
                  <a:lnTo>
                    <a:pt x="0" y="452869"/>
                  </a:lnTo>
                  <a:lnTo>
                    <a:pt x="460667" y="452869"/>
                  </a:lnTo>
                  <a:lnTo>
                    <a:pt x="460667" y="414083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8644" name="object 7"/>
            <p:cNvSpPr/>
            <p:nvPr/>
          </p:nvSpPr>
          <p:spPr>
            <a:xfrm>
              <a:off x="959015" y="1445041"/>
              <a:ext cx="461009" cy="454025"/>
            </a:xfrm>
            <a:custGeom>
              <a:avLst/>
              <a:gdLst/>
              <a:ahLst/>
              <a:cxnLst/>
              <a:rect l="l" t="t" r="r" b="b"/>
              <a:pathLst>
                <a:path w="461009" h="454025">
                  <a:moveTo>
                    <a:pt x="40058" y="0"/>
                  </a:moveTo>
                  <a:lnTo>
                    <a:pt x="0" y="0"/>
                  </a:lnTo>
                  <a:lnTo>
                    <a:pt x="0" y="453577"/>
                  </a:lnTo>
                  <a:lnTo>
                    <a:pt x="460667" y="453577"/>
                  </a:lnTo>
                  <a:lnTo>
                    <a:pt x="460667" y="414699"/>
                  </a:lnTo>
                  <a:lnTo>
                    <a:pt x="40058" y="414699"/>
                  </a:lnTo>
                  <a:lnTo>
                    <a:pt x="40058" y="0"/>
                  </a:lnTo>
                  <a:close/>
                </a:path>
              </a:pathLst>
            </a:custGeom>
            <a:ln w="6576">
              <a:solidFill>
                <a:srgbClr val="0E6E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8645" name="object 8"/>
          <p:cNvSpPr txBox="1"/>
          <p:nvPr/>
        </p:nvSpPr>
        <p:spPr>
          <a:xfrm>
            <a:off x="457200" y="3124200"/>
            <a:ext cx="1846515" cy="2183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530"/>
              </a:spcBef>
            </a:pPr>
            <a:r>
              <a:rPr lang="en-US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Gather high-resolution 2D images of archaeological artifacts from museum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9" name="object 9"/>
          <p:cNvGrpSpPr/>
          <p:nvPr/>
        </p:nvGrpSpPr>
        <p:grpSpPr>
          <a:xfrm>
            <a:off x="2977655" y="1189063"/>
            <a:ext cx="603250" cy="483234"/>
            <a:chOff x="3080064" y="1431860"/>
            <a:chExt cx="603250" cy="483234"/>
          </a:xfrm>
        </p:grpSpPr>
        <p:sp>
          <p:nvSpPr>
            <p:cNvPr id="1048646" name="object 10"/>
            <p:cNvSpPr/>
            <p:nvPr/>
          </p:nvSpPr>
          <p:spPr>
            <a:xfrm>
              <a:off x="3293394" y="1435192"/>
              <a:ext cx="386715" cy="476884"/>
            </a:xfrm>
            <a:custGeom>
              <a:avLst/>
              <a:gdLst/>
              <a:ahLst/>
              <a:cxnLst/>
              <a:rect l="l" t="t" r="r" b="b"/>
              <a:pathLst>
                <a:path w="386714" h="476885">
                  <a:moveTo>
                    <a:pt x="155814" y="294116"/>
                  </a:moveTo>
                  <a:lnTo>
                    <a:pt x="121941" y="294116"/>
                  </a:lnTo>
                  <a:lnTo>
                    <a:pt x="121941" y="373877"/>
                  </a:lnTo>
                  <a:lnTo>
                    <a:pt x="92456" y="375951"/>
                  </a:lnTo>
                  <a:lnTo>
                    <a:pt x="64501" y="381031"/>
                  </a:lnTo>
                  <a:lnTo>
                    <a:pt x="38590" y="389304"/>
                  </a:lnTo>
                  <a:lnTo>
                    <a:pt x="15238" y="400962"/>
                  </a:lnTo>
                  <a:lnTo>
                    <a:pt x="35791" y="412975"/>
                  </a:lnTo>
                  <a:lnTo>
                    <a:pt x="56548" y="429175"/>
                  </a:lnTo>
                  <a:lnTo>
                    <a:pt x="77127" y="450124"/>
                  </a:lnTo>
                  <a:lnTo>
                    <a:pt x="97147" y="476386"/>
                  </a:lnTo>
                  <a:lnTo>
                    <a:pt x="386149" y="476386"/>
                  </a:lnTo>
                  <a:lnTo>
                    <a:pt x="367617" y="457167"/>
                  </a:lnTo>
                  <a:lnTo>
                    <a:pt x="345153" y="439399"/>
                  </a:lnTo>
                  <a:lnTo>
                    <a:pt x="319374" y="423294"/>
                  </a:lnTo>
                  <a:lnTo>
                    <a:pt x="290899" y="409066"/>
                  </a:lnTo>
                  <a:lnTo>
                    <a:pt x="290899" y="398629"/>
                  </a:lnTo>
                  <a:lnTo>
                    <a:pt x="264207" y="398629"/>
                  </a:lnTo>
                  <a:lnTo>
                    <a:pt x="237796" y="390068"/>
                  </a:lnTo>
                  <a:lnTo>
                    <a:pt x="210861" y="383281"/>
                  </a:lnTo>
                  <a:lnTo>
                    <a:pt x="183501" y="378289"/>
                  </a:lnTo>
                  <a:lnTo>
                    <a:pt x="155814" y="375112"/>
                  </a:lnTo>
                  <a:lnTo>
                    <a:pt x="155814" y="294116"/>
                  </a:lnTo>
                  <a:close/>
                </a:path>
                <a:path w="386714" h="476885">
                  <a:moveTo>
                    <a:pt x="290899" y="357229"/>
                  </a:moveTo>
                  <a:lnTo>
                    <a:pt x="264207" y="357229"/>
                  </a:lnTo>
                  <a:lnTo>
                    <a:pt x="264207" y="398629"/>
                  </a:lnTo>
                  <a:lnTo>
                    <a:pt x="290899" y="398629"/>
                  </a:lnTo>
                  <a:lnTo>
                    <a:pt x="290899" y="357229"/>
                  </a:lnTo>
                  <a:close/>
                </a:path>
                <a:path w="386714" h="476885">
                  <a:moveTo>
                    <a:pt x="323196" y="294116"/>
                  </a:moveTo>
                  <a:lnTo>
                    <a:pt x="155814" y="294116"/>
                  </a:lnTo>
                  <a:lnTo>
                    <a:pt x="226676" y="306229"/>
                  </a:lnTo>
                  <a:lnTo>
                    <a:pt x="187582" y="363708"/>
                  </a:lnTo>
                  <a:lnTo>
                    <a:pt x="264207" y="357229"/>
                  </a:lnTo>
                  <a:lnTo>
                    <a:pt x="366091" y="357229"/>
                  </a:lnTo>
                  <a:lnTo>
                    <a:pt x="323196" y="294116"/>
                  </a:lnTo>
                  <a:close/>
                </a:path>
                <a:path w="386714" h="476885">
                  <a:moveTo>
                    <a:pt x="366091" y="357229"/>
                  </a:moveTo>
                  <a:lnTo>
                    <a:pt x="290899" y="357229"/>
                  </a:lnTo>
                  <a:lnTo>
                    <a:pt x="370495" y="363708"/>
                  </a:lnTo>
                  <a:lnTo>
                    <a:pt x="366091" y="357229"/>
                  </a:lnTo>
                  <a:close/>
                </a:path>
                <a:path w="386714" h="476885">
                  <a:moveTo>
                    <a:pt x="201739" y="193353"/>
                  </a:moveTo>
                  <a:lnTo>
                    <a:pt x="82577" y="193353"/>
                  </a:lnTo>
                  <a:lnTo>
                    <a:pt x="0" y="316078"/>
                  </a:lnTo>
                  <a:lnTo>
                    <a:pt x="121941" y="294116"/>
                  </a:lnTo>
                  <a:lnTo>
                    <a:pt x="323196" y="294116"/>
                  </a:lnTo>
                  <a:lnTo>
                    <a:pt x="317383" y="285563"/>
                  </a:lnTo>
                  <a:lnTo>
                    <a:pt x="344176" y="285563"/>
                  </a:lnTo>
                  <a:lnTo>
                    <a:pt x="311629" y="238063"/>
                  </a:lnTo>
                  <a:lnTo>
                    <a:pt x="333218" y="238063"/>
                  </a:lnTo>
                  <a:lnTo>
                    <a:pt x="329584" y="233009"/>
                  </a:lnTo>
                  <a:lnTo>
                    <a:pt x="228708" y="233009"/>
                  </a:lnTo>
                  <a:lnTo>
                    <a:pt x="201739" y="193353"/>
                  </a:lnTo>
                  <a:close/>
                </a:path>
                <a:path w="386714" h="476885">
                  <a:moveTo>
                    <a:pt x="344176" y="285563"/>
                  </a:moveTo>
                  <a:lnTo>
                    <a:pt x="317383" y="285563"/>
                  </a:lnTo>
                  <a:lnTo>
                    <a:pt x="349901" y="293918"/>
                  </a:lnTo>
                  <a:lnTo>
                    <a:pt x="344176" y="285563"/>
                  </a:lnTo>
                  <a:close/>
                </a:path>
                <a:path w="386714" h="476885">
                  <a:moveTo>
                    <a:pt x="333218" y="238063"/>
                  </a:moveTo>
                  <a:lnTo>
                    <a:pt x="311629" y="238063"/>
                  </a:lnTo>
                  <a:lnTo>
                    <a:pt x="335268" y="240914"/>
                  </a:lnTo>
                  <a:lnTo>
                    <a:pt x="333218" y="238063"/>
                  </a:lnTo>
                  <a:close/>
                </a:path>
                <a:path w="386714" h="476885">
                  <a:moveTo>
                    <a:pt x="243462" y="193163"/>
                  </a:moveTo>
                  <a:lnTo>
                    <a:pt x="201610" y="193163"/>
                  </a:lnTo>
                  <a:lnTo>
                    <a:pt x="248490" y="205345"/>
                  </a:lnTo>
                  <a:lnTo>
                    <a:pt x="228708" y="233009"/>
                  </a:lnTo>
                  <a:lnTo>
                    <a:pt x="329584" y="233009"/>
                  </a:lnTo>
                  <a:lnTo>
                    <a:pt x="308017" y="203012"/>
                  </a:lnTo>
                  <a:lnTo>
                    <a:pt x="250179" y="203012"/>
                  </a:lnTo>
                  <a:lnTo>
                    <a:pt x="243462" y="193163"/>
                  </a:lnTo>
                  <a:close/>
                </a:path>
                <a:path w="386714" h="476885">
                  <a:moveTo>
                    <a:pt x="226282" y="118707"/>
                  </a:moveTo>
                  <a:lnTo>
                    <a:pt x="91790" y="118707"/>
                  </a:lnTo>
                  <a:lnTo>
                    <a:pt x="32111" y="206312"/>
                  </a:lnTo>
                  <a:lnTo>
                    <a:pt x="82577" y="193353"/>
                  </a:lnTo>
                  <a:lnTo>
                    <a:pt x="201739" y="193353"/>
                  </a:lnTo>
                  <a:lnTo>
                    <a:pt x="201610" y="193163"/>
                  </a:lnTo>
                  <a:lnTo>
                    <a:pt x="243462" y="193163"/>
                  </a:lnTo>
                  <a:lnTo>
                    <a:pt x="192731" y="118776"/>
                  </a:lnTo>
                  <a:lnTo>
                    <a:pt x="226330" y="118776"/>
                  </a:lnTo>
                  <a:close/>
                </a:path>
                <a:path w="386714" h="476885">
                  <a:moveTo>
                    <a:pt x="279039" y="162709"/>
                  </a:moveTo>
                  <a:lnTo>
                    <a:pt x="250179" y="203012"/>
                  </a:lnTo>
                  <a:lnTo>
                    <a:pt x="308017" y="203012"/>
                  </a:lnTo>
                  <a:lnTo>
                    <a:pt x="279039" y="162709"/>
                  </a:lnTo>
                  <a:close/>
                </a:path>
                <a:path w="386714" h="476885">
                  <a:moveTo>
                    <a:pt x="226330" y="118776"/>
                  </a:moveTo>
                  <a:lnTo>
                    <a:pt x="192731" y="118776"/>
                  </a:lnTo>
                  <a:lnTo>
                    <a:pt x="229449" y="123183"/>
                  </a:lnTo>
                  <a:lnTo>
                    <a:pt x="226330" y="118776"/>
                  </a:lnTo>
                  <a:close/>
                </a:path>
                <a:path w="386714" h="476885">
                  <a:moveTo>
                    <a:pt x="142265" y="0"/>
                  </a:moveTo>
                  <a:lnTo>
                    <a:pt x="55072" y="123113"/>
                  </a:lnTo>
                  <a:lnTo>
                    <a:pt x="91790" y="118707"/>
                  </a:lnTo>
                  <a:lnTo>
                    <a:pt x="226282" y="118707"/>
                  </a:lnTo>
                  <a:lnTo>
                    <a:pt x="142265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8647" name="object 11"/>
            <p:cNvSpPr/>
            <p:nvPr/>
          </p:nvSpPr>
          <p:spPr>
            <a:xfrm>
              <a:off x="3293394" y="1435192"/>
              <a:ext cx="386715" cy="476884"/>
            </a:xfrm>
            <a:custGeom>
              <a:avLst/>
              <a:gdLst/>
              <a:ahLst/>
              <a:cxnLst/>
              <a:rect l="l" t="t" r="r" b="b"/>
              <a:pathLst>
                <a:path w="386714" h="476885">
                  <a:moveTo>
                    <a:pt x="290899" y="409066"/>
                  </a:moveTo>
                  <a:lnTo>
                    <a:pt x="290899" y="357229"/>
                  </a:lnTo>
                  <a:lnTo>
                    <a:pt x="370495" y="363708"/>
                  </a:lnTo>
                  <a:lnTo>
                    <a:pt x="317383" y="285563"/>
                  </a:lnTo>
                  <a:lnTo>
                    <a:pt x="349901" y="293918"/>
                  </a:lnTo>
                  <a:lnTo>
                    <a:pt x="311629" y="238063"/>
                  </a:lnTo>
                  <a:lnTo>
                    <a:pt x="335268" y="240914"/>
                  </a:lnTo>
                  <a:lnTo>
                    <a:pt x="279039" y="162709"/>
                  </a:lnTo>
                  <a:lnTo>
                    <a:pt x="250179" y="203012"/>
                  </a:lnTo>
                  <a:lnTo>
                    <a:pt x="192731" y="118776"/>
                  </a:lnTo>
                  <a:lnTo>
                    <a:pt x="229449" y="123183"/>
                  </a:lnTo>
                  <a:lnTo>
                    <a:pt x="142265" y="0"/>
                  </a:lnTo>
                  <a:lnTo>
                    <a:pt x="55072" y="123113"/>
                  </a:lnTo>
                  <a:lnTo>
                    <a:pt x="91790" y="118707"/>
                  </a:lnTo>
                  <a:lnTo>
                    <a:pt x="32111" y="206312"/>
                  </a:lnTo>
                  <a:lnTo>
                    <a:pt x="82577" y="193353"/>
                  </a:lnTo>
                  <a:lnTo>
                    <a:pt x="0" y="316078"/>
                  </a:lnTo>
                  <a:lnTo>
                    <a:pt x="121941" y="294116"/>
                  </a:lnTo>
                  <a:lnTo>
                    <a:pt x="121941" y="373877"/>
                  </a:lnTo>
                  <a:lnTo>
                    <a:pt x="92456" y="375951"/>
                  </a:lnTo>
                  <a:lnTo>
                    <a:pt x="64501" y="381031"/>
                  </a:lnTo>
                  <a:lnTo>
                    <a:pt x="38590" y="389304"/>
                  </a:lnTo>
                  <a:lnTo>
                    <a:pt x="15238" y="400962"/>
                  </a:lnTo>
                  <a:lnTo>
                    <a:pt x="35791" y="412975"/>
                  </a:lnTo>
                  <a:lnTo>
                    <a:pt x="56548" y="429175"/>
                  </a:lnTo>
                  <a:lnTo>
                    <a:pt x="77127" y="450124"/>
                  </a:lnTo>
                  <a:lnTo>
                    <a:pt x="97147" y="476386"/>
                  </a:lnTo>
                  <a:lnTo>
                    <a:pt x="386149" y="476386"/>
                  </a:lnTo>
                  <a:lnTo>
                    <a:pt x="367617" y="457167"/>
                  </a:lnTo>
                  <a:lnTo>
                    <a:pt x="345153" y="439398"/>
                  </a:lnTo>
                  <a:lnTo>
                    <a:pt x="319374" y="423294"/>
                  </a:lnTo>
                  <a:lnTo>
                    <a:pt x="290899" y="409066"/>
                  </a:lnTo>
                  <a:close/>
                </a:path>
                <a:path w="386714" h="476885">
                  <a:moveTo>
                    <a:pt x="248490" y="205345"/>
                  </a:moveTo>
                  <a:lnTo>
                    <a:pt x="228708" y="233009"/>
                  </a:lnTo>
                  <a:lnTo>
                    <a:pt x="201610" y="193163"/>
                  </a:lnTo>
                  <a:lnTo>
                    <a:pt x="248490" y="205345"/>
                  </a:lnTo>
                  <a:close/>
                </a:path>
              </a:pathLst>
            </a:custGeom>
            <a:ln w="6627">
              <a:solidFill>
                <a:srgbClr val="0E6E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97164" name="object 12"/>
            <p:cNvPicPr>
              <a:picLocks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45894" y="1725995"/>
              <a:ext cx="115021" cy="111141"/>
            </a:xfrm>
            <a:prstGeom prst="rect">
              <a:avLst/>
            </a:prstGeom>
          </p:spPr>
        </p:pic>
        <p:sp>
          <p:nvSpPr>
            <p:cNvPr id="1048648" name="object 13"/>
            <p:cNvSpPr/>
            <p:nvPr/>
          </p:nvSpPr>
          <p:spPr>
            <a:xfrm>
              <a:off x="3083381" y="1629453"/>
              <a:ext cx="283210" cy="282575"/>
            </a:xfrm>
            <a:custGeom>
              <a:avLst/>
              <a:gdLst/>
              <a:ahLst/>
              <a:cxnLst/>
              <a:rect l="l" t="t" r="r" b="b"/>
              <a:pathLst>
                <a:path w="283210" h="282575">
                  <a:moveTo>
                    <a:pt x="94845" y="165490"/>
                  </a:moveTo>
                  <a:lnTo>
                    <a:pt x="74521" y="165490"/>
                  </a:lnTo>
                  <a:lnTo>
                    <a:pt x="74521" y="230287"/>
                  </a:lnTo>
                  <a:lnTo>
                    <a:pt x="53918" y="240511"/>
                  </a:lnTo>
                  <a:lnTo>
                    <a:pt x="34536" y="252623"/>
                  </a:lnTo>
                  <a:lnTo>
                    <a:pt x="16516" y="266527"/>
                  </a:lnTo>
                  <a:lnTo>
                    <a:pt x="0" y="282126"/>
                  </a:lnTo>
                  <a:lnTo>
                    <a:pt x="282636" y="282126"/>
                  </a:lnTo>
                  <a:lnTo>
                    <a:pt x="259270" y="255255"/>
                  </a:lnTo>
                  <a:lnTo>
                    <a:pt x="235709" y="235636"/>
                  </a:lnTo>
                  <a:lnTo>
                    <a:pt x="213589" y="222710"/>
                  </a:lnTo>
                  <a:lnTo>
                    <a:pt x="94845" y="222710"/>
                  </a:lnTo>
                  <a:lnTo>
                    <a:pt x="94845" y="165490"/>
                  </a:lnTo>
                  <a:close/>
                </a:path>
                <a:path w="283210" h="282575">
                  <a:moveTo>
                    <a:pt x="189689" y="191409"/>
                  </a:moveTo>
                  <a:lnTo>
                    <a:pt x="169365" y="191409"/>
                  </a:lnTo>
                  <a:lnTo>
                    <a:pt x="169365" y="212213"/>
                  </a:lnTo>
                  <a:lnTo>
                    <a:pt x="150428" y="212498"/>
                  </a:lnTo>
                  <a:lnTo>
                    <a:pt x="131624" y="214352"/>
                  </a:lnTo>
                  <a:lnTo>
                    <a:pt x="113061" y="217761"/>
                  </a:lnTo>
                  <a:lnTo>
                    <a:pt x="94845" y="222710"/>
                  </a:lnTo>
                  <a:lnTo>
                    <a:pt x="213589" y="222710"/>
                  </a:lnTo>
                  <a:lnTo>
                    <a:pt x="212696" y="222188"/>
                  </a:lnTo>
                  <a:lnTo>
                    <a:pt x="190971" y="213829"/>
                  </a:lnTo>
                  <a:lnTo>
                    <a:pt x="189689" y="213829"/>
                  </a:lnTo>
                  <a:lnTo>
                    <a:pt x="189689" y="191409"/>
                  </a:lnTo>
                  <a:close/>
                </a:path>
                <a:path w="283210" h="282575">
                  <a:moveTo>
                    <a:pt x="205168" y="165490"/>
                  </a:moveTo>
                  <a:lnTo>
                    <a:pt x="94845" y="165490"/>
                  </a:lnTo>
                  <a:lnTo>
                    <a:pt x="148021" y="171322"/>
                  </a:lnTo>
                  <a:lnTo>
                    <a:pt x="135492" y="197889"/>
                  </a:lnTo>
                  <a:lnTo>
                    <a:pt x="169365" y="191409"/>
                  </a:lnTo>
                  <a:lnTo>
                    <a:pt x="219883" y="191409"/>
                  </a:lnTo>
                  <a:lnTo>
                    <a:pt x="205168" y="165490"/>
                  </a:lnTo>
                  <a:close/>
                </a:path>
                <a:path w="283210" h="282575">
                  <a:moveTo>
                    <a:pt x="219883" y="191409"/>
                  </a:moveTo>
                  <a:lnTo>
                    <a:pt x="189689" y="191409"/>
                  </a:lnTo>
                  <a:lnTo>
                    <a:pt x="223561" y="197889"/>
                  </a:lnTo>
                  <a:lnTo>
                    <a:pt x="219883" y="191409"/>
                  </a:lnTo>
                  <a:close/>
                </a:path>
                <a:path w="283210" h="282575">
                  <a:moveTo>
                    <a:pt x="145362" y="105618"/>
                  </a:moveTo>
                  <a:lnTo>
                    <a:pt x="56499" y="105618"/>
                  </a:lnTo>
                  <a:lnTo>
                    <a:pt x="10839" y="172877"/>
                  </a:lnTo>
                  <a:lnTo>
                    <a:pt x="74521" y="165490"/>
                  </a:lnTo>
                  <a:lnTo>
                    <a:pt x="205168" y="165490"/>
                  </a:lnTo>
                  <a:lnTo>
                    <a:pt x="198767" y="154216"/>
                  </a:lnTo>
                  <a:lnTo>
                    <a:pt x="213489" y="154216"/>
                  </a:lnTo>
                  <a:lnTo>
                    <a:pt x="206893" y="144626"/>
                  </a:lnTo>
                  <a:lnTo>
                    <a:pt x="147885" y="144626"/>
                  </a:lnTo>
                  <a:lnTo>
                    <a:pt x="122485" y="105748"/>
                  </a:lnTo>
                  <a:lnTo>
                    <a:pt x="145451" y="105748"/>
                  </a:lnTo>
                  <a:lnTo>
                    <a:pt x="145362" y="105618"/>
                  </a:lnTo>
                  <a:close/>
                </a:path>
                <a:path w="283210" h="282575">
                  <a:moveTo>
                    <a:pt x="213489" y="154216"/>
                  </a:moveTo>
                  <a:lnTo>
                    <a:pt x="198767" y="154216"/>
                  </a:lnTo>
                  <a:lnTo>
                    <a:pt x="216787" y="159011"/>
                  </a:lnTo>
                  <a:lnTo>
                    <a:pt x="213489" y="154216"/>
                  </a:lnTo>
                  <a:close/>
                </a:path>
                <a:path w="283210" h="282575">
                  <a:moveTo>
                    <a:pt x="207277" y="127848"/>
                  </a:moveTo>
                  <a:lnTo>
                    <a:pt x="159402" y="127848"/>
                  </a:lnTo>
                  <a:lnTo>
                    <a:pt x="147885" y="144626"/>
                  </a:lnTo>
                  <a:lnTo>
                    <a:pt x="206893" y="144626"/>
                  </a:lnTo>
                  <a:lnTo>
                    <a:pt x="195443" y="127977"/>
                  </a:lnTo>
                  <a:lnTo>
                    <a:pt x="207378" y="127977"/>
                  </a:lnTo>
                  <a:lnTo>
                    <a:pt x="207277" y="127848"/>
                  </a:lnTo>
                  <a:close/>
                </a:path>
                <a:path w="283210" h="282575">
                  <a:moveTo>
                    <a:pt x="207378" y="127977"/>
                  </a:moveTo>
                  <a:lnTo>
                    <a:pt x="195443" y="127977"/>
                  </a:lnTo>
                  <a:lnTo>
                    <a:pt x="208585" y="129533"/>
                  </a:lnTo>
                  <a:lnTo>
                    <a:pt x="207378" y="127977"/>
                  </a:lnTo>
                  <a:close/>
                </a:path>
                <a:path w="283210" h="282575">
                  <a:moveTo>
                    <a:pt x="176140" y="87734"/>
                  </a:moveTo>
                  <a:lnTo>
                    <a:pt x="146332" y="129403"/>
                  </a:lnTo>
                  <a:lnTo>
                    <a:pt x="159402" y="127848"/>
                  </a:lnTo>
                  <a:lnTo>
                    <a:pt x="207277" y="127848"/>
                  </a:lnTo>
                  <a:lnTo>
                    <a:pt x="176140" y="87734"/>
                  </a:lnTo>
                  <a:close/>
                </a:path>
                <a:path w="283210" h="282575">
                  <a:moveTo>
                    <a:pt x="145451" y="105748"/>
                  </a:moveTo>
                  <a:lnTo>
                    <a:pt x="122485" y="105748"/>
                  </a:lnTo>
                  <a:lnTo>
                    <a:pt x="150396" y="112945"/>
                  </a:lnTo>
                  <a:lnTo>
                    <a:pt x="145451" y="105748"/>
                  </a:lnTo>
                  <a:close/>
                </a:path>
                <a:path w="283210" h="282575">
                  <a:moveTo>
                    <a:pt x="135910" y="64796"/>
                  </a:moveTo>
                  <a:lnTo>
                    <a:pt x="61577" y="64796"/>
                  </a:lnTo>
                  <a:lnTo>
                    <a:pt x="28588" y="112815"/>
                  </a:lnTo>
                  <a:lnTo>
                    <a:pt x="56499" y="105618"/>
                  </a:lnTo>
                  <a:lnTo>
                    <a:pt x="145362" y="105618"/>
                  </a:lnTo>
                  <a:lnTo>
                    <a:pt x="117400" y="64926"/>
                  </a:lnTo>
                  <a:lnTo>
                    <a:pt x="136003" y="64926"/>
                  </a:lnTo>
                  <a:lnTo>
                    <a:pt x="135910" y="64796"/>
                  </a:lnTo>
                  <a:close/>
                </a:path>
                <a:path w="283210" h="282575">
                  <a:moveTo>
                    <a:pt x="136003" y="64926"/>
                  </a:moveTo>
                  <a:lnTo>
                    <a:pt x="117400" y="64926"/>
                  </a:lnTo>
                  <a:lnTo>
                    <a:pt x="137723" y="67328"/>
                  </a:lnTo>
                  <a:lnTo>
                    <a:pt x="136003" y="64926"/>
                  </a:lnTo>
                  <a:close/>
                </a:path>
                <a:path w="283210" h="282575">
                  <a:moveTo>
                    <a:pt x="89488" y="0"/>
                  </a:moveTo>
                  <a:lnTo>
                    <a:pt x="41256" y="67198"/>
                  </a:lnTo>
                  <a:lnTo>
                    <a:pt x="61577" y="64796"/>
                  </a:lnTo>
                  <a:lnTo>
                    <a:pt x="135910" y="64796"/>
                  </a:lnTo>
                  <a:lnTo>
                    <a:pt x="89488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8649" name="object 14"/>
            <p:cNvSpPr/>
            <p:nvPr/>
          </p:nvSpPr>
          <p:spPr>
            <a:xfrm>
              <a:off x="3083381" y="1629453"/>
              <a:ext cx="283210" cy="282575"/>
            </a:xfrm>
            <a:custGeom>
              <a:avLst/>
              <a:gdLst/>
              <a:ahLst/>
              <a:cxnLst/>
              <a:rect l="l" t="t" r="r" b="b"/>
              <a:pathLst>
                <a:path w="283210" h="282575">
                  <a:moveTo>
                    <a:pt x="190971" y="213829"/>
                  </a:moveTo>
                  <a:lnTo>
                    <a:pt x="189689" y="213829"/>
                  </a:lnTo>
                  <a:lnTo>
                    <a:pt x="189689" y="191409"/>
                  </a:lnTo>
                  <a:lnTo>
                    <a:pt x="223561" y="197889"/>
                  </a:lnTo>
                  <a:lnTo>
                    <a:pt x="198767" y="154216"/>
                  </a:lnTo>
                  <a:lnTo>
                    <a:pt x="216787" y="159011"/>
                  </a:lnTo>
                  <a:lnTo>
                    <a:pt x="195443" y="127977"/>
                  </a:lnTo>
                  <a:lnTo>
                    <a:pt x="208585" y="129533"/>
                  </a:lnTo>
                  <a:lnTo>
                    <a:pt x="176140" y="87734"/>
                  </a:lnTo>
                  <a:lnTo>
                    <a:pt x="146332" y="129403"/>
                  </a:lnTo>
                  <a:lnTo>
                    <a:pt x="159402" y="127848"/>
                  </a:lnTo>
                  <a:lnTo>
                    <a:pt x="147885" y="144626"/>
                  </a:lnTo>
                  <a:lnTo>
                    <a:pt x="122485" y="105748"/>
                  </a:lnTo>
                  <a:lnTo>
                    <a:pt x="150396" y="112945"/>
                  </a:lnTo>
                  <a:lnTo>
                    <a:pt x="117400" y="64926"/>
                  </a:lnTo>
                  <a:lnTo>
                    <a:pt x="137723" y="67328"/>
                  </a:lnTo>
                  <a:lnTo>
                    <a:pt x="89488" y="0"/>
                  </a:lnTo>
                  <a:lnTo>
                    <a:pt x="41256" y="67198"/>
                  </a:lnTo>
                  <a:lnTo>
                    <a:pt x="61577" y="64796"/>
                  </a:lnTo>
                  <a:lnTo>
                    <a:pt x="28588" y="112815"/>
                  </a:lnTo>
                  <a:lnTo>
                    <a:pt x="56499" y="105618"/>
                  </a:lnTo>
                  <a:lnTo>
                    <a:pt x="10839" y="172877"/>
                  </a:lnTo>
                  <a:lnTo>
                    <a:pt x="74521" y="165490"/>
                  </a:lnTo>
                  <a:lnTo>
                    <a:pt x="74521" y="230287"/>
                  </a:lnTo>
                  <a:lnTo>
                    <a:pt x="53918" y="240511"/>
                  </a:lnTo>
                  <a:lnTo>
                    <a:pt x="34536" y="252623"/>
                  </a:lnTo>
                  <a:lnTo>
                    <a:pt x="16516" y="266527"/>
                  </a:lnTo>
                  <a:lnTo>
                    <a:pt x="0" y="282126"/>
                  </a:lnTo>
                  <a:lnTo>
                    <a:pt x="282636" y="282126"/>
                  </a:lnTo>
                  <a:lnTo>
                    <a:pt x="259270" y="255255"/>
                  </a:lnTo>
                  <a:lnTo>
                    <a:pt x="235709" y="235636"/>
                  </a:lnTo>
                  <a:lnTo>
                    <a:pt x="212696" y="222188"/>
                  </a:lnTo>
                  <a:lnTo>
                    <a:pt x="190971" y="213829"/>
                  </a:lnTo>
                  <a:close/>
                </a:path>
              </a:pathLst>
            </a:custGeom>
            <a:ln w="6626">
              <a:solidFill>
                <a:srgbClr val="0E6E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97165" name="object 15"/>
            <p:cNvPicPr>
              <a:picLocks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74929" y="1791647"/>
              <a:ext cx="81115" cy="63815"/>
            </a:xfrm>
            <a:prstGeom prst="rect">
              <a:avLst/>
            </a:prstGeom>
          </p:spPr>
        </p:pic>
      </p:grpSp>
      <p:sp>
        <p:nvSpPr>
          <p:cNvPr id="1048650" name="object 16"/>
          <p:cNvSpPr txBox="1"/>
          <p:nvPr/>
        </p:nvSpPr>
        <p:spPr>
          <a:xfrm>
            <a:off x="2895600" y="1944584"/>
            <a:ext cx="1731010" cy="76495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</a:t>
            </a:r>
            <a:r>
              <a:rPr lang="en-US"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0" name="object 17"/>
          <p:cNvGrpSpPr/>
          <p:nvPr/>
        </p:nvGrpSpPr>
        <p:grpSpPr>
          <a:xfrm>
            <a:off x="5418307" y="1277156"/>
            <a:ext cx="548640" cy="408940"/>
            <a:chOff x="5307459" y="1467665"/>
            <a:chExt cx="548640" cy="408940"/>
          </a:xfrm>
        </p:grpSpPr>
        <p:pic>
          <p:nvPicPr>
            <p:cNvPr id="2097166" name="object 18"/>
            <p:cNvPicPr>
              <a:picLocks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10175" y="1626954"/>
              <a:ext cx="103161" cy="154558"/>
            </a:xfrm>
            <a:prstGeom prst="rect">
              <a:avLst/>
            </a:prstGeom>
          </p:spPr>
        </p:pic>
        <p:pic>
          <p:nvPicPr>
            <p:cNvPr id="2097167" name="object 19"/>
            <p:cNvPicPr>
              <a:picLocks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50130" y="1626954"/>
              <a:ext cx="103161" cy="154558"/>
            </a:xfrm>
            <a:prstGeom prst="rect">
              <a:avLst/>
            </a:prstGeom>
          </p:spPr>
        </p:pic>
        <p:pic>
          <p:nvPicPr>
            <p:cNvPr id="2097168" name="object 20"/>
            <p:cNvPicPr>
              <a:picLocks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33003" y="1624647"/>
              <a:ext cx="96556" cy="166220"/>
            </a:xfrm>
            <a:prstGeom prst="rect">
              <a:avLst/>
            </a:prstGeom>
          </p:spPr>
        </p:pic>
        <p:sp>
          <p:nvSpPr>
            <p:cNvPr id="1048651" name="object 21"/>
            <p:cNvSpPr/>
            <p:nvPr/>
          </p:nvSpPr>
          <p:spPr>
            <a:xfrm>
              <a:off x="5310754" y="1470960"/>
              <a:ext cx="542290" cy="401955"/>
            </a:xfrm>
            <a:custGeom>
              <a:avLst/>
              <a:gdLst/>
              <a:ahLst/>
              <a:cxnLst/>
              <a:rect l="l" t="t" r="r" b="b"/>
              <a:pathLst>
                <a:path w="542289" h="401955">
                  <a:moveTo>
                    <a:pt x="541965" y="0"/>
                  </a:moveTo>
                  <a:lnTo>
                    <a:pt x="0" y="0"/>
                  </a:lnTo>
                  <a:lnTo>
                    <a:pt x="0" y="401740"/>
                  </a:lnTo>
                  <a:lnTo>
                    <a:pt x="541965" y="401740"/>
                  </a:lnTo>
                  <a:lnTo>
                    <a:pt x="541965" y="362862"/>
                  </a:lnTo>
                  <a:lnTo>
                    <a:pt x="40649" y="362862"/>
                  </a:lnTo>
                  <a:lnTo>
                    <a:pt x="40649" y="103674"/>
                  </a:lnTo>
                  <a:lnTo>
                    <a:pt x="541965" y="103674"/>
                  </a:lnTo>
                  <a:lnTo>
                    <a:pt x="541965" y="64796"/>
                  </a:lnTo>
                  <a:lnTo>
                    <a:pt x="365114" y="64796"/>
                  </a:lnTo>
                  <a:lnTo>
                    <a:pt x="359053" y="58999"/>
                  </a:lnTo>
                  <a:lnTo>
                    <a:pt x="359053" y="44683"/>
                  </a:lnTo>
                  <a:lnTo>
                    <a:pt x="365114" y="38878"/>
                  </a:lnTo>
                  <a:lnTo>
                    <a:pt x="541965" y="38878"/>
                  </a:lnTo>
                  <a:lnTo>
                    <a:pt x="541965" y="0"/>
                  </a:lnTo>
                  <a:close/>
                </a:path>
                <a:path w="542289" h="401955">
                  <a:moveTo>
                    <a:pt x="541965" y="103674"/>
                  </a:moveTo>
                  <a:lnTo>
                    <a:pt x="501318" y="103674"/>
                  </a:lnTo>
                  <a:lnTo>
                    <a:pt x="501318" y="362862"/>
                  </a:lnTo>
                  <a:lnTo>
                    <a:pt x="541965" y="362862"/>
                  </a:lnTo>
                  <a:lnTo>
                    <a:pt x="541965" y="103674"/>
                  </a:lnTo>
                  <a:close/>
                </a:path>
                <a:path w="542289" h="401955">
                  <a:moveTo>
                    <a:pt x="412535" y="38878"/>
                  </a:moveTo>
                  <a:lnTo>
                    <a:pt x="380081" y="38878"/>
                  </a:lnTo>
                  <a:lnTo>
                    <a:pt x="386151" y="44683"/>
                  </a:lnTo>
                  <a:lnTo>
                    <a:pt x="386151" y="58999"/>
                  </a:lnTo>
                  <a:lnTo>
                    <a:pt x="380081" y="64796"/>
                  </a:lnTo>
                  <a:lnTo>
                    <a:pt x="412535" y="64796"/>
                  </a:lnTo>
                  <a:lnTo>
                    <a:pt x="406474" y="58999"/>
                  </a:lnTo>
                  <a:lnTo>
                    <a:pt x="406474" y="44683"/>
                  </a:lnTo>
                  <a:lnTo>
                    <a:pt x="412535" y="38878"/>
                  </a:lnTo>
                  <a:close/>
                </a:path>
                <a:path w="542289" h="401955">
                  <a:moveTo>
                    <a:pt x="459957" y="38878"/>
                  </a:moveTo>
                  <a:lnTo>
                    <a:pt x="427503" y="38878"/>
                  </a:lnTo>
                  <a:lnTo>
                    <a:pt x="433573" y="44683"/>
                  </a:lnTo>
                  <a:lnTo>
                    <a:pt x="433573" y="58999"/>
                  </a:lnTo>
                  <a:lnTo>
                    <a:pt x="427503" y="64796"/>
                  </a:lnTo>
                  <a:lnTo>
                    <a:pt x="459957" y="64796"/>
                  </a:lnTo>
                  <a:lnTo>
                    <a:pt x="453896" y="58999"/>
                  </a:lnTo>
                  <a:lnTo>
                    <a:pt x="453896" y="44683"/>
                  </a:lnTo>
                  <a:lnTo>
                    <a:pt x="459957" y="38878"/>
                  </a:lnTo>
                  <a:close/>
                </a:path>
                <a:path w="542289" h="401955">
                  <a:moveTo>
                    <a:pt x="541965" y="38878"/>
                  </a:moveTo>
                  <a:lnTo>
                    <a:pt x="474924" y="38878"/>
                  </a:lnTo>
                  <a:lnTo>
                    <a:pt x="480994" y="44683"/>
                  </a:lnTo>
                  <a:lnTo>
                    <a:pt x="480994" y="58999"/>
                  </a:lnTo>
                  <a:lnTo>
                    <a:pt x="474924" y="64796"/>
                  </a:lnTo>
                  <a:lnTo>
                    <a:pt x="541965" y="64796"/>
                  </a:lnTo>
                  <a:lnTo>
                    <a:pt x="541965" y="38878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8652" name="object 22"/>
            <p:cNvSpPr/>
            <p:nvPr/>
          </p:nvSpPr>
          <p:spPr>
            <a:xfrm>
              <a:off x="5310754" y="1470960"/>
              <a:ext cx="542290" cy="401955"/>
            </a:xfrm>
            <a:custGeom>
              <a:avLst/>
              <a:gdLst/>
              <a:ahLst/>
              <a:cxnLst/>
              <a:rect l="l" t="t" r="r" b="b"/>
              <a:pathLst>
                <a:path w="542289" h="401955">
                  <a:moveTo>
                    <a:pt x="0" y="0"/>
                  </a:moveTo>
                  <a:lnTo>
                    <a:pt x="0" y="401740"/>
                  </a:lnTo>
                  <a:lnTo>
                    <a:pt x="541965" y="401740"/>
                  </a:lnTo>
                  <a:lnTo>
                    <a:pt x="541965" y="0"/>
                  </a:lnTo>
                  <a:lnTo>
                    <a:pt x="0" y="0"/>
                  </a:lnTo>
                  <a:close/>
                </a:path>
                <a:path w="542289" h="401955">
                  <a:moveTo>
                    <a:pt x="467445" y="38878"/>
                  </a:moveTo>
                  <a:lnTo>
                    <a:pt x="474924" y="38878"/>
                  </a:lnTo>
                  <a:lnTo>
                    <a:pt x="480994" y="44683"/>
                  </a:lnTo>
                  <a:lnTo>
                    <a:pt x="480994" y="51837"/>
                  </a:lnTo>
                  <a:lnTo>
                    <a:pt x="480994" y="58999"/>
                  </a:lnTo>
                  <a:lnTo>
                    <a:pt x="474924" y="64796"/>
                  </a:lnTo>
                  <a:lnTo>
                    <a:pt x="467445" y="64796"/>
                  </a:lnTo>
                  <a:lnTo>
                    <a:pt x="459957" y="64796"/>
                  </a:lnTo>
                  <a:lnTo>
                    <a:pt x="453896" y="58999"/>
                  </a:lnTo>
                  <a:lnTo>
                    <a:pt x="453896" y="51837"/>
                  </a:lnTo>
                  <a:lnTo>
                    <a:pt x="453896" y="44683"/>
                  </a:lnTo>
                  <a:lnTo>
                    <a:pt x="459957" y="38878"/>
                  </a:lnTo>
                  <a:lnTo>
                    <a:pt x="467445" y="38878"/>
                  </a:lnTo>
                  <a:close/>
                </a:path>
                <a:path w="542289" h="401955">
                  <a:moveTo>
                    <a:pt x="420024" y="38878"/>
                  </a:moveTo>
                  <a:lnTo>
                    <a:pt x="427503" y="38878"/>
                  </a:lnTo>
                  <a:lnTo>
                    <a:pt x="433573" y="44683"/>
                  </a:lnTo>
                  <a:lnTo>
                    <a:pt x="433573" y="51837"/>
                  </a:lnTo>
                  <a:lnTo>
                    <a:pt x="433573" y="58999"/>
                  </a:lnTo>
                  <a:lnTo>
                    <a:pt x="427503" y="64796"/>
                  </a:lnTo>
                  <a:lnTo>
                    <a:pt x="420024" y="64796"/>
                  </a:lnTo>
                  <a:lnTo>
                    <a:pt x="412535" y="64796"/>
                  </a:lnTo>
                  <a:lnTo>
                    <a:pt x="406474" y="58999"/>
                  </a:lnTo>
                  <a:lnTo>
                    <a:pt x="406474" y="51837"/>
                  </a:lnTo>
                  <a:lnTo>
                    <a:pt x="406474" y="44683"/>
                  </a:lnTo>
                  <a:lnTo>
                    <a:pt x="412535" y="38878"/>
                  </a:lnTo>
                  <a:lnTo>
                    <a:pt x="420024" y="38878"/>
                  </a:lnTo>
                  <a:close/>
                </a:path>
                <a:path w="542289" h="401955">
                  <a:moveTo>
                    <a:pt x="372602" y="38878"/>
                  </a:moveTo>
                  <a:lnTo>
                    <a:pt x="380081" y="38878"/>
                  </a:lnTo>
                  <a:lnTo>
                    <a:pt x="386151" y="44683"/>
                  </a:lnTo>
                  <a:lnTo>
                    <a:pt x="386151" y="51837"/>
                  </a:lnTo>
                  <a:lnTo>
                    <a:pt x="386151" y="58999"/>
                  </a:lnTo>
                  <a:lnTo>
                    <a:pt x="380081" y="64796"/>
                  </a:lnTo>
                  <a:lnTo>
                    <a:pt x="372602" y="64796"/>
                  </a:lnTo>
                  <a:lnTo>
                    <a:pt x="365114" y="64796"/>
                  </a:lnTo>
                  <a:lnTo>
                    <a:pt x="359053" y="58999"/>
                  </a:lnTo>
                  <a:lnTo>
                    <a:pt x="359053" y="51837"/>
                  </a:lnTo>
                  <a:lnTo>
                    <a:pt x="359053" y="44683"/>
                  </a:lnTo>
                  <a:lnTo>
                    <a:pt x="365114" y="38878"/>
                  </a:lnTo>
                  <a:lnTo>
                    <a:pt x="372602" y="38878"/>
                  </a:lnTo>
                  <a:close/>
                </a:path>
                <a:path w="542289" h="401955">
                  <a:moveTo>
                    <a:pt x="501318" y="362862"/>
                  </a:moveTo>
                  <a:lnTo>
                    <a:pt x="40649" y="362862"/>
                  </a:lnTo>
                  <a:lnTo>
                    <a:pt x="40649" y="103674"/>
                  </a:lnTo>
                  <a:lnTo>
                    <a:pt x="501318" y="103674"/>
                  </a:lnTo>
                  <a:lnTo>
                    <a:pt x="501318" y="362862"/>
                  </a:lnTo>
                  <a:close/>
                </a:path>
              </a:pathLst>
            </a:custGeom>
            <a:ln w="6627">
              <a:solidFill>
                <a:srgbClr val="0E6EC5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48653" name="object 23"/>
          <p:cNvSpPr txBox="1"/>
          <p:nvPr/>
        </p:nvSpPr>
        <p:spPr>
          <a:xfrm>
            <a:off x="5316220" y="1944584"/>
            <a:ext cx="1846580" cy="36893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sz="2400" b="1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54" name="object 24"/>
          <p:cNvSpPr txBox="1"/>
          <p:nvPr/>
        </p:nvSpPr>
        <p:spPr>
          <a:xfrm>
            <a:off x="5378449" y="3124200"/>
            <a:ext cx="1860553" cy="217683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55"/>
              </a:spcBef>
            </a:pPr>
            <a:r>
              <a:rPr lang="en-US" sz="24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lang="en-US" sz="2400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application to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generation and rendering 3D model</a:t>
            </a:r>
          </a:p>
        </p:txBody>
      </p:sp>
      <p:grpSp>
        <p:nvGrpSpPr>
          <p:cNvPr id="101" name="object 25"/>
          <p:cNvGrpSpPr/>
          <p:nvPr/>
        </p:nvGrpSpPr>
        <p:grpSpPr>
          <a:xfrm>
            <a:off x="7842131" y="1202980"/>
            <a:ext cx="594360" cy="487045"/>
            <a:chOff x="7480206" y="1428154"/>
            <a:chExt cx="594360" cy="487045"/>
          </a:xfrm>
        </p:grpSpPr>
        <p:sp>
          <p:nvSpPr>
            <p:cNvPr id="1048655" name="object 26"/>
            <p:cNvSpPr/>
            <p:nvPr/>
          </p:nvSpPr>
          <p:spPr>
            <a:xfrm>
              <a:off x="7483486" y="1431434"/>
              <a:ext cx="588010" cy="480695"/>
            </a:xfrm>
            <a:custGeom>
              <a:avLst/>
              <a:gdLst/>
              <a:ahLst/>
              <a:cxnLst/>
              <a:rect l="l" t="t" r="r" b="b"/>
              <a:pathLst>
                <a:path w="588009" h="480694">
                  <a:moveTo>
                    <a:pt x="587519" y="441266"/>
                  </a:moveTo>
                  <a:lnTo>
                    <a:pt x="0" y="441266"/>
                  </a:lnTo>
                  <a:lnTo>
                    <a:pt x="0" y="480145"/>
                  </a:lnTo>
                  <a:lnTo>
                    <a:pt x="587519" y="480145"/>
                  </a:lnTo>
                  <a:lnTo>
                    <a:pt x="587519" y="441266"/>
                  </a:lnTo>
                  <a:close/>
                </a:path>
                <a:path w="588009" h="480694">
                  <a:moveTo>
                    <a:pt x="53410" y="78404"/>
                  </a:moveTo>
                  <a:lnTo>
                    <a:pt x="26704" y="78404"/>
                  </a:lnTo>
                  <a:lnTo>
                    <a:pt x="26705" y="441266"/>
                  </a:lnTo>
                  <a:lnTo>
                    <a:pt x="53410" y="441266"/>
                  </a:lnTo>
                  <a:lnTo>
                    <a:pt x="53410" y="162639"/>
                  </a:lnTo>
                  <a:lnTo>
                    <a:pt x="560813" y="162639"/>
                  </a:lnTo>
                  <a:lnTo>
                    <a:pt x="560813" y="136721"/>
                  </a:lnTo>
                  <a:lnTo>
                    <a:pt x="53410" y="136721"/>
                  </a:lnTo>
                  <a:lnTo>
                    <a:pt x="53410" y="78404"/>
                  </a:lnTo>
                  <a:close/>
                </a:path>
                <a:path w="588009" h="480694">
                  <a:moveTo>
                    <a:pt x="560813" y="162639"/>
                  </a:moveTo>
                  <a:lnTo>
                    <a:pt x="534108" y="162639"/>
                  </a:lnTo>
                  <a:lnTo>
                    <a:pt x="534108" y="441266"/>
                  </a:lnTo>
                  <a:lnTo>
                    <a:pt x="560814" y="441266"/>
                  </a:lnTo>
                  <a:lnTo>
                    <a:pt x="560813" y="162639"/>
                  </a:lnTo>
                  <a:close/>
                </a:path>
                <a:path w="588009" h="480694">
                  <a:moveTo>
                    <a:pt x="200291" y="162639"/>
                  </a:moveTo>
                  <a:lnTo>
                    <a:pt x="93470" y="162639"/>
                  </a:lnTo>
                  <a:lnTo>
                    <a:pt x="93470" y="363509"/>
                  </a:lnTo>
                  <a:lnTo>
                    <a:pt x="97684" y="383637"/>
                  </a:lnTo>
                  <a:lnTo>
                    <a:pt x="109159" y="400120"/>
                  </a:lnTo>
                  <a:lnTo>
                    <a:pt x="126142" y="411257"/>
                  </a:lnTo>
                  <a:lnTo>
                    <a:pt x="146881" y="415347"/>
                  </a:lnTo>
                  <a:lnTo>
                    <a:pt x="167619" y="411257"/>
                  </a:lnTo>
                  <a:lnTo>
                    <a:pt x="184602" y="400120"/>
                  </a:lnTo>
                  <a:lnTo>
                    <a:pt x="196077" y="383637"/>
                  </a:lnTo>
                  <a:lnTo>
                    <a:pt x="200291" y="363509"/>
                  </a:lnTo>
                  <a:lnTo>
                    <a:pt x="200291" y="162639"/>
                  </a:lnTo>
                  <a:close/>
                </a:path>
                <a:path w="588009" h="480694">
                  <a:moveTo>
                    <a:pt x="347171" y="162639"/>
                  </a:moveTo>
                  <a:lnTo>
                    <a:pt x="240349" y="162639"/>
                  </a:lnTo>
                  <a:lnTo>
                    <a:pt x="240349" y="363509"/>
                  </a:lnTo>
                  <a:lnTo>
                    <a:pt x="244564" y="383637"/>
                  </a:lnTo>
                  <a:lnTo>
                    <a:pt x="256039" y="400120"/>
                  </a:lnTo>
                  <a:lnTo>
                    <a:pt x="273022" y="411257"/>
                  </a:lnTo>
                  <a:lnTo>
                    <a:pt x="293760" y="415347"/>
                  </a:lnTo>
                  <a:lnTo>
                    <a:pt x="314499" y="411257"/>
                  </a:lnTo>
                  <a:lnTo>
                    <a:pt x="331481" y="400120"/>
                  </a:lnTo>
                  <a:lnTo>
                    <a:pt x="342956" y="383637"/>
                  </a:lnTo>
                  <a:lnTo>
                    <a:pt x="347171" y="363509"/>
                  </a:lnTo>
                  <a:lnTo>
                    <a:pt x="347171" y="162639"/>
                  </a:lnTo>
                  <a:close/>
                </a:path>
                <a:path w="588009" h="480694">
                  <a:moveTo>
                    <a:pt x="494050" y="162639"/>
                  </a:moveTo>
                  <a:lnTo>
                    <a:pt x="387229" y="162639"/>
                  </a:lnTo>
                  <a:lnTo>
                    <a:pt x="387229" y="363509"/>
                  </a:lnTo>
                  <a:lnTo>
                    <a:pt x="391443" y="383637"/>
                  </a:lnTo>
                  <a:lnTo>
                    <a:pt x="402918" y="400120"/>
                  </a:lnTo>
                  <a:lnTo>
                    <a:pt x="419901" y="411257"/>
                  </a:lnTo>
                  <a:lnTo>
                    <a:pt x="440640" y="415347"/>
                  </a:lnTo>
                  <a:lnTo>
                    <a:pt x="461378" y="411257"/>
                  </a:lnTo>
                  <a:lnTo>
                    <a:pt x="478361" y="400120"/>
                  </a:lnTo>
                  <a:lnTo>
                    <a:pt x="489836" y="383637"/>
                  </a:lnTo>
                  <a:lnTo>
                    <a:pt x="494050" y="363509"/>
                  </a:lnTo>
                  <a:lnTo>
                    <a:pt x="494050" y="162639"/>
                  </a:lnTo>
                  <a:close/>
                </a:path>
                <a:path w="588009" h="480694">
                  <a:moveTo>
                    <a:pt x="86793" y="0"/>
                  </a:moveTo>
                  <a:lnTo>
                    <a:pt x="80785" y="5831"/>
                  </a:lnTo>
                  <a:lnTo>
                    <a:pt x="80117" y="12959"/>
                  </a:lnTo>
                  <a:lnTo>
                    <a:pt x="80117" y="18791"/>
                  </a:lnTo>
                  <a:lnTo>
                    <a:pt x="84123" y="23974"/>
                  </a:lnTo>
                  <a:lnTo>
                    <a:pt x="90131" y="25918"/>
                  </a:lnTo>
                  <a:lnTo>
                    <a:pt x="93470" y="32398"/>
                  </a:lnTo>
                  <a:lnTo>
                    <a:pt x="93470" y="136721"/>
                  </a:lnTo>
                  <a:lnTo>
                    <a:pt x="200291" y="136721"/>
                  </a:lnTo>
                  <a:lnTo>
                    <a:pt x="200291" y="104322"/>
                  </a:lnTo>
                  <a:lnTo>
                    <a:pt x="120175" y="104322"/>
                  </a:lnTo>
                  <a:lnTo>
                    <a:pt x="120175" y="38230"/>
                  </a:lnTo>
                  <a:lnTo>
                    <a:pt x="119507" y="31750"/>
                  </a:lnTo>
                  <a:lnTo>
                    <a:pt x="118172" y="26566"/>
                  </a:lnTo>
                  <a:lnTo>
                    <a:pt x="203295" y="26566"/>
                  </a:lnTo>
                  <a:lnTo>
                    <a:pt x="203629" y="25918"/>
                  </a:lnTo>
                  <a:lnTo>
                    <a:pt x="209638" y="24622"/>
                  </a:lnTo>
                  <a:lnTo>
                    <a:pt x="213644" y="19439"/>
                  </a:lnTo>
                  <a:lnTo>
                    <a:pt x="213644" y="5831"/>
                  </a:lnTo>
                  <a:lnTo>
                    <a:pt x="208303" y="647"/>
                  </a:lnTo>
                  <a:lnTo>
                    <a:pt x="94137" y="647"/>
                  </a:lnTo>
                  <a:lnTo>
                    <a:pt x="86793" y="0"/>
                  </a:lnTo>
                  <a:close/>
                </a:path>
                <a:path w="588009" h="480694">
                  <a:moveTo>
                    <a:pt x="233673" y="0"/>
                  </a:moveTo>
                  <a:lnTo>
                    <a:pt x="227664" y="5831"/>
                  </a:lnTo>
                  <a:lnTo>
                    <a:pt x="226996" y="12959"/>
                  </a:lnTo>
                  <a:lnTo>
                    <a:pt x="226996" y="18791"/>
                  </a:lnTo>
                  <a:lnTo>
                    <a:pt x="231002" y="23974"/>
                  </a:lnTo>
                  <a:lnTo>
                    <a:pt x="237011" y="25918"/>
                  </a:lnTo>
                  <a:lnTo>
                    <a:pt x="240349" y="32398"/>
                  </a:lnTo>
                  <a:lnTo>
                    <a:pt x="240349" y="136721"/>
                  </a:lnTo>
                  <a:lnTo>
                    <a:pt x="347171" y="136721"/>
                  </a:lnTo>
                  <a:lnTo>
                    <a:pt x="347171" y="104322"/>
                  </a:lnTo>
                  <a:lnTo>
                    <a:pt x="267054" y="104322"/>
                  </a:lnTo>
                  <a:lnTo>
                    <a:pt x="267054" y="38230"/>
                  </a:lnTo>
                  <a:lnTo>
                    <a:pt x="266387" y="31750"/>
                  </a:lnTo>
                  <a:lnTo>
                    <a:pt x="265051" y="26566"/>
                  </a:lnTo>
                  <a:lnTo>
                    <a:pt x="350175" y="26566"/>
                  </a:lnTo>
                  <a:lnTo>
                    <a:pt x="350509" y="25918"/>
                  </a:lnTo>
                  <a:lnTo>
                    <a:pt x="356517" y="24622"/>
                  </a:lnTo>
                  <a:lnTo>
                    <a:pt x="360523" y="19439"/>
                  </a:lnTo>
                  <a:lnTo>
                    <a:pt x="360523" y="5831"/>
                  </a:lnTo>
                  <a:lnTo>
                    <a:pt x="355182" y="647"/>
                  </a:lnTo>
                  <a:lnTo>
                    <a:pt x="241017" y="647"/>
                  </a:lnTo>
                  <a:lnTo>
                    <a:pt x="233673" y="0"/>
                  </a:lnTo>
                  <a:close/>
                </a:path>
                <a:path w="588009" h="480694">
                  <a:moveTo>
                    <a:pt x="380552" y="0"/>
                  </a:moveTo>
                  <a:lnTo>
                    <a:pt x="374543" y="5831"/>
                  </a:lnTo>
                  <a:lnTo>
                    <a:pt x="373876" y="12959"/>
                  </a:lnTo>
                  <a:lnTo>
                    <a:pt x="373876" y="18791"/>
                  </a:lnTo>
                  <a:lnTo>
                    <a:pt x="377882" y="23974"/>
                  </a:lnTo>
                  <a:lnTo>
                    <a:pt x="383890" y="25918"/>
                  </a:lnTo>
                  <a:lnTo>
                    <a:pt x="387228" y="32398"/>
                  </a:lnTo>
                  <a:lnTo>
                    <a:pt x="387229" y="136721"/>
                  </a:lnTo>
                  <a:lnTo>
                    <a:pt x="494050" y="136721"/>
                  </a:lnTo>
                  <a:lnTo>
                    <a:pt x="494050" y="104322"/>
                  </a:lnTo>
                  <a:lnTo>
                    <a:pt x="413934" y="104322"/>
                  </a:lnTo>
                  <a:lnTo>
                    <a:pt x="413934" y="38230"/>
                  </a:lnTo>
                  <a:lnTo>
                    <a:pt x="413266" y="31750"/>
                  </a:lnTo>
                  <a:lnTo>
                    <a:pt x="411931" y="26566"/>
                  </a:lnTo>
                  <a:lnTo>
                    <a:pt x="497054" y="26566"/>
                  </a:lnTo>
                  <a:lnTo>
                    <a:pt x="497388" y="25918"/>
                  </a:lnTo>
                  <a:lnTo>
                    <a:pt x="503397" y="24622"/>
                  </a:lnTo>
                  <a:lnTo>
                    <a:pt x="507403" y="19439"/>
                  </a:lnTo>
                  <a:lnTo>
                    <a:pt x="507403" y="5831"/>
                  </a:lnTo>
                  <a:lnTo>
                    <a:pt x="502061" y="647"/>
                  </a:lnTo>
                  <a:lnTo>
                    <a:pt x="387896" y="647"/>
                  </a:lnTo>
                  <a:lnTo>
                    <a:pt x="380552" y="0"/>
                  </a:lnTo>
                  <a:close/>
                </a:path>
                <a:path w="588009" h="480694">
                  <a:moveTo>
                    <a:pt x="560813" y="78404"/>
                  </a:moveTo>
                  <a:lnTo>
                    <a:pt x="534108" y="78404"/>
                  </a:lnTo>
                  <a:lnTo>
                    <a:pt x="534108" y="136721"/>
                  </a:lnTo>
                  <a:lnTo>
                    <a:pt x="560813" y="136721"/>
                  </a:lnTo>
                  <a:lnTo>
                    <a:pt x="560813" y="78404"/>
                  </a:lnTo>
                  <a:close/>
                </a:path>
                <a:path w="588009" h="480694">
                  <a:moveTo>
                    <a:pt x="146880" y="97843"/>
                  </a:moveTo>
                  <a:lnTo>
                    <a:pt x="137074" y="98855"/>
                  </a:lnTo>
                  <a:lnTo>
                    <a:pt x="128520" y="101082"/>
                  </a:lnTo>
                  <a:lnTo>
                    <a:pt x="122470" y="103310"/>
                  </a:lnTo>
                  <a:lnTo>
                    <a:pt x="120175" y="104322"/>
                  </a:lnTo>
                  <a:lnTo>
                    <a:pt x="173586" y="104322"/>
                  </a:lnTo>
                  <a:lnTo>
                    <a:pt x="171291" y="103310"/>
                  </a:lnTo>
                  <a:lnTo>
                    <a:pt x="165240" y="101082"/>
                  </a:lnTo>
                  <a:lnTo>
                    <a:pt x="156686" y="98855"/>
                  </a:lnTo>
                  <a:lnTo>
                    <a:pt x="146880" y="97843"/>
                  </a:lnTo>
                  <a:close/>
                </a:path>
                <a:path w="588009" h="480694">
                  <a:moveTo>
                    <a:pt x="203295" y="26566"/>
                  </a:moveTo>
                  <a:lnTo>
                    <a:pt x="175589" y="26566"/>
                  </a:lnTo>
                  <a:lnTo>
                    <a:pt x="174253" y="31750"/>
                  </a:lnTo>
                  <a:lnTo>
                    <a:pt x="173586" y="38230"/>
                  </a:lnTo>
                  <a:lnTo>
                    <a:pt x="173586" y="104322"/>
                  </a:lnTo>
                  <a:lnTo>
                    <a:pt x="200291" y="104322"/>
                  </a:lnTo>
                  <a:lnTo>
                    <a:pt x="200291" y="32398"/>
                  </a:lnTo>
                  <a:lnTo>
                    <a:pt x="203295" y="26566"/>
                  </a:lnTo>
                  <a:close/>
                </a:path>
                <a:path w="588009" h="480694">
                  <a:moveTo>
                    <a:pt x="293760" y="97843"/>
                  </a:moveTo>
                  <a:lnTo>
                    <a:pt x="283954" y="98855"/>
                  </a:lnTo>
                  <a:lnTo>
                    <a:pt x="275400" y="101082"/>
                  </a:lnTo>
                  <a:lnTo>
                    <a:pt x="269349" y="103310"/>
                  </a:lnTo>
                  <a:lnTo>
                    <a:pt x="267054" y="104322"/>
                  </a:lnTo>
                  <a:lnTo>
                    <a:pt x="320465" y="104322"/>
                  </a:lnTo>
                  <a:lnTo>
                    <a:pt x="318170" y="103310"/>
                  </a:lnTo>
                  <a:lnTo>
                    <a:pt x="312120" y="101082"/>
                  </a:lnTo>
                  <a:lnTo>
                    <a:pt x="303566" y="98855"/>
                  </a:lnTo>
                  <a:lnTo>
                    <a:pt x="293760" y="97843"/>
                  </a:lnTo>
                  <a:close/>
                </a:path>
                <a:path w="588009" h="480694">
                  <a:moveTo>
                    <a:pt x="350175" y="26566"/>
                  </a:moveTo>
                  <a:lnTo>
                    <a:pt x="322468" y="26566"/>
                  </a:lnTo>
                  <a:lnTo>
                    <a:pt x="321133" y="31750"/>
                  </a:lnTo>
                  <a:lnTo>
                    <a:pt x="320465" y="38230"/>
                  </a:lnTo>
                  <a:lnTo>
                    <a:pt x="320465" y="104322"/>
                  </a:lnTo>
                  <a:lnTo>
                    <a:pt x="347171" y="104322"/>
                  </a:lnTo>
                  <a:lnTo>
                    <a:pt x="347170" y="32398"/>
                  </a:lnTo>
                  <a:lnTo>
                    <a:pt x="350175" y="26566"/>
                  </a:lnTo>
                  <a:close/>
                </a:path>
                <a:path w="588009" h="480694">
                  <a:moveTo>
                    <a:pt x="440639" y="97843"/>
                  </a:moveTo>
                  <a:lnTo>
                    <a:pt x="430833" y="98855"/>
                  </a:lnTo>
                  <a:lnTo>
                    <a:pt x="422279" y="101082"/>
                  </a:lnTo>
                  <a:lnTo>
                    <a:pt x="416229" y="103310"/>
                  </a:lnTo>
                  <a:lnTo>
                    <a:pt x="413934" y="104322"/>
                  </a:lnTo>
                  <a:lnTo>
                    <a:pt x="467345" y="104322"/>
                  </a:lnTo>
                  <a:lnTo>
                    <a:pt x="465050" y="103310"/>
                  </a:lnTo>
                  <a:lnTo>
                    <a:pt x="458999" y="101082"/>
                  </a:lnTo>
                  <a:lnTo>
                    <a:pt x="450445" y="98855"/>
                  </a:lnTo>
                  <a:lnTo>
                    <a:pt x="440639" y="97843"/>
                  </a:lnTo>
                  <a:close/>
                </a:path>
                <a:path w="588009" h="480694">
                  <a:moveTo>
                    <a:pt x="497054" y="26566"/>
                  </a:moveTo>
                  <a:lnTo>
                    <a:pt x="469347" y="26566"/>
                  </a:lnTo>
                  <a:lnTo>
                    <a:pt x="468012" y="31750"/>
                  </a:lnTo>
                  <a:lnTo>
                    <a:pt x="467345" y="38230"/>
                  </a:lnTo>
                  <a:lnTo>
                    <a:pt x="467345" y="104322"/>
                  </a:lnTo>
                  <a:lnTo>
                    <a:pt x="494050" y="104322"/>
                  </a:lnTo>
                  <a:lnTo>
                    <a:pt x="494050" y="32398"/>
                  </a:lnTo>
                  <a:lnTo>
                    <a:pt x="497054" y="26566"/>
                  </a:lnTo>
                  <a:close/>
                </a:path>
                <a:path w="588009" h="480694">
                  <a:moveTo>
                    <a:pt x="207635" y="0"/>
                  </a:moveTo>
                  <a:lnTo>
                    <a:pt x="200291" y="647"/>
                  </a:lnTo>
                  <a:lnTo>
                    <a:pt x="208303" y="647"/>
                  </a:lnTo>
                  <a:lnTo>
                    <a:pt x="207635" y="0"/>
                  </a:lnTo>
                  <a:close/>
                </a:path>
                <a:path w="588009" h="480694">
                  <a:moveTo>
                    <a:pt x="354514" y="0"/>
                  </a:moveTo>
                  <a:lnTo>
                    <a:pt x="347170" y="647"/>
                  </a:lnTo>
                  <a:lnTo>
                    <a:pt x="355182" y="647"/>
                  </a:lnTo>
                  <a:lnTo>
                    <a:pt x="354514" y="0"/>
                  </a:lnTo>
                  <a:close/>
                </a:path>
                <a:path w="588009" h="480694">
                  <a:moveTo>
                    <a:pt x="501394" y="0"/>
                  </a:moveTo>
                  <a:lnTo>
                    <a:pt x="494050" y="647"/>
                  </a:lnTo>
                  <a:lnTo>
                    <a:pt x="502061" y="647"/>
                  </a:lnTo>
                  <a:lnTo>
                    <a:pt x="501394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8656" name="object 27"/>
            <p:cNvSpPr/>
            <p:nvPr/>
          </p:nvSpPr>
          <p:spPr>
            <a:xfrm>
              <a:off x="7483486" y="1431434"/>
              <a:ext cx="588010" cy="480695"/>
            </a:xfrm>
            <a:custGeom>
              <a:avLst/>
              <a:gdLst/>
              <a:ahLst/>
              <a:cxnLst/>
              <a:rect l="l" t="t" r="r" b="b"/>
              <a:pathLst>
                <a:path w="588009" h="480694">
                  <a:moveTo>
                    <a:pt x="560814" y="441266"/>
                  </a:moveTo>
                  <a:lnTo>
                    <a:pt x="560813" y="78404"/>
                  </a:lnTo>
                  <a:lnTo>
                    <a:pt x="534108" y="78404"/>
                  </a:lnTo>
                  <a:lnTo>
                    <a:pt x="534108" y="136721"/>
                  </a:lnTo>
                  <a:lnTo>
                    <a:pt x="494050" y="136721"/>
                  </a:lnTo>
                  <a:lnTo>
                    <a:pt x="494050" y="46005"/>
                  </a:lnTo>
                  <a:lnTo>
                    <a:pt x="494050" y="32398"/>
                  </a:lnTo>
                  <a:lnTo>
                    <a:pt x="496720" y="27214"/>
                  </a:lnTo>
                  <a:lnTo>
                    <a:pt x="497388" y="25918"/>
                  </a:lnTo>
                  <a:lnTo>
                    <a:pt x="503397" y="24622"/>
                  </a:lnTo>
                  <a:lnTo>
                    <a:pt x="507403" y="19439"/>
                  </a:lnTo>
                  <a:lnTo>
                    <a:pt x="507403" y="12959"/>
                  </a:lnTo>
                  <a:lnTo>
                    <a:pt x="507403" y="5831"/>
                  </a:lnTo>
                  <a:lnTo>
                    <a:pt x="501394" y="0"/>
                  </a:lnTo>
                  <a:lnTo>
                    <a:pt x="494050" y="647"/>
                  </a:lnTo>
                  <a:lnTo>
                    <a:pt x="387896" y="647"/>
                  </a:lnTo>
                  <a:lnTo>
                    <a:pt x="380552" y="0"/>
                  </a:lnTo>
                  <a:lnTo>
                    <a:pt x="374543" y="5831"/>
                  </a:lnTo>
                  <a:lnTo>
                    <a:pt x="373876" y="12959"/>
                  </a:lnTo>
                  <a:lnTo>
                    <a:pt x="373876" y="18791"/>
                  </a:lnTo>
                  <a:lnTo>
                    <a:pt x="377882" y="23974"/>
                  </a:lnTo>
                  <a:lnTo>
                    <a:pt x="383890" y="25918"/>
                  </a:lnTo>
                  <a:lnTo>
                    <a:pt x="384558" y="27214"/>
                  </a:lnTo>
                  <a:lnTo>
                    <a:pt x="387228" y="32398"/>
                  </a:lnTo>
                  <a:lnTo>
                    <a:pt x="387229" y="46005"/>
                  </a:lnTo>
                  <a:lnTo>
                    <a:pt x="387229" y="136721"/>
                  </a:lnTo>
                  <a:lnTo>
                    <a:pt x="347171" y="136721"/>
                  </a:lnTo>
                  <a:lnTo>
                    <a:pt x="347170" y="46005"/>
                  </a:lnTo>
                  <a:lnTo>
                    <a:pt x="347170" y="32398"/>
                  </a:lnTo>
                  <a:lnTo>
                    <a:pt x="349841" y="27214"/>
                  </a:lnTo>
                  <a:lnTo>
                    <a:pt x="350509" y="25918"/>
                  </a:lnTo>
                  <a:lnTo>
                    <a:pt x="356517" y="24622"/>
                  </a:lnTo>
                  <a:lnTo>
                    <a:pt x="360523" y="19439"/>
                  </a:lnTo>
                  <a:lnTo>
                    <a:pt x="360523" y="12959"/>
                  </a:lnTo>
                  <a:lnTo>
                    <a:pt x="360523" y="5831"/>
                  </a:lnTo>
                  <a:lnTo>
                    <a:pt x="354514" y="0"/>
                  </a:lnTo>
                  <a:lnTo>
                    <a:pt x="347170" y="647"/>
                  </a:lnTo>
                  <a:lnTo>
                    <a:pt x="241017" y="647"/>
                  </a:lnTo>
                  <a:lnTo>
                    <a:pt x="233673" y="0"/>
                  </a:lnTo>
                  <a:lnTo>
                    <a:pt x="227664" y="5831"/>
                  </a:lnTo>
                  <a:lnTo>
                    <a:pt x="226996" y="12959"/>
                  </a:lnTo>
                  <a:lnTo>
                    <a:pt x="226996" y="18791"/>
                  </a:lnTo>
                  <a:lnTo>
                    <a:pt x="231002" y="23974"/>
                  </a:lnTo>
                  <a:lnTo>
                    <a:pt x="237011" y="25918"/>
                  </a:lnTo>
                  <a:lnTo>
                    <a:pt x="237678" y="27214"/>
                  </a:lnTo>
                  <a:lnTo>
                    <a:pt x="240349" y="32398"/>
                  </a:lnTo>
                  <a:lnTo>
                    <a:pt x="240349" y="46005"/>
                  </a:lnTo>
                  <a:lnTo>
                    <a:pt x="240349" y="136721"/>
                  </a:lnTo>
                  <a:lnTo>
                    <a:pt x="200291" y="136721"/>
                  </a:lnTo>
                  <a:lnTo>
                    <a:pt x="200291" y="46005"/>
                  </a:lnTo>
                  <a:lnTo>
                    <a:pt x="200291" y="32398"/>
                  </a:lnTo>
                  <a:lnTo>
                    <a:pt x="202962" y="27214"/>
                  </a:lnTo>
                  <a:lnTo>
                    <a:pt x="203629" y="25918"/>
                  </a:lnTo>
                  <a:lnTo>
                    <a:pt x="209638" y="24622"/>
                  </a:lnTo>
                  <a:lnTo>
                    <a:pt x="213644" y="19439"/>
                  </a:lnTo>
                  <a:lnTo>
                    <a:pt x="213644" y="12959"/>
                  </a:lnTo>
                  <a:lnTo>
                    <a:pt x="213644" y="5831"/>
                  </a:lnTo>
                  <a:lnTo>
                    <a:pt x="207635" y="0"/>
                  </a:lnTo>
                  <a:lnTo>
                    <a:pt x="200291" y="647"/>
                  </a:lnTo>
                  <a:lnTo>
                    <a:pt x="94137" y="647"/>
                  </a:lnTo>
                  <a:lnTo>
                    <a:pt x="86793" y="0"/>
                  </a:lnTo>
                  <a:lnTo>
                    <a:pt x="80785" y="5831"/>
                  </a:lnTo>
                  <a:lnTo>
                    <a:pt x="80117" y="12959"/>
                  </a:lnTo>
                  <a:lnTo>
                    <a:pt x="80117" y="18791"/>
                  </a:lnTo>
                  <a:lnTo>
                    <a:pt x="84123" y="23974"/>
                  </a:lnTo>
                  <a:lnTo>
                    <a:pt x="90131" y="25918"/>
                  </a:lnTo>
                  <a:lnTo>
                    <a:pt x="90799" y="27214"/>
                  </a:lnTo>
                  <a:lnTo>
                    <a:pt x="93470" y="32398"/>
                  </a:lnTo>
                  <a:lnTo>
                    <a:pt x="93470" y="46005"/>
                  </a:lnTo>
                  <a:lnTo>
                    <a:pt x="93470" y="136721"/>
                  </a:lnTo>
                  <a:lnTo>
                    <a:pt x="53410" y="136721"/>
                  </a:lnTo>
                  <a:lnTo>
                    <a:pt x="53410" y="78404"/>
                  </a:lnTo>
                  <a:lnTo>
                    <a:pt x="26704" y="78404"/>
                  </a:lnTo>
                  <a:lnTo>
                    <a:pt x="26705" y="441266"/>
                  </a:lnTo>
                  <a:lnTo>
                    <a:pt x="0" y="441266"/>
                  </a:lnTo>
                  <a:lnTo>
                    <a:pt x="0" y="480145"/>
                  </a:lnTo>
                  <a:lnTo>
                    <a:pt x="587519" y="480145"/>
                  </a:lnTo>
                  <a:lnTo>
                    <a:pt x="587519" y="441266"/>
                  </a:lnTo>
                  <a:lnTo>
                    <a:pt x="560814" y="441266"/>
                  </a:lnTo>
                  <a:close/>
                </a:path>
              </a:pathLst>
            </a:custGeom>
            <a:ln w="6558">
              <a:solidFill>
                <a:srgbClr val="0E6E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97169" name="object 28"/>
            <p:cNvPicPr>
              <a:picLocks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92113" y="1454696"/>
              <a:ext cx="64026" cy="84365"/>
            </a:xfrm>
            <a:prstGeom prst="rect">
              <a:avLst/>
            </a:prstGeom>
          </p:spPr>
        </p:pic>
        <p:pic>
          <p:nvPicPr>
            <p:cNvPr id="2097170" name="object 29"/>
            <p:cNvPicPr>
              <a:picLocks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45234" y="1454696"/>
              <a:ext cx="64026" cy="84365"/>
            </a:xfrm>
            <a:prstGeom prst="rect">
              <a:avLst/>
            </a:prstGeom>
          </p:spPr>
        </p:pic>
        <p:pic>
          <p:nvPicPr>
            <p:cNvPr id="2097171" name="object 30"/>
            <p:cNvPicPr>
              <a:picLocks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98354" y="1454696"/>
              <a:ext cx="64026" cy="84365"/>
            </a:xfrm>
            <a:prstGeom prst="rect">
              <a:avLst/>
            </a:prstGeom>
          </p:spPr>
        </p:pic>
        <p:sp>
          <p:nvSpPr>
            <p:cNvPr id="1048657" name="object 31"/>
            <p:cNvSpPr/>
            <p:nvPr/>
          </p:nvSpPr>
          <p:spPr>
            <a:xfrm>
              <a:off x="7536897" y="1594074"/>
              <a:ext cx="480695" cy="278765"/>
            </a:xfrm>
            <a:custGeom>
              <a:avLst/>
              <a:gdLst/>
              <a:ahLst/>
              <a:cxnLst/>
              <a:rect l="l" t="t" r="r" b="b"/>
              <a:pathLst>
                <a:path w="480695" h="278764">
                  <a:moveTo>
                    <a:pt x="480698" y="278626"/>
                  </a:moveTo>
                  <a:lnTo>
                    <a:pt x="0" y="278626"/>
                  </a:lnTo>
                  <a:lnTo>
                    <a:pt x="0" y="0"/>
                  </a:lnTo>
                  <a:lnTo>
                    <a:pt x="40059" y="0"/>
                  </a:lnTo>
                  <a:lnTo>
                    <a:pt x="40060" y="200870"/>
                  </a:lnTo>
                  <a:lnTo>
                    <a:pt x="44274" y="220997"/>
                  </a:lnTo>
                  <a:lnTo>
                    <a:pt x="55749" y="237480"/>
                  </a:lnTo>
                  <a:lnTo>
                    <a:pt x="72732" y="248617"/>
                  </a:lnTo>
                  <a:lnTo>
                    <a:pt x="93470" y="252707"/>
                  </a:lnTo>
                  <a:lnTo>
                    <a:pt x="114209" y="248617"/>
                  </a:lnTo>
                  <a:lnTo>
                    <a:pt x="131192" y="237480"/>
                  </a:lnTo>
                  <a:lnTo>
                    <a:pt x="142667" y="220997"/>
                  </a:lnTo>
                  <a:lnTo>
                    <a:pt x="146881" y="200870"/>
                  </a:lnTo>
                  <a:lnTo>
                    <a:pt x="146881" y="0"/>
                  </a:lnTo>
                  <a:lnTo>
                    <a:pt x="186939" y="0"/>
                  </a:lnTo>
                  <a:lnTo>
                    <a:pt x="186939" y="200870"/>
                  </a:lnTo>
                  <a:lnTo>
                    <a:pt x="202628" y="237480"/>
                  </a:lnTo>
                  <a:lnTo>
                    <a:pt x="240350" y="252707"/>
                  </a:lnTo>
                  <a:lnTo>
                    <a:pt x="261088" y="248617"/>
                  </a:lnTo>
                  <a:lnTo>
                    <a:pt x="278071" y="237480"/>
                  </a:lnTo>
                  <a:lnTo>
                    <a:pt x="289546" y="220997"/>
                  </a:lnTo>
                  <a:lnTo>
                    <a:pt x="293760" y="200870"/>
                  </a:lnTo>
                  <a:lnTo>
                    <a:pt x="293760" y="0"/>
                  </a:lnTo>
                  <a:lnTo>
                    <a:pt x="333818" y="0"/>
                  </a:lnTo>
                  <a:lnTo>
                    <a:pt x="333818" y="200870"/>
                  </a:lnTo>
                  <a:lnTo>
                    <a:pt x="349508" y="237480"/>
                  </a:lnTo>
                  <a:lnTo>
                    <a:pt x="387229" y="252707"/>
                  </a:lnTo>
                  <a:lnTo>
                    <a:pt x="407968" y="248617"/>
                  </a:lnTo>
                  <a:lnTo>
                    <a:pt x="424951" y="237480"/>
                  </a:lnTo>
                  <a:lnTo>
                    <a:pt x="436425" y="220997"/>
                  </a:lnTo>
                  <a:lnTo>
                    <a:pt x="440640" y="200870"/>
                  </a:lnTo>
                  <a:lnTo>
                    <a:pt x="440640" y="0"/>
                  </a:lnTo>
                  <a:lnTo>
                    <a:pt x="480698" y="0"/>
                  </a:lnTo>
                  <a:lnTo>
                    <a:pt x="480698" y="278626"/>
                  </a:lnTo>
                  <a:close/>
                </a:path>
              </a:pathLst>
            </a:custGeom>
            <a:ln w="6529">
              <a:solidFill>
                <a:srgbClr val="0E6E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8658" name="object 32"/>
          <p:cNvSpPr txBox="1"/>
          <p:nvPr/>
        </p:nvSpPr>
        <p:spPr>
          <a:xfrm>
            <a:off x="7811770" y="1944584"/>
            <a:ext cx="1637030" cy="76495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b="1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  <a:r>
              <a:rPr sz="2400" b="1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object 33"/>
          <p:cNvGrpSpPr/>
          <p:nvPr/>
        </p:nvGrpSpPr>
        <p:grpSpPr>
          <a:xfrm>
            <a:off x="10193655" y="1313471"/>
            <a:ext cx="629285" cy="368935"/>
            <a:chOff x="9658601" y="1487602"/>
            <a:chExt cx="629285" cy="368935"/>
          </a:xfrm>
        </p:grpSpPr>
        <p:pic>
          <p:nvPicPr>
            <p:cNvPr id="2097172" name="object 34"/>
            <p:cNvPicPr>
              <a:picLocks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62104" y="1616730"/>
              <a:ext cx="219139" cy="168529"/>
            </a:xfrm>
            <a:prstGeom prst="rect">
              <a:avLst/>
            </a:prstGeom>
          </p:spPr>
        </p:pic>
        <p:sp>
          <p:nvSpPr>
            <p:cNvPr id="1048659" name="object 35"/>
            <p:cNvSpPr/>
            <p:nvPr/>
          </p:nvSpPr>
          <p:spPr>
            <a:xfrm>
              <a:off x="9661880" y="1490882"/>
              <a:ext cx="622935" cy="362585"/>
            </a:xfrm>
            <a:custGeom>
              <a:avLst/>
              <a:gdLst/>
              <a:ahLst/>
              <a:cxnLst/>
              <a:rect l="l" t="t" r="r" b="b"/>
              <a:pathLst>
                <a:path w="622934" h="362585">
                  <a:moveTo>
                    <a:pt x="274930" y="0"/>
                  </a:moveTo>
                  <a:lnTo>
                    <a:pt x="230535" y="3404"/>
                  </a:lnTo>
                  <a:lnTo>
                    <a:pt x="190300" y="19691"/>
                  </a:lnTo>
                  <a:lnTo>
                    <a:pt x="157411" y="45895"/>
                  </a:lnTo>
                  <a:lnTo>
                    <a:pt x="133749" y="80012"/>
                  </a:lnTo>
                  <a:lnTo>
                    <a:pt x="121194" y="120039"/>
                  </a:lnTo>
                  <a:lnTo>
                    <a:pt x="93003" y="123850"/>
                  </a:lnTo>
                  <a:lnTo>
                    <a:pt x="43399" y="148468"/>
                  </a:lnTo>
                  <a:lnTo>
                    <a:pt x="7691" y="197262"/>
                  </a:lnTo>
                  <a:lnTo>
                    <a:pt x="0" y="228720"/>
                  </a:lnTo>
                  <a:lnTo>
                    <a:pt x="1012" y="261014"/>
                  </a:lnTo>
                  <a:lnTo>
                    <a:pt x="29326" y="319811"/>
                  </a:lnTo>
                  <a:lnTo>
                    <a:pt x="84161" y="355399"/>
                  </a:lnTo>
                  <a:lnTo>
                    <a:pt x="519059" y="362379"/>
                  </a:lnTo>
                  <a:lnTo>
                    <a:pt x="560095" y="353484"/>
                  </a:lnTo>
                  <a:lnTo>
                    <a:pt x="593228" y="331009"/>
                  </a:lnTo>
                  <a:lnTo>
                    <a:pt x="599250" y="322014"/>
                  </a:lnTo>
                  <a:lnTo>
                    <a:pt x="519059" y="322014"/>
                  </a:lnTo>
                  <a:lnTo>
                    <a:pt x="119361" y="321427"/>
                  </a:lnTo>
                  <a:lnTo>
                    <a:pt x="77317" y="307663"/>
                  </a:lnTo>
                  <a:lnTo>
                    <a:pt x="48434" y="275361"/>
                  </a:lnTo>
                  <a:lnTo>
                    <a:pt x="41204" y="232888"/>
                  </a:lnTo>
                  <a:lnTo>
                    <a:pt x="46295" y="211923"/>
                  </a:lnTo>
                  <a:lnTo>
                    <a:pt x="57037" y="192611"/>
                  </a:lnTo>
                  <a:lnTo>
                    <a:pt x="72972" y="177091"/>
                  </a:lnTo>
                  <a:lnTo>
                    <a:pt x="92337" y="166433"/>
                  </a:lnTo>
                  <a:lnTo>
                    <a:pt x="113969" y="161088"/>
                  </a:lnTo>
                  <a:lnTo>
                    <a:pt x="160758" y="161088"/>
                  </a:lnTo>
                  <a:lnTo>
                    <a:pt x="160758" y="139935"/>
                  </a:lnTo>
                  <a:lnTo>
                    <a:pt x="183077" y="78385"/>
                  </a:lnTo>
                  <a:lnTo>
                    <a:pt x="240083" y="42740"/>
                  </a:lnTo>
                  <a:lnTo>
                    <a:pt x="274920" y="40520"/>
                  </a:lnTo>
                  <a:lnTo>
                    <a:pt x="364194" y="40520"/>
                  </a:lnTo>
                  <a:lnTo>
                    <a:pt x="354878" y="30568"/>
                  </a:lnTo>
                  <a:lnTo>
                    <a:pt x="317351" y="9426"/>
                  </a:lnTo>
                  <a:lnTo>
                    <a:pt x="274930" y="0"/>
                  </a:lnTo>
                  <a:close/>
                </a:path>
                <a:path w="622934" h="362585">
                  <a:moveTo>
                    <a:pt x="501915" y="100275"/>
                  </a:moveTo>
                  <a:lnTo>
                    <a:pt x="401001" y="100275"/>
                  </a:lnTo>
                  <a:lnTo>
                    <a:pt x="420664" y="100652"/>
                  </a:lnTo>
                  <a:lnTo>
                    <a:pt x="439683" y="105444"/>
                  </a:lnTo>
                  <a:lnTo>
                    <a:pt x="471885" y="127609"/>
                  </a:lnTo>
                  <a:lnTo>
                    <a:pt x="492096" y="180170"/>
                  </a:lnTo>
                  <a:lnTo>
                    <a:pt x="492096" y="200387"/>
                  </a:lnTo>
                  <a:lnTo>
                    <a:pt x="519737" y="200387"/>
                  </a:lnTo>
                  <a:lnTo>
                    <a:pt x="544295" y="206053"/>
                  </a:lnTo>
                  <a:lnTo>
                    <a:pt x="563991" y="219809"/>
                  </a:lnTo>
                  <a:lnTo>
                    <a:pt x="576858" y="239625"/>
                  </a:lnTo>
                  <a:lnTo>
                    <a:pt x="580924" y="263473"/>
                  </a:lnTo>
                  <a:lnTo>
                    <a:pt x="575440" y="286024"/>
                  </a:lnTo>
                  <a:lnTo>
                    <a:pt x="562091" y="304443"/>
                  </a:lnTo>
                  <a:lnTo>
                    <a:pt x="542693" y="317011"/>
                  </a:lnTo>
                  <a:lnTo>
                    <a:pt x="519059" y="322014"/>
                  </a:lnTo>
                  <a:lnTo>
                    <a:pt x="599250" y="322014"/>
                  </a:lnTo>
                  <a:lnTo>
                    <a:pt x="615130" y="298292"/>
                  </a:lnTo>
                  <a:lnTo>
                    <a:pt x="622475" y="258669"/>
                  </a:lnTo>
                  <a:lnTo>
                    <a:pt x="614996" y="223558"/>
                  </a:lnTo>
                  <a:lnTo>
                    <a:pt x="595901" y="193908"/>
                  </a:lnTo>
                  <a:lnTo>
                    <a:pt x="567456" y="172171"/>
                  </a:lnTo>
                  <a:lnTo>
                    <a:pt x="531931" y="160800"/>
                  </a:lnTo>
                  <a:lnTo>
                    <a:pt x="525546" y="137747"/>
                  </a:lnTo>
                  <a:lnTo>
                    <a:pt x="514727" y="116505"/>
                  </a:lnTo>
                  <a:lnTo>
                    <a:pt x="501915" y="100275"/>
                  </a:lnTo>
                  <a:close/>
                </a:path>
                <a:path w="622934" h="362585">
                  <a:moveTo>
                    <a:pt x="160758" y="161088"/>
                  </a:moveTo>
                  <a:lnTo>
                    <a:pt x="113969" y="161088"/>
                  </a:lnTo>
                  <a:lnTo>
                    <a:pt x="136703" y="161508"/>
                  </a:lnTo>
                  <a:lnTo>
                    <a:pt x="160758" y="165336"/>
                  </a:lnTo>
                  <a:lnTo>
                    <a:pt x="160758" y="161088"/>
                  </a:lnTo>
                  <a:close/>
                </a:path>
                <a:path w="622934" h="362585">
                  <a:moveTo>
                    <a:pt x="364194" y="40520"/>
                  </a:moveTo>
                  <a:lnTo>
                    <a:pt x="274920" y="40520"/>
                  </a:lnTo>
                  <a:lnTo>
                    <a:pt x="307686" y="49213"/>
                  </a:lnTo>
                  <a:lnTo>
                    <a:pt x="335713" y="67630"/>
                  </a:lnTo>
                  <a:lnTo>
                    <a:pt x="356334" y="94578"/>
                  </a:lnTo>
                  <a:lnTo>
                    <a:pt x="364536" y="110189"/>
                  </a:lnTo>
                  <a:lnTo>
                    <a:pt x="381536" y="104427"/>
                  </a:lnTo>
                  <a:lnTo>
                    <a:pt x="401001" y="100275"/>
                  </a:lnTo>
                  <a:lnTo>
                    <a:pt x="501915" y="100275"/>
                  </a:lnTo>
                  <a:lnTo>
                    <a:pt x="499841" y="97647"/>
                  </a:lnTo>
                  <a:lnTo>
                    <a:pt x="481257" y="81748"/>
                  </a:lnTo>
                  <a:lnTo>
                    <a:pt x="459063" y="69767"/>
                  </a:lnTo>
                  <a:lnTo>
                    <a:pt x="435033" y="62429"/>
                  </a:lnTo>
                  <a:lnTo>
                    <a:pt x="433849" y="62309"/>
                  </a:lnTo>
                  <a:lnTo>
                    <a:pt x="384589" y="62309"/>
                  </a:lnTo>
                  <a:lnTo>
                    <a:pt x="364194" y="40520"/>
                  </a:lnTo>
                  <a:close/>
                </a:path>
                <a:path w="622934" h="362585">
                  <a:moveTo>
                    <a:pt x="409948" y="59890"/>
                  </a:moveTo>
                  <a:lnTo>
                    <a:pt x="384589" y="62309"/>
                  </a:lnTo>
                  <a:lnTo>
                    <a:pt x="433849" y="62309"/>
                  </a:lnTo>
                  <a:lnTo>
                    <a:pt x="409948" y="5989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8660" name="object 36"/>
            <p:cNvSpPr/>
            <p:nvPr/>
          </p:nvSpPr>
          <p:spPr>
            <a:xfrm>
              <a:off x="9661880" y="1490882"/>
              <a:ext cx="622935" cy="362585"/>
            </a:xfrm>
            <a:custGeom>
              <a:avLst/>
              <a:gdLst/>
              <a:ahLst/>
              <a:cxnLst/>
              <a:rect l="l" t="t" r="r" b="b"/>
              <a:pathLst>
                <a:path w="622934" h="362585">
                  <a:moveTo>
                    <a:pt x="519059" y="362378"/>
                  </a:moveTo>
                  <a:lnTo>
                    <a:pt x="560096" y="353484"/>
                  </a:lnTo>
                  <a:lnTo>
                    <a:pt x="593228" y="331009"/>
                  </a:lnTo>
                  <a:lnTo>
                    <a:pt x="615130" y="298292"/>
                  </a:lnTo>
                  <a:lnTo>
                    <a:pt x="622475" y="258669"/>
                  </a:lnTo>
                  <a:lnTo>
                    <a:pt x="614996" y="223558"/>
                  </a:lnTo>
                  <a:lnTo>
                    <a:pt x="595901" y="193908"/>
                  </a:lnTo>
                  <a:lnTo>
                    <a:pt x="567456" y="172171"/>
                  </a:lnTo>
                  <a:lnTo>
                    <a:pt x="531931" y="160800"/>
                  </a:lnTo>
                  <a:lnTo>
                    <a:pt x="525546" y="137747"/>
                  </a:lnTo>
                  <a:lnTo>
                    <a:pt x="499841" y="97647"/>
                  </a:lnTo>
                  <a:lnTo>
                    <a:pt x="459063" y="69767"/>
                  </a:lnTo>
                  <a:lnTo>
                    <a:pt x="409948" y="59890"/>
                  </a:lnTo>
                  <a:lnTo>
                    <a:pt x="384589" y="62309"/>
                  </a:lnTo>
                  <a:lnTo>
                    <a:pt x="354878" y="30568"/>
                  </a:lnTo>
                  <a:lnTo>
                    <a:pt x="317351" y="9426"/>
                  </a:lnTo>
                  <a:lnTo>
                    <a:pt x="274930" y="0"/>
                  </a:lnTo>
                  <a:lnTo>
                    <a:pt x="230535" y="3404"/>
                  </a:lnTo>
                  <a:lnTo>
                    <a:pt x="190300" y="19691"/>
                  </a:lnTo>
                  <a:lnTo>
                    <a:pt x="157411" y="45895"/>
                  </a:lnTo>
                  <a:lnTo>
                    <a:pt x="133749" y="80012"/>
                  </a:lnTo>
                  <a:lnTo>
                    <a:pt x="121194" y="120039"/>
                  </a:lnTo>
                  <a:lnTo>
                    <a:pt x="93003" y="123850"/>
                  </a:lnTo>
                  <a:lnTo>
                    <a:pt x="43399" y="148468"/>
                  </a:lnTo>
                  <a:lnTo>
                    <a:pt x="7691" y="197262"/>
                  </a:lnTo>
                  <a:lnTo>
                    <a:pt x="0" y="228720"/>
                  </a:lnTo>
                  <a:lnTo>
                    <a:pt x="1012" y="261014"/>
                  </a:lnTo>
                  <a:lnTo>
                    <a:pt x="29326" y="319811"/>
                  </a:lnTo>
                  <a:lnTo>
                    <a:pt x="84161" y="355399"/>
                  </a:lnTo>
                  <a:lnTo>
                    <a:pt x="117536" y="361670"/>
                  </a:lnTo>
                  <a:lnTo>
                    <a:pt x="519059" y="362378"/>
                  </a:lnTo>
                  <a:close/>
                </a:path>
                <a:path w="622934" h="362585">
                  <a:moveTo>
                    <a:pt x="119361" y="321427"/>
                  </a:moveTo>
                  <a:lnTo>
                    <a:pt x="77317" y="307663"/>
                  </a:lnTo>
                  <a:lnTo>
                    <a:pt x="48434" y="275361"/>
                  </a:lnTo>
                  <a:lnTo>
                    <a:pt x="41204" y="232888"/>
                  </a:lnTo>
                  <a:lnTo>
                    <a:pt x="46295" y="211923"/>
                  </a:lnTo>
                  <a:lnTo>
                    <a:pt x="57037" y="192611"/>
                  </a:lnTo>
                  <a:lnTo>
                    <a:pt x="72972" y="177091"/>
                  </a:lnTo>
                  <a:lnTo>
                    <a:pt x="92337" y="166433"/>
                  </a:lnTo>
                  <a:lnTo>
                    <a:pt x="113969" y="161088"/>
                  </a:lnTo>
                  <a:lnTo>
                    <a:pt x="136703" y="161508"/>
                  </a:lnTo>
                  <a:lnTo>
                    <a:pt x="160758" y="165336"/>
                  </a:lnTo>
                  <a:lnTo>
                    <a:pt x="160758" y="139935"/>
                  </a:lnTo>
                  <a:lnTo>
                    <a:pt x="183077" y="78385"/>
                  </a:lnTo>
                  <a:lnTo>
                    <a:pt x="240083" y="42740"/>
                  </a:lnTo>
                  <a:lnTo>
                    <a:pt x="274920" y="40520"/>
                  </a:lnTo>
                  <a:lnTo>
                    <a:pt x="307686" y="49213"/>
                  </a:lnTo>
                  <a:lnTo>
                    <a:pt x="335713" y="67630"/>
                  </a:lnTo>
                  <a:lnTo>
                    <a:pt x="356334" y="94578"/>
                  </a:lnTo>
                  <a:lnTo>
                    <a:pt x="364536" y="110189"/>
                  </a:lnTo>
                  <a:lnTo>
                    <a:pt x="381536" y="104427"/>
                  </a:lnTo>
                  <a:lnTo>
                    <a:pt x="401001" y="100275"/>
                  </a:lnTo>
                  <a:lnTo>
                    <a:pt x="420664" y="100652"/>
                  </a:lnTo>
                  <a:lnTo>
                    <a:pt x="439683" y="105444"/>
                  </a:lnTo>
                  <a:lnTo>
                    <a:pt x="471885" y="127609"/>
                  </a:lnTo>
                  <a:lnTo>
                    <a:pt x="492096" y="180170"/>
                  </a:lnTo>
                  <a:lnTo>
                    <a:pt x="492096" y="200387"/>
                  </a:lnTo>
                  <a:lnTo>
                    <a:pt x="519737" y="200387"/>
                  </a:lnTo>
                  <a:lnTo>
                    <a:pt x="544295" y="206053"/>
                  </a:lnTo>
                  <a:lnTo>
                    <a:pt x="563991" y="219809"/>
                  </a:lnTo>
                  <a:lnTo>
                    <a:pt x="576858" y="239625"/>
                  </a:lnTo>
                  <a:lnTo>
                    <a:pt x="580924" y="263473"/>
                  </a:lnTo>
                  <a:lnTo>
                    <a:pt x="575440" y="286024"/>
                  </a:lnTo>
                  <a:lnTo>
                    <a:pt x="562091" y="304443"/>
                  </a:lnTo>
                  <a:lnTo>
                    <a:pt x="542693" y="317011"/>
                  </a:lnTo>
                  <a:lnTo>
                    <a:pt x="519059" y="322014"/>
                  </a:lnTo>
                  <a:lnTo>
                    <a:pt x="119361" y="321427"/>
                  </a:lnTo>
                  <a:close/>
                </a:path>
              </a:pathLst>
            </a:custGeom>
            <a:ln w="6627">
              <a:solidFill>
                <a:srgbClr val="0E6EC5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48661" name="object 37"/>
          <p:cNvSpPr txBox="1"/>
          <p:nvPr/>
        </p:nvSpPr>
        <p:spPr>
          <a:xfrm>
            <a:off x="10193655" y="1944584"/>
            <a:ext cx="158178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62" name="object 38"/>
          <p:cNvSpPr txBox="1"/>
          <p:nvPr/>
        </p:nvSpPr>
        <p:spPr>
          <a:xfrm>
            <a:off x="10153219" y="3160338"/>
            <a:ext cx="1860553" cy="290011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55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 the application with cloud support for scalable processing and storage of 3D models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3" name="Group 43"/>
          <p:cNvGrpSpPr/>
          <p:nvPr/>
        </p:nvGrpSpPr>
        <p:grpSpPr>
          <a:xfrm>
            <a:off x="3043521" y="6319790"/>
            <a:ext cx="9128426" cy="385810"/>
            <a:chOff x="4461235" y="7673908"/>
            <a:chExt cx="9128426" cy="385810"/>
          </a:xfrm>
        </p:grpSpPr>
        <p:sp>
          <p:nvSpPr>
            <p:cNvPr id="1048663" name="Rectangle 44"/>
            <p:cNvSpPr/>
            <p:nvPr/>
          </p:nvSpPr>
          <p:spPr>
            <a:xfrm>
              <a:off x="4461235" y="7694593"/>
              <a:ext cx="6816365" cy="36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IT21344824</a:t>
              </a:r>
              <a:r>
                <a:rPr 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|   </a:t>
              </a:r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T.E.M.A.P. Ekanayake </a:t>
              </a:r>
              <a:r>
                <a:rPr lang="en-US" sz="1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| 24-25J-092</a:t>
              </a:r>
              <a:endParaRPr lang="en-US" sz="1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8664" name="Google Shape;214;p7"/>
            <p:cNvSpPr txBox="1"/>
            <p:nvPr/>
          </p:nvSpPr>
          <p:spPr>
            <a:xfrm>
              <a:off x="12318339" y="7673908"/>
              <a:ext cx="1271322" cy="326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30014"/>
                </a:lnSpc>
              </a:pPr>
              <a:r>
                <a:rPr lang="en-US" sz="1631" dirty="0">
                  <a:solidFill>
                    <a:srgbClr val="242424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13/8/2024</a:t>
              </a:r>
              <a:endParaRPr sz="144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48665" name="object 8"/>
          <p:cNvSpPr txBox="1"/>
          <p:nvPr/>
        </p:nvSpPr>
        <p:spPr>
          <a:xfrm>
            <a:off x="457200" y="1924646"/>
            <a:ext cx="1846515" cy="76495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4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66" name="object 16"/>
          <p:cNvSpPr txBox="1"/>
          <p:nvPr/>
        </p:nvSpPr>
        <p:spPr>
          <a:xfrm>
            <a:off x="2924556" y="3124200"/>
            <a:ext cx="2028443" cy="21469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and train a CNN-based model to generate 3D archaeological objects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67" name="object 24"/>
          <p:cNvSpPr txBox="1"/>
          <p:nvPr/>
        </p:nvSpPr>
        <p:spPr>
          <a:xfrm>
            <a:off x="7775860" y="3160338"/>
            <a:ext cx="1860553" cy="2900118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55"/>
              </a:spcBef>
            </a:pPr>
            <a:r>
              <a:rPr lang="en-US" sz="24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the system through component-level testing, artifact accuracy checks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2C76CD229CDD4285A19EEDA46A2A94" ma:contentTypeVersion="13" ma:contentTypeDescription="Create a new document." ma:contentTypeScope="" ma:versionID="82e70f973760d71ce5f1e502bb013d03">
  <xsd:schema xmlns:xsd="http://www.w3.org/2001/XMLSchema" xmlns:xs="http://www.w3.org/2001/XMLSchema" xmlns:p="http://schemas.microsoft.com/office/2006/metadata/properties" xmlns:ns2="4da6588c-a52b-4d0b-8663-93e0f7ef87c0" xmlns:ns3="db72c12f-87a4-44ab-bbc5-4cc8306b158a" targetNamespace="http://schemas.microsoft.com/office/2006/metadata/properties" ma:root="true" ma:fieldsID="4d1e6b93f11312e598310e1d6362e66b" ns2:_="" ns3:_="">
    <xsd:import namespace="4da6588c-a52b-4d0b-8663-93e0f7ef87c0"/>
    <xsd:import namespace="db72c12f-87a4-44ab-bbc5-4cc8306b15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6588c-a52b-4d0b-8663-93e0f7ef87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da6588c-a52b-4d0b-8663-93e0f7ef87c0">
      <Terms xmlns="http://schemas.microsoft.com/office/infopath/2007/PartnerControls"/>
    </lcf76f155ced4ddcb4097134ff3c332f>
    <TaxCatchAll xmlns="db72c12f-87a4-44ab-bbc5-4cc8306b158a" xsi:nil="true"/>
  </documentManagement>
</p:properties>
</file>

<file path=customXml/itemProps1.xml><?xml version="1.0" encoding="utf-8"?>
<ds:datastoreItem xmlns:ds="http://schemas.openxmlformats.org/officeDocument/2006/customXml" ds:itemID="{71C3AB7D-9B85-4586-835A-72D399D67E65}"/>
</file>

<file path=customXml/itemProps2.xml><?xml version="1.0" encoding="utf-8"?>
<ds:datastoreItem xmlns:ds="http://schemas.openxmlformats.org/officeDocument/2006/customXml" ds:itemID="{D8DA1306-646A-4C9F-9805-F49153A2A0AD}"/>
</file>

<file path=customXml/itemProps3.xml><?xml version="1.0" encoding="utf-8"?>
<ds:datastoreItem xmlns:ds="http://schemas.openxmlformats.org/officeDocument/2006/customXml" ds:itemID="{569D0924-BB73-4BD9-B290-79491E3A9FE2}"/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3643</Words>
  <Application>Microsoft Office PowerPoint</Application>
  <PresentationFormat>Widescreen</PresentationFormat>
  <Paragraphs>530</Paragraphs>
  <Slides>68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81" baseType="lpstr">
      <vt:lpstr>Aptos</vt:lpstr>
      <vt:lpstr>Arial</vt:lpstr>
      <vt:lpstr>Arial MT</vt:lpstr>
      <vt:lpstr>Calibri</vt:lpstr>
      <vt:lpstr>Calibri (Body)</vt:lpstr>
      <vt:lpstr>Cambria</vt:lpstr>
      <vt:lpstr>Consolas</vt:lpstr>
      <vt:lpstr>Open Sans</vt:lpstr>
      <vt:lpstr>Petrona</vt:lpstr>
      <vt:lpstr>Times New Roman</vt:lpstr>
      <vt:lpstr>Trebuchet MS</vt:lpstr>
      <vt:lpstr>Wingdings</vt:lpstr>
      <vt:lpstr>Office Theme</vt:lpstr>
      <vt:lpstr>PowerPoint Presentation</vt:lpstr>
      <vt:lpstr>Introduction</vt:lpstr>
      <vt:lpstr>Overall System Diagram</vt:lpstr>
      <vt:lpstr>PowerPoint Presentation</vt:lpstr>
      <vt:lpstr>Introduction &amp; Background</vt:lpstr>
      <vt:lpstr>Research Question</vt:lpstr>
      <vt:lpstr>Specific and Sub Objective</vt:lpstr>
      <vt:lpstr>Methodology System Diagram</vt:lpstr>
      <vt:lpstr>Methodology</vt:lpstr>
      <vt:lpstr>Figma Design</vt:lpstr>
      <vt:lpstr>Methodology Evidence of Completion</vt:lpstr>
      <vt:lpstr>Methodology Evidence of Completion</vt:lpstr>
      <vt:lpstr>PowerPoint Presentation</vt:lpstr>
      <vt:lpstr>Methodology Evidence of Completion</vt:lpstr>
      <vt:lpstr>Methodology Evidence of Completion</vt:lpstr>
      <vt:lpstr>Integration with Mobile Application</vt:lpstr>
      <vt:lpstr>Used Techniques and Technologies</vt:lpstr>
      <vt:lpstr>Functional, Non-Functional and Requirements</vt:lpstr>
      <vt:lpstr>Completion of the project</vt:lpstr>
      <vt:lpstr>Work Breakdown Structure</vt:lpstr>
      <vt:lpstr>References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Methodology</vt:lpstr>
      <vt:lpstr>Figma Design</vt:lpstr>
      <vt:lpstr>Methodology Evidence of Completion</vt:lpstr>
      <vt:lpstr>Methodology Evidence of Completion</vt:lpstr>
      <vt:lpstr>Methodology Evidence of Completion</vt:lpstr>
      <vt:lpstr>Methodology Evidence of Completion</vt:lpstr>
      <vt:lpstr>Used Techniques and Technologies</vt:lpstr>
      <vt:lpstr>PowerPoint Presentation</vt:lpstr>
      <vt:lpstr>Completion of the project</vt:lpstr>
      <vt:lpstr>PowerPoint Presentation</vt:lpstr>
      <vt:lpstr>PowerPoint Presentation</vt:lpstr>
      <vt:lpstr>Introduction &amp; Background</vt:lpstr>
      <vt:lpstr>Research Question</vt:lpstr>
      <vt:lpstr>Specific and Sub Objective</vt:lpstr>
      <vt:lpstr>Methodology System Diagram</vt:lpstr>
      <vt:lpstr>Methodology</vt:lpstr>
      <vt:lpstr>Figma Design</vt:lpstr>
      <vt:lpstr>Methodology Evidence of Completion</vt:lpstr>
      <vt:lpstr>Methodology Evidence of Completion</vt:lpstr>
      <vt:lpstr>PowerPoint Presentation</vt:lpstr>
      <vt:lpstr>PowerPoint Presentation</vt:lpstr>
      <vt:lpstr>Methodology Evidence of Completion</vt:lpstr>
      <vt:lpstr>Methodology Evidence of Completion</vt:lpstr>
      <vt:lpstr>Integration </vt:lpstr>
      <vt:lpstr>Used Techniques and Technologies</vt:lpstr>
      <vt:lpstr>Functional, Non-Functional and Requirements</vt:lpstr>
      <vt:lpstr>Completion of the project</vt:lpstr>
      <vt:lpstr>References</vt:lpstr>
      <vt:lpstr>PowerPoint Presentation</vt:lpstr>
      <vt:lpstr>Introduction &amp; Background</vt:lpstr>
      <vt:lpstr>Research Question</vt:lpstr>
      <vt:lpstr>Specific and Sub Objective</vt:lpstr>
      <vt:lpstr>Methodology System Diagram</vt:lpstr>
      <vt:lpstr>Methodology</vt:lpstr>
      <vt:lpstr>Figma Design</vt:lpstr>
      <vt:lpstr>Methodology Evidence of Completion</vt:lpstr>
      <vt:lpstr>Methodology Evidence of Completion</vt:lpstr>
      <vt:lpstr>Used Techniques and Technologies</vt:lpstr>
      <vt:lpstr>Functional, Non-Functional and Requirements</vt:lpstr>
      <vt:lpstr>Completion of the project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gihan serasinghe</dc:creator>
  <cp:lastModifiedBy>Ekanayake T. E. M. A. P. it21344824</cp:lastModifiedBy>
  <cp:revision>6</cp:revision>
  <dcterms:created xsi:type="dcterms:W3CDTF">2024-12-04T17:03:44Z</dcterms:created>
  <dcterms:modified xsi:type="dcterms:W3CDTF">2024-12-08T16:43:44Z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2024-12-04T00:00:00Z</vt:filetime>
  </property>
  <property fmtid="{D5CDD505-2E9C-101B-9397-08002B2CF9AE}" pid="3" name="Creator">
    <vt:lpwstr>PDFium</vt:lpwstr>
  </property>
  <property fmtid="{D5CDD505-2E9C-101B-9397-08002B2CF9AE}" pid="4" name="Producer">
    <vt:lpwstr>PDFium</vt:lpwstr>
  </property>
  <property fmtid="{D5CDD505-2E9C-101B-9397-08002B2CF9AE}" pid="5" name="LastSaved">
    <vt:filetime>2024-12-04T00:00:00Z</vt:filetime>
  </property>
  <property fmtid="{D5CDD505-2E9C-101B-9397-08002B2CF9AE}" pid="6" name="ICV">
    <vt:lpwstr>2946074af79d4a968b8697853d3e54e5</vt:lpwstr>
  </property>
  <property fmtid="{D5CDD505-2E9C-101B-9397-08002B2CF9AE}" pid="7" name="ContentTypeId">
    <vt:lpwstr>0x0101007D2C76CD229CDD4285A19EEDA46A2A94</vt:lpwstr>
  </property>
</Properties>
</file>